
<file path=[Content_Types].xml><?xml version="1.0" encoding="utf-8"?>
<Types xmlns="http://schemas.openxmlformats.org/package/2006/content-types">
  <Override PartName="/ppt/slides/slide29.xml" ContentType="application/vnd.openxmlformats-officedocument.presentationml.slide+xml"/>
  <Override PartName="/ppt/slides/slide47.xml" ContentType="application/vnd.openxmlformats-officedocument.presentationml.slide+xml"/>
  <Override PartName="/ppt/slides/slide58.xml" ContentType="application/vnd.openxmlformats-officedocument.presentationml.slide+xml"/>
  <Override PartName="/ppt/slides/slide76.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83.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notesSlides/notesSlide49.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slides/slide7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Override PartName="/ppt/notesSlides/notesSlide45.xml" ContentType="application/vnd.openxmlformats-officedocument.presentationml.notesSlide+xml"/>
  <Override PartName="/ppt/notesSlides/notesSlide56.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notesSlides/notesSlide63.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ppt/notesSlides/notesSlide52.xml" ContentType="application/vnd.openxmlformats-officedocument.presentationml.notesSlide+xml"/>
  <Override PartName="/ppt/notesSlides/notesSlide12.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slides/slide9.xml" ContentType="application/vnd.openxmlformats-officedocument.presentationml.slide+xml"/>
  <Override PartName="/ppt/slides/slide59.xml" ContentType="application/vnd.openxmlformats-officedocument.presentationml.slide+xml"/>
  <Override PartName="/ppt/slides/slide77.xml" ContentType="application/vnd.openxmlformats-officedocument.presentationml.slide+xml"/>
  <Override PartName="/ppt/viewProps.xml" ContentType="application/vnd.openxmlformats-officedocument.presentationml.viewProps+xml"/>
  <Override PartName="/ppt/slides/slide5.xml" ContentType="application/vnd.openxmlformats-officedocument.presentationml.slide+xml"/>
  <Override PartName="/ppt/slides/slide19.xml" ContentType="application/vnd.openxmlformats-officedocument.presentationml.slide+xml"/>
  <Override PartName="/ppt/slides/slide48.xml" ContentType="application/vnd.openxmlformats-officedocument.presentationml.slide+xml"/>
  <Override PartName="/ppt/slides/slide66.xml" ContentType="application/vnd.openxmlformats-officedocument.presentationml.slide+xml"/>
  <Override PartName="/ppt/slideLayouts/slideLayout7.xml" ContentType="application/vnd.openxmlformats-officedocument.presentationml.slideLayout+xml"/>
  <Override PartName="/ppt/notesSlides/notesSlide3.xml" ContentType="application/vnd.openxmlformats-officedocument.presentationml.notesSlide+xml"/>
  <Default Extension="png" ContentType="image/png"/>
  <Override PartName="/ppt/slides/slide26.xml" ContentType="application/vnd.openxmlformats-officedocument.presentationml.slide+xml"/>
  <Override PartName="/ppt/slides/slide37.xml" ContentType="application/vnd.openxmlformats-officedocument.presentationml.slide+xml"/>
  <Override PartName="/ppt/slides/slide55.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notesSlides/notesSlide39.xml" ContentType="application/vnd.openxmlformats-officedocument.presentationml.notesSlide+xml"/>
  <Override PartName="/ppt/notesSlides/notesSlide57.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33.xml" ContentType="application/vnd.openxmlformats-officedocument.presentationml.slide+xml"/>
  <Override PartName="/ppt/slides/slide44.xml" ContentType="application/vnd.openxmlformats-officedocument.presentationml.slide+xml"/>
  <Override PartName="/ppt/slides/slide62.xml" ContentType="application/vnd.openxmlformats-officedocument.presentationml.slide+xml"/>
  <Override PartName="/ppt/slides/slide80.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46.xml" ContentType="application/vnd.openxmlformats-officedocument.presentationml.notesSlide+xml"/>
  <Override PartName="/ppt/notesSlides/notesSlide64.xml" ContentType="application/vnd.openxmlformats-officedocument.presentationml.notesSlide+xml"/>
  <Override PartName="/ppt/presentation.xml" ContentType="application/vnd.openxmlformats-officedocument.presentationml.presentation.main+xml"/>
  <Override PartName="/ppt/slides/slide22.xml" ContentType="application/vnd.openxmlformats-officedocument.presentationml.slide+xml"/>
  <Override PartName="/ppt/slides/slide51.xml" ContentType="application/vnd.openxmlformats-officedocument.presentationml.slide+xml"/>
  <Override PartName="/ppt/notesSlides/notesSlide24.xml" ContentType="application/vnd.openxmlformats-officedocument.presentationml.notesSlide+xml"/>
  <Override PartName="/ppt/notesSlides/notesSlide35.xml" ContentType="application/vnd.openxmlformats-officedocument.presentationml.notesSlide+xml"/>
  <Override PartName="/ppt/notesSlides/notesSlide53.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42.xml" ContentType="application/vnd.openxmlformats-officedocument.presentationml.notesSlide+xml"/>
  <Override PartName="/ppt/notesSlides/notesSlide60.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slides/slide49.xml" ContentType="application/vnd.openxmlformats-officedocument.presentationml.slide+xml"/>
  <Override PartName="/ppt/slides/slide69.xml" ContentType="application/vnd.openxmlformats-officedocument.presentationml.slide+xml"/>
  <Override PartName="/ppt/slides/slide7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notesSlides/notesSlide47.xml" ContentType="application/vnd.openxmlformats-officedocument.presentationml.notesSlide+xml"/>
  <Override PartName="/ppt/notesSlides/notesSlide58.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notesSlides/notesSlide18.xml" ContentType="application/vnd.openxmlformats-officedocument.presentationml.notesSlide+xml"/>
  <Override PartName="/ppt/notesSlides/notesSlide36.xml" ContentType="application/vnd.openxmlformats-officedocument.presentationml.notesSlide+xml"/>
  <Override PartName="/ppt/notesSlides/notesSlide65.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Override PartName="/ppt/notesSlides/notesSlide54.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Override PartName="/ppt/notesSlides/notesSlide61.xml" ContentType="application/vnd.openxmlformats-officedocument.presentationml.notesSlide+xml"/>
  <Override PartName="/ppt/notesSlides/notesSlide9.xml" ContentType="application/vnd.openxmlformats-officedocument.presentationml.notesSlide+xml"/>
  <Override PartName="/ppt/notesSlides/notesSlide21.xml" ContentType="application/vnd.openxmlformats-officedocument.presentationml.notesSlide+xml"/>
  <Override PartName="/ppt/notesSlides/notesSlide50.xml" ContentType="application/vnd.openxmlformats-officedocument.presentationml.notesSlide+xml"/>
  <Override PartName="/ppt/slides/slide79.xml" ContentType="application/vnd.openxmlformats-officedocument.presentationml.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68.xml" ContentType="application/vnd.openxmlformats-officedocument.presentationml.slide+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notesSlides/notesSlide1.xml" ContentType="application/vnd.openxmlformats-officedocument.presentationml.notesSlide+xml"/>
  <Override PartName="/ppt/notesSlides/notesSlide59.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Layouts/slideLayout5.xml" ContentType="application/vnd.openxmlformats-officedocument.presentationml.slideLayout+xml"/>
  <Override PartName="/ppt/notesSlides/notesSlide19.xml" ContentType="application/vnd.openxmlformats-officedocument.presentationml.notesSlide+xml"/>
  <Override PartName="/ppt/notesSlides/notesSlide48.xml" ContentType="application/vnd.openxmlformats-officedocument.presentationml.notesSlide+xml"/>
  <Override PartName="/ppt/notesSlides/notesSlide66.xml" ContentType="application/vnd.openxmlformats-officedocument.presentationml.notesSlide+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Default Extension="jpeg" ContentType="image/jpeg"/>
  <Override PartName="/ppt/notesSlides/notesSlide37.xml" ContentType="application/vnd.openxmlformats-officedocument.presentationml.notesSlide+xml"/>
  <Override PartName="/ppt/notesSlides/notesSlide55.xml" ContentType="application/vnd.openxmlformats-officedocument.presentationml.notesSlide+xml"/>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6.xml" ContentType="application/vnd.openxmlformats-officedocument.presentationml.notesSlide+xml"/>
  <Override PartName="/ppt/notesSlides/notesSlide44.xml" ContentType="application/vnd.openxmlformats-officedocument.presentationml.notesSlide+xml"/>
  <Override PartName="/ppt/notesSlides/notesSlide62.xml" ContentType="application/vnd.openxmlformats-officedocument.presentationml.notesSlide+xml"/>
  <Override PartName="/ppt/slides/slide20.xml" ContentType="application/vnd.openxmlformats-officedocument.presentationml.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51.xml" ContentType="application/vnd.openxmlformats-officedocument.presentationml.notesSlide+xml"/>
  <Override PartName="/ppt/notesSlides/notesSlide11.xml" ContentType="application/vnd.openxmlformats-officedocument.presentationml.notesSlide+xml"/>
  <Override PartName="/ppt/notesSlides/notesSlide40.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1"/>
  </p:sldMasterIdLst>
  <p:notesMasterIdLst>
    <p:notesMasterId r:id="rId87"/>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334"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35" r:id="rId48"/>
    <p:sldId id="336" r:id="rId49"/>
    <p:sldId id="337" r:id="rId50"/>
    <p:sldId id="302" r:id="rId51"/>
    <p:sldId id="301" r:id="rId52"/>
    <p:sldId id="303" r:id="rId53"/>
    <p:sldId id="338" r:id="rId54"/>
    <p:sldId id="304" r:id="rId55"/>
    <p:sldId id="305" r:id="rId56"/>
    <p:sldId id="306" r:id="rId57"/>
    <p:sldId id="307" r:id="rId58"/>
    <p:sldId id="339" r:id="rId59"/>
    <p:sldId id="340" r:id="rId60"/>
    <p:sldId id="341" r:id="rId61"/>
    <p:sldId id="342" r:id="rId62"/>
    <p:sldId id="343" r:id="rId63"/>
    <p:sldId id="308" r:id="rId64"/>
    <p:sldId id="344" r:id="rId65"/>
    <p:sldId id="345" r:id="rId66"/>
    <p:sldId id="346" r:id="rId67"/>
    <p:sldId id="347" r:id="rId68"/>
    <p:sldId id="34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8" r:id="rId83"/>
    <p:sldId id="349" r:id="rId84"/>
    <p:sldId id="333" r:id="rId85"/>
    <p:sldId id="350" r:id="rId8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3308" autoAdjust="0"/>
    <p:restoredTop sz="94660"/>
  </p:normalViewPr>
  <p:slideViewPr>
    <p:cSldViewPr>
      <p:cViewPr varScale="1">
        <p:scale>
          <a:sx n="66" d="100"/>
          <a:sy n="66" d="100"/>
        </p:scale>
        <p:origin x="-402"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slide" Target="slides/slide75.xml"/><Relationship Id="rId84" Type="http://schemas.openxmlformats.org/officeDocument/2006/relationships/slide" Target="slides/slide83.xml"/><Relationship Id="rId89"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79" Type="http://schemas.openxmlformats.org/officeDocument/2006/relationships/slide" Target="slides/slide78.xml"/><Relationship Id="rId87" Type="http://schemas.openxmlformats.org/officeDocument/2006/relationships/notesMaster" Target="notesMasters/notesMaster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theme" Target="theme/theme1.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presProps" Target="presProps.xml"/><Relationship Id="rId9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ED979E-31EF-4FB9-9CF7-9641DEC26DE4}" type="datetimeFigureOut">
              <a:rPr lang="zh-CN" altLang="en-US" smtClean="0"/>
              <a:pPr/>
              <a:t>2011-12-13</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BCEF1FA-33DA-4927-9E1A-B45DF560D531}"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69.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7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7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2" Type="http://schemas.openxmlformats.org/officeDocument/2006/relationships/slide" Target="../slides/slide77.xml"/><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2" Type="http://schemas.openxmlformats.org/officeDocument/2006/relationships/slide" Target="../slides/slide78.xml"/><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64.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65.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66.xml.rels><?xml version="1.0" encoding="UTF-8" standalone="yes"?>
<Relationships xmlns="http://schemas.openxmlformats.org/package/2006/relationships"><Relationship Id="rId2" Type="http://schemas.openxmlformats.org/officeDocument/2006/relationships/slide" Target="../slides/slide8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1570" name="Rectangle 7"/>
          <p:cNvSpPr>
            <a:spLocks noGrp="1" noChangeArrowheads="1"/>
          </p:cNvSpPr>
          <p:nvPr>
            <p:ph type="sldNum" sz="quarter" idx="5"/>
          </p:nvPr>
        </p:nvSpPr>
        <p:spPr>
          <a:noFill/>
        </p:spPr>
        <p:txBody>
          <a:bodyPr/>
          <a:lstStyle/>
          <a:p>
            <a:fld id="{2BD358E2-8D88-4E2E-9F08-461A007312F4}" type="slidenum">
              <a:rPr lang="en-US" altLang="zh-CN" smtClean="0">
                <a:ea typeface="宋体" charset="-122"/>
              </a:rPr>
              <a:pPr/>
              <a:t>3</a:t>
            </a:fld>
            <a:endParaRPr lang="en-US" altLang="zh-CN" smtClean="0">
              <a:ea typeface="宋体" charset="-122"/>
            </a:endParaRPr>
          </a:p>
        </p:txBody>
      </p:sp>
      <p:sp>
        <p:nvSpPr>
          <p:cNvPr id="621571" name="Rectangle 2"/>
          <p:cNvSpPr>
            <a:spLocks noGrp="1" noRot="1" noChangeAspect="1" noChangeArrowheads="1" noTextEdit="1"/>
          </p:cNvSpPr>
          <p:nvPr>
            <p:ph type="sldImg"/>
          </p:nvPr>
        </p:nvSpPr>
        <p:spPr>
          <a:xfrm>
            <a:off x="1143000" y="685800"/>
            <a:ext cx="4572000" cy="3429000"/>
          </a:xfrm>
          <a:ln/>
        </p:spPr>
      </p:sp>
      <p:sp>
        <p:nvSpPr>
          <p:cNvPr id="62157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0786" name="Rectangle 7"/>
          <p:cNvSpPr>
            <a:spLocks noGrp="1" noChangeArrowheads="1"/>
          </p:cNvSpPr>
          <p:nvPr>
            <p:ph type="sldNum" sz="quarter" idx="5"/>
          </p:nvPr>
        </p:nvSpPr>
        <p:spPr>
          <a:noFill/>
        </p:spPr>
        <p:txBody>
          <a:bodyPr/>
          <a:lstStyle/>
          <a:p>
            <a:fld id="{E8BA8715-FCAC-4EEF-98F6-E40879C69F12}" type="slidenum">
              <a:rPr lang="en-US" altLang="zh-CN" smtClean="0">
                <a:ea typeface="宋体" charset="-122"/>
              </a:rPr>
              <a:pPr/>
              <a:t>12</a:t>
            </a:fld>
            <a:endParaRPr lang="en-US" altLang="zh-CN" smtClean="0">
              <a:ea typeface="宋体" charset="-122"/>
            </a:endParaRPr>
          </a:p>
        </p:txBody>
      </p:sp>
      <p:sp>
        <p:nvSpPr>
          <p:cNvPr id="630787" name="Rectangle 2"/>
          <p:cNvSpPr>
            <a:spLocks noGrp="1" noRot="1" noChangeAspect="1" noChangeArrowheads="1" noTextEdit="1"/>
          </p:cNvSpPr>
          <p:nvPr>
            <p:ph type="sldImg"/>
          </p:nvPr>
        </p:nvSpPr>
        <p:spPr>
          <a:xfrm>
            <a:off x="1143000" y="685800"/>
            <a:ext cx="4572000" cy="3429000"/>
          </a:xfrm>
          <a:ln/>
        </p:spPr>
      </p:sp>
      <p:sp>
        <p:nvSpPr>
          <p:cNvPr id="63078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1810" name="Rectangle 7"/>
          <p:cNvSpPr>
            <a:spLocks noGrp="1" noChangeArrowheads="1"/>
          </p:cNvSpPr>
          <p:nvPr>
            <p:ph type="sldNum" sz="quarter" idx="5"/>
          </p:nvPr>
        </p:nvSpPr>
        <p:spPr>
          <a:noFill/>
        </p:spPr>
        <p:txBody>
          <a:bodyPr/>
          <a:lstStyle/>
          <a:p>
            <a:fld id="{E1EDCFAE-50E8-4912-AAFD-DF9ABC45C008}" type="slidenum">
              <a:rPr lang="en-US" altLang="zh-CN" smtClean="0">
                <a:ea typeface="宋体" charset="-122"/>
              </a:rPr>
              <a:pPr/>
              <a:t>13</a:t>
            </a:fld>
            <a:endParaRPr lang="en-US" altLang="zh-CN" smtClean="0">
              <a:ea typeface="宋体" charset="-122"/>
            </a:endParaRPr>
          </a:p>
        </p:txBody>
      </p:sp>
      <p:sp>
        <p:nvSpPr>
          <p:cNvPr id="631811" name="Rectangle 2"/>
          <p:cNvSpPr>
            <a:spLocks noGrp="1" noRot="1" noChangeAspect="1" noChangeArrowheads="1" noTextEdit="1"/>
          </p:cNvSpPr>
          <p:nvPr>
            <p:ph type="sldImg"/>
          </p:nvPr>
        </p:nvSpPr>
        <p:spPr>
          <a:xfrm>
            <a:off x="1143000" y="685800"/>
            <a:ext cx="4572000" cy="3429000"/>
          </a:xfrm>
          <a:ln/>
        </p:spPr>
      </p:sp>
      <p:sp>
        <p:nvSpPr>
          <p:cNvPr id="63181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2834" name="Rectangle 7"/>
          <p:cNvSpPr>
            <a:spLocks noGrp="1" noChangeArrowheads="1"/>
          </p:cNvSpPr>
          <p:nvPr>
            <p:ph type="sldNum" sz="quarter" idx="5"/>
          </p:nvPr>
        </p:nvSpPr>
        <p:spPr>
          <a:noFill/>
        </p:spPr>
        <p:txBody>
          <a:bodyPr/>
          <a:lstStyle/>
          <a:p>
            <a:fld id="{0C58CCF2-217F-40D1-ADCB-0F1AEA1E3CC6}" type="slidenum">
              <a:rPr lang="en-US" altLang="zh-CN" smtClean="0">
                <a:ea typeface="宋体" charset="-122"/>
              </a:rPr>
              <a:pPr/>
              <a:t>14</a:t>
            </a:fld>
            <a:endParaRPr lang="en-US" altLang="zh-CN" smtClean="0">
              <a:ea typeface="宋体" charset="-122"/>
            </a:endParaRPr>
          </a:p>
        </p:txBody>
      </p:sp>
      <p:sp>
        <p:nvSpPr>
          <p:cNvPr id="632835" name="Rectangle 2"/>
          <p:cNvSpPr>
            <a:spLocks noGrp="1" noRot="1" noChangeAspect="1" noChangeArrowheads="1" noTextEdit="1"/>
          </p:cNvSpPr>
          <p:nvPr>
            <p:ph type="sldImg"/>
          </p:nvPr>
        </p:nvSpPr>
        <p:spPr>
          <a:xfrm>
            <a:off x="1143000" y="685800"/>
            <a:ext cx="4572000" cy="3429000"/>
          </a:xfrm>
          <a:ln/>
        </p:spPr>
      </p:sp>
      <p:sp>
        <p:nvSpPr>
          <p:cNvPr id="632836"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3858" name="Rectangle 7"/>
          <p:cNvSpPr>
            <a:spLocks noGrp="1" noChangeArrowheads="1"/>
          </p:cNvSpPr>
          <p:nvPr>
            <p:ph type="sldNum" sz="quarter" idx="5"/>
          </p:nvPr>
        </p:nvSpPr>
        <p:spPr>
          <a:noFill/>
        </p:spPr>
        <p:txBody>
          <a:bodyPr/>
          <a:lstStyle/>
          <a:p>
            <a:fld id="{89C2FA83-05C4-4AF2-BC8A-A105231B1A68}" type="slidenum">
              <a:rPr lang="en-US" altLang="zh-CN" smtClean="0">
                <a:ea typeface="宋体" charset="-122"/>
              </a:rPr>
              <a:pPr/>
              <a:t>15</a:t>
            </a:fld>
            <a:endParaRPr lang="en-US" altLang="zh-CN" smtClean="0">
              <a:ea typeface="宋体" charset="-122"/>
            </a:endParaRPr>
          </a:p>
        </p:txBody>
      </p:sp>
      <p:sp>
        <p:nvSpPr>
          <p:cNvPr id="633859" name="Rectangle 2"/>
          <p:cNvSpPr>
            <a:spLocks noGrp="1" noRot="1" noChangeAspect="1" noChangeArrowheads="1" noTextEdit="1"/>
          </p:cNvSpPr>
          <p:nvPr>
            <p:ph type="sldImg"/>
          </p:nvPr>
        </p:nvSpPr>
        <p:spPr>
          <a:xfrm>
            <a:off x="1143000" y="685800"/>
            <a:ext cx="4572000" cy="3429000"/>
          </a:xfrm>
          <a:ln/>
        </p:spPr>
      </p:sp>
      <p:sp>
        <p:nvSpPr>
          <p:cNvPr id="63386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82" name="Rectangle 7"/>
          <p:cNvSpPr>
            <a:spLocks noGrp="1" noChangeArrowheads="1"/>
          </p:cNvSpPr>
          <p:nvPr>
            <p:ph type="sldNum" sz="quarter" idx="5"/>
          </p:nvPr>
        </p:nvSpPr>
        <p:spPr>
          <a:noFill/>
        </p:spPr>
        <p:txBody>
          <a:bodyPr/>
          <a:lstStyle/>
          <a:p>
            <a:fld id="{D1059238-7E4C-4A6E-B4B2-26CE26E58AB2}" type="slidenum">
              <a:rPr lang="en-US" altLang="zh-CN" smtClean="0">
                <a:ea typeface="宋体" charset="-122"/>
              </a:rPr>
              <a:pPr/>
              <a:t>16</a:t>
            </a:fld>
            <a:endParaRPr lang="en-US" altLang="zh-CN" smtClean="0">
              <a:ea typeface="宋体" charset="-122"/>
            </a:endParaRPr>
          </a:p>
        </p:txBody>
      </p:sp>
      <p:sp>
        <p:nvSpPr>
          <p:cNvPr id="634883" name="Rectangle 2"/>
          <p:cNvSpPr>
            <a:spLocks noGrp="1" noRot="1" noChangeAspect="1" noChangeArrowheads="1" noTextEdit="1"/>
          </p:cNvSpPr>
          <p:nvPr>
            <p:ph type="sldImg"/>
          </p:nvPr>
        </p:nvSpPr>
        <p:spPr>
          <a:xfrm>
            <a:off x="1143000" y="685800"/>
            <a:ext cx="4572000" cy="3429000"/>
          </a:xfrm>
          <a:ln/>
        </p:spPr>
      </p:sp>
      <p:sp>
        <p:nvSpPr>
          <p:cNvPr id="63488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5906" name="Rectangle 7"/>
          <p:cNvSpPr>
            <a:spLocks noGrp="1" noChangeArrowheads="1"/>
          </p:cNvSpPr>
          <p:nvPr>
            <p:ph type="sldNum" sz="quarter" idx="5"/>
          </p:nvPr>
        </p:nvSpPr>
        <p:spPr>
          <a:noFill/>
        </p:spPr>
        <p:txBody>
          <a:bodyPr/>
          <a:lstStyle/>
          <a:p>
            <a:fld id="{E2F91A49-E1AA-419C-8551-7A9289720664}" type="slidenum">
              <a:rPr lang="en-US" altLang="zh-CN" smtClean="0">
                <a:ea typeface="宋体" charset="-122"/>
              </a:rPr>
              <a:pPr/>
              <a:t>17</a:t>
            </a:fld>
            <a:endParaRPr lang="en-US" altLang="zh-CN" smtClean="0">
              <a:ea typeface="宋体" charset="-122"/>
            </a:endParaRPr>
          </a:p>
        </p:txBody>
      </p:sp>
      <p:sp>
        <p:nvSpPr>
          <p:cNvPr id="635907" name="Rectangle 2"/>
          <p:cNvSpPr>
            <a:spLocks noGrp="1" noRot="1" noChangeAspect="1" noChangeArrowheads="1" noTextEdit="1"/>
          </p:cNvSpPr>
          <p:nvPr>
            <p:ph type="sldImg"/>
          </p:nvPr>
        </p:nvSpPr>
        <p:spPr>
          <a:xfrm>
            <a:off x="1143000" y="685800"/>
            <a:ext cx="4572000" cy="3429000"/>
          </a:xfrm>
          <a:ln/>
        </p:spPr>
      </p:sp>
      <p:sp>
        <p:nvSpPr>
          <p:cNvPr id="63590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6930" name="Rectangle 7"/>
          <p:cNvSpPr>
            <a:spLocks noGrp="1" noChangeArrowheads="1"/>
          </p:cNvSpPr>
          <p:nvPr>
            <p:ph type="sldNum" sz="quarter" idx="5"/>
          </p:nvPr>
        </p:nvSpPr>
        <p:spPr>
          <a:noFill/>
        </p:spPr>
        <p:txBody>
          <a:bodyPr/>
          <a:lstStyle/>
          <a:p>
            <a:fld id="{240BE992-BC8D-4804-A2A3-16137A20A19A}" type="slidenum">
              <a:rPr lang="en-US" altLang="zh-CN" smtClean="0">
                <a:ea typeface="宋体" charset="-122"/>
              </a:rPr>
              <a:pPr/>
              <a:t>18</a:t>
            </a:fld>
            <a:endParaRPr lang="en-US" altLang="zh-CN" smtClean="0">
              <a:ea typeface="宋体" charset="-122"/>
            </a:endParaRPr>
          </a:p>
        </p:txBody>
      </p:sp>
      <p:sp>
        <p:nvSpPr>
          <p:cNvPr id="636931" name="Rectangle 2"/>
          <p:cNvSpPr>
            <a:spLocks noGrp="1" noRot="1" noChangeAspect="1" noChangeArrowheads="1" noTextEdit="1"/>
          </p:cNvSpPr>
          <p:nvPr>
            <p:ph type="sldImg"/>
          </p:nvPr>
        </p:nvSpPr>
        <p:spPr>
          <a:xfrm>
            <a:off x="1143000" y="685800"/>
            <a:ext cx="4572000" cy="3429000"/>
          </a:xfrm>
          <a:ln/>
        </p:spPr>
      </p:sp>
      <p:sp>
        <p:nvSpPr>
          <p:cNvPr id="63693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7954" name="Rectangle 7"/>
          <p:cNvSpPr>
            <a:spLocks noGrp="1" noChangeArrowheads="1"/>
          </p:cNvSpPr>
          <p:nvPr>
            <p:ph type="sldNum" sz="quarter" idx="5"/>
          </p:nvPr>
        </p:nvSpPr>
        <p:spPr>
          <a:noFill/>
        </p:spPr>
        <p:txBody>
          <a:bodyPr/>
          <a:lstStyle/>
          <a:p>
            <a:fld id="{A5AEF2B8-A3F5-4E66-A35A-5848E26675DE}" type="slidenum">
              <a:rPr lang="en-US" altLang="zh-CN" smtClean="0">
                <a:ea typeface="宋体" charset="-122"/>
              </a:rPr>
              <a:pPr/>
              <a:t>19</a:t>
            </a:fld>
            <a:endParaRPr lang="en-US" altLang="zh-CN" smtClean="0">
              <a:ea typeface="宋体" charset="-122"/>
            </a:endParaRPr>
          </a:p>
        </p:txBody>
      </p:sp>
      <p:sp>
        <p:nvSpPr>
          <p:cNvPr id="637955" name="Rectangle 2"/>
          <p:cNvSpPr>
            <a:spLocks noGrp="1" noRot="1" noChangeAspect="1" noChangeArrowheads="1" noTextEdit="1"/>
          </p:cNvSpPr>
          <p:nvPr>
            <p:ph type="sldImg"/>
          </p:nvPr>
        </p:nvSpPr>
        <p:spPr>
          <a:xfrm>
            <a:off x="1143000" y="685800"/>
            <a:ext cx="4572000" cy="3429000"/>
          </a:xfrm>
          <a:ln/>
        </p:spPr>
      </p:sp>
      <p:sp>
        <p:nvSpPr>
          <p:cNvPr id="63795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8978" name="Rectangle 7"/>
          <p:cNvSpPr>
            <a:spLocks noGrp="1" noChangeArrowheads="1"/>
          </p:cNvSpPr>
          <p:nvPr>
            <p:ph type="sldNum" sz="quarter" idx="5"/>
          </p:nvPr>
        </p:nvSpPr>
        <p:spPr>
          <a:noFill/>
        </p:spPr>
        <p:txBody>
          <a:bodyPr/>
          <a:lstStyle/>
          <a:p>
            <a:fld id="{0F9A8EDD-E008-4770-A312-79A2B63C2C72}" type="slidenum">
              <a:rPr lang="en-US" altLang="zh-CN" smtClean="0">
                <a:ea typeface="宋体" charset="-122"/>
              </a:rPr>
              <a:pPr/>
              <a:t>20</a:t>
            </a:fld>
            <a:endParaRPr lang="en-US" altLang="zh-CN" smtClean="0">
              <a:ea typeface="宋体" charset="-122"/>
            </a:endParaRPr>
          </a:p>
        </p:txBody>
      </p:sp>
      <p:sp>
        <p:nvSpPr>
          <p:cNvPr id="638979" name="Rectangle 2"/>
          <p:cNvSpPr>
            <a:spLocks noGrp="1" noRot="1" noChangeAspect="1" noChangeArrowheads="1" noTextEdit="1"/>
          </p:cNvSpPr>
          <p:nvPr>
            <p:ph type="sldImg"/>
          </p:nvPr>
        </p:nvSpPr>
        <p:spPr>
          <a:xfrm>
            <a:off x="1143000" y="685800"/>
            <a:ext cx="4572000" cy="3429000"/>
          </a:xfrm>
          <a:ln/>
        </p:spPr>
      </p:sp>
      <p:sp>
        <p:nvSpPr>
          <p:cNvPr id="638980"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0002" name="Rectangle 7"/>
          <p:cNvSpPr>
            <a:spLocks noGrp="1" noChangeArrowheads="1"/>
          </p:cNvSpPr>
          <p:nvPr>
            <p:ph type="sldNum" sz="quarter" idx="5"/>
          </p:nvPr>
        </p:nvSpPr>
        <p:spPr>
          <a:noFill/>
        </p:spPr>
        <p:txBody>
          <a:bodyPr/>
          <a:lstStyle/>
          <a:p>
            <a:fld id="{287DA9C2-7B8B-41EA-9908-20E161879B2D}" type="slidenum">
              <a:rPr lang="en-US" altLang="zh-CN" smtClean="0">
                <a:ea typeface="宋体" charset="-122"/>
              </a:rPr>
              <a:pPr/>
              <a:t>21</a:t>
            </a:fld>
            <a:endParaRPr lang="en-US" altLang="zh-CN" smtClean="0">
              <a:ea typeface="宋体" charset="-122"/>
            </a:endParaRPr>
          </a:p>
        </p:txBody>
      </p:sp>
      <p:sp>
        <p:nvSpPr>
          <p:cNvPr id="640003" name="Rectangle 2"/>
          <p:cNvSpPr>
            <a:spLocks noGrp="1" noRot="1" noChangeAspect="1" noChangeArrowheads="1" noTextEdit="1"/>
          </p:cNvSpPr>
          <p:nvPr>
            <p:ph type="sldImg"/>
          </p:nvPr>
        </p:nvSpPr>
        <p:spPr>
          <a:xfrm>
            <a:off x="1143000" y="685800"/>
            <a:ext cx="4572000" cy="3429000"/>
          </a:xfrm>
          <a:ln/>
        </p:spPr>
      </p:sp>
      <p:sp>
        <p:nvSpPr>
          <p:cNvPr id="64000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2594" name="Rectangle 7"/>
          <p:cNvSpPr>
            <a:spLocks noGrp="1" noChangeArrowheads="1"/>
          </p:cNvSpPr>
          <p:nvPr>
            <p:ph type="sldNum" sz="quarter" idx="5"/>
          </p:nvPr>
        </p:nvSpPr>
        <p:spPr>
          <a:noFill/>
        </p:spPr>
        <p:txBody>
          <a:bodyPr/>
          <a:lstStyle/>
          <a:p>
            <a:fld id="{945B8916-3638-4712-8145-2DE9BA0C1ACC}" type="slidenum">
              <a:rPr lang="en-US" altLang="zh-CN" smtClean="0">
                <a:ea typeface="宋体" charset="-122"/>
              </a:rPr>
              <a:pPr/>
              <a:t>4</a:t>
            </a:fld>
            <a:endParaRPr lang="en-US" altLang="zh-CN" smtClean="0">
              <a:ea typeface="宋体" charset="-122"/>
            </a:endParaRPr>
          </a:p>
        </p:txBody>
      </p:sp>
      <p:sp>
        <p:nvSpPr>
          <p:cNvPr id="622595" name="Rectangle 2"/>
          <p:cNvSpPr>
            <a:spLocks noGrp="1" noRot="1" noChangeAspect="1" noChangeArrowheads="1" noTextEdit="1"/>
          </p:cNvSpPr>
          <p:nvPr>
            <p:ph type="sldImg"/>
          </p:nvPr>
        </p:nvSpPr>
        <p:spPr>
          <a:xfrm>
            <a:off x="1143000" y="685800"/>
            <a:ext cx="4572000" cy="3429000"/>
          </a:xfrm>
          <a:ln/>
        </p:spPr>
      </p:sp>
      <p:sp>
        <p:nvSpPr>
          <p:cNvPr id="62259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1026" name="Rectangle 7"/>
          <p:cNvSpPr>
            <a:spLocks noGrp="1" noChangeArrowheads="1"/>
          </p:cNvSpPr>
          <p:nvPr>
            <p:ph type="sldNum" sz="quarter" idx="5"/>
          </p:nvPr>
        </p:nvSpPr>
        <p:spPr>
          <a:noFill/>
        </p:spPr>
        <p:txBody>
          <a:bodyPr/>
          <a:lstStyle/>
          <a:p>
            <a:fld id="{2D83F5F1-F8EF-49B2-9449-B9860F7B11AA}" type="slidenum">
              <a:rPr lang="en-US" altLang="zh-CN" smtClean="0">
                <a:ea typeface="宋体" charset="-122"/>
              </a:rPr>
              <a:pPr/>
              <a:t>22</a:t>
            </a:fld>
            <a:endParaRPr lang="en-US" altLang="zh-CN" smtClean="0">
              <a:ea typeface="宋体" charset="-122"/>
            </a:endParaRPr>
          </a:p>
        </p:txBody>
      </p:sp>
      <p:sp>
        <p:nvSpPr>
          <p:cNvPr id="641027" name="Rectangle 2"/>
          <p:cNvSpPr>
            <a:spLocks noGrp="1" noRot="1" noChangeAspect="1" noChangeArrowheads="1" noTextEdit="1"/>
          </p:cNvSpPr>
          <p:nvPr>
            <p:ph type="sldImg"/>
          </p:nvPr>
        </p:nvSpPr>
        <p:spPr>
          <a:xfrm>
            <a:off x="1143000" y="685800"/>
            <a:ext cx="4572000" cy="3429000"/>
          </a:xfrm>
          <a:ln/>
        </p:spPr>
      </p:sp>
      <p:sp>
        <p:nvSpPr>
          <p:cNvPr id="64102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7"/>
          <p:cNvSpPr>
            <a:spLocks noGrp="1" noChangeArrowheads="1"/>
          </p:cNvSpPr>
          <p:nvPr>
            <p:ph type="sldNum" sz="quarter" idx="5"/>
          </p:nvPr>
        </p:nvSpPr>
        <p:spPr>
          <a:noFill/>
        </p:spPr>
        <p:txBody>
          <a:bodyPr/>
          <a:lstStyle/>
          <a:p>
            <a:fld id="{67BFB81B-B5AC-4710-B0B0-639B3244B294}" type="slidenum">
              <a:rPr lang="en-US" altLang="zh-CN" smtClean="0">
                <a:ea typeface="宋体" charset="-122"/>
              </a:rPr>
              <a:pPr/>
              <a:t>23</a:t>
            </a:fld>
            <a:endParaRPr lang="en-US" altLang="zh-CN" smtClean="0">
              <a:ea typeface="宋体" charset="-122"/>
            </a:endParaRPr>
          </a:p>
        </p:txBody>
      </p:sp>
      <p:sp>
        <p:nvSpPr>
          <p:cNvPr id="642051" name="Rectangle 2"/>
          <p:cNvSpPr>
            <a:spLocks noGrp="1" noRot="1" noChangeAspect="1" noChangeArrowheads="1" noTextEdit="1"/>
          </p:cNvSpPr>
          <p:nvPr>
            <p:ph type="sldImg"/>
          </p:nvPr>
        </p:nvSpPr>
        <p:spPr>
          <a:xfrm>
            <a:off x="1143000" y="685800"/>
            <a:ext cx="4572000" cy="3429000"/>
          </a:xfrm>
          <a:ln/>
        </p:spPr>
      </p:sp>
      <p:sp>
        <p:nvSpPr>
          <p:cNvPr id="642052"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3074" name="Rectangle 7"/>
          <p:cNvSpPr>
            <a:spLocks noGrp="1" noChangeArrowheads="1"/>
          </p:cNvSpPr>
          <p:nvPr>
            <p:ph type="sldNum" sz="quarter" idx="5"/>
          </p:nvPr>
        </p:nvSpPr>
        <p:spPr>
          <a:noFill/>
        </p:spPr>
        <p:txBody>
          <a:bodyPr/>
          <a:lstStyle/>
          <a:p>
            <a:fld id="{B419854B-4D91-4F3B-A38A-A8933FE3DDAE}" type="slidenum">
              <a:rPr lang="en-US" altLang="zh-CN" smtClean="0">
                <a:ea typeface="宋体" charset="-122"/>
              </a:rPr>
              <a:pPr/>
              <a:t>24</a:t>
            </a:fld>
            <a:endParaRPr lang="en-US" altLang="zh-CN" smtClean="0">
              <a:ea typeface="宋体" charset="-122"/>
            </a:endParaRPr>
          </a:p>
        </p:txBody>
      </p:sp>
      <p:sp>
        <p:nvSpPr>
          <p:cNvPr id="643075" name="Rectangle 2"/>
          <p:cNvSpPr>
            <a:spLocks noGrp="1" noRot="1" noChangeAspect="1" noChangeArrowheads="1" noTextEdit="1"/>
          </p:cNvSpPr>
          <p:nvPr>
            <p:ph type="sldImg"/>
          </p:nvPr>
        </p:nvSpPr>
        <p:spPr>
          <a:xfrm>
            <a:off x="1143000" y="685800"/>
            <a:ext cx="4572000" cy="3429000"/>
          </a:xfrm>
          <a:ln/>
        </p:spPr>
      </p:sp>
      <p:sp>
        <p:nvSpPr>
          <p:cNvPr id="64307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4098" name="Rectangle 7"/>
          <p:cNvSpPr>
            <a:spLocks noGrp="1" noChangeArrowheads="1"/>
          </p:cNvSpPr>
          <p:nvPr>
            <p:ph type="sldNum" sz="quarter" idx="5"/>
          </p:nvPr>
        </p:nvSpPr>
        <p:spPr>
          <a:noFill/>
        </p:spPr>
        <p:txBody>
          <a:bodyPr/>
          <a:lstStyle/>
          <a:p>
            <a:fld id="{A6A8B640-6D7A-4218-B870-5542C8EBFD19}" type="slidenum">
              <a:rPr lang="en-US" altLang="zh-CN" smtClean="0">
                <a:ea typeface="宋体" charset="-122"/>
              </a:rPr>
              <a:pPr/>
              <a:t>25</a:t>
            </a:fld>
            <a:endParaRPr lang="en-US" altLang="zh-CN" smtClean="0">
              <a:ea typeface="宋体" charset="-122"/>
            </a:endParaRPr>
          </a:p>
        </p:txBody>
      </p:sp>
      <p:sp>
        <p:nvSpPr>
          <p:cNvPr id="644099" name="Rectangle 2"/>
          <p:cNvSpPr>
            <a:spLocks noGrp="1" noRot="1" noChangeAspect="1" noChangeArrowheads="1" noTextEdit="1"/>
          </p:cNvSpPr>
          <p:nvPr>
            <p:ph type="sldImg"/>
          </p:nvPr>
        </p:nvSpPr>
        <p:spPr>
          <a:xfrm>
            <a:off x="1143000" y="685800"/>
            <a:ext cx="4572000" cy="3429000"/>
          </a:xfrm>
          <a:ln/>
        </p:spPr>
      </p:sp>
      <p:sp>
        <p:nvSpPr>
          <p:cNvPr id="64410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22" name="Rectangle 7"/>
          <p:cNvSpPr>
            <a:spLocks noGrp="1" noChangeArrowheads="1"/>
          </p:cNvSpPr>
          <p:nvPr>
            <p:ph type="sldNum" sz="quarter" idx="5"/>
          </p:nvPr>
        </p:nvSpPr>
        <p:spPr>
          <a:noFill/>
        </p:spPr>
        <p:txBody>
          <a:bodyPr/>
          <a:lstStyle/>
          <a:p>
            <a:fld id="{CE5CAD58-46C7-4FD8-AA97-52A2537B466F}" type="slidenum">
              <a:rPr lang="en-US" altLang="zh-CN" smtClean="0">
                <a:ea typeface="宋体" charset="-122"/>
              </a:rPr>
              <a:pPr/>
              <a:t>26</a:t>
            </a:fld>
            <a:endParaRPr lang="en-US" altLang="zh-CN" smtClean="0">
              <a:ea typeface="宋体" charset="-122"/>
            </a:endParaRPr>
          </a:p>
        </p:txBody>
      </p:sp>
      <p:sp>
        <p:nvSpPr>
          <p:cNvPr id="645123" name="Rectangle 2"/>
          <p:cNvSpPr>
            <a:spLocks noGrp="1" noRot="1" noChangeAspect="1" noChangeArrowheads="1" noTextEdit="1"/>
          </p:cNvSpPr>
          <p:nvPr>
            <p:ph type="sldImg"/>
          </p:nvPr>
        </p:nvSpPr>
        <p:spPr>
          <a:xfrm>
            <a:off x="1143000" y="685800"/>
            <a:ext cx="4572000" cy="3429000"/>
          </a:xfrm>
          <a:ln/>
        </p:spPr>
      </p:sp>
      <p:sp>
        <p:nvSpPr>
          <p:cNvPr id="64512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6146" name="Rectangle 7"/>
          <p:cNvSpPr>
            <a:spLocks noGrp="1" noChangeArrowheads="1"/>
          </p:cNvSpPr>
          <p:nvPr>
            <p:ph type="sldNum" sz="quarter" idx="5"/>
          </p:nvPr>
        </p:nvSpPr>
        <p:spPr>
          <a:noFill/>
        </p:spPr>
        <p:txBody>
          <a:bodyPr/>
          <a:lstStyle/>
          <a:p>
            <a:fld id="{DBD7A7E4-8F76-4819-821E-2F452AC9E717}" type="slidenum">
              <a:rPr lang="en-US" altLang="zh-CN" smtClean="0">
                <a:ea typeface="宋体" charset="-122"/>
              </a:rPr>
              <a:pPr/>
              <a:t>27</a:t>
            </a:fld>
            <a:endParaRPr lang="en-US" altLang="zh-CN" smtClean="0">
              <a:ea typeface="宋体" charset="-122"/>
            </a:endParaRPr>
          </a:p>
        </p:txBody>
      </p:sp>
      <p:sp>
        <p:nvSpPr>
          <p:cNvPr id="646147" name="Rectangle 2"/>
          <p:cNvSpPr>
            <a:spLocks noGrp="1" noRot="1" noChangeAspect="1" noChangeArrowheads="1" noTextEdit="1"/>
          </p:cNvSpPr>
          <p:nvPr>
            <p:ph type="sldImg"/>
          </p:nvPr>
        </p:nvSpPr>
        <p:spPr>
          <a:xfrm>
            <a:off x="1143000" y="685800"/>
            <a:ext cx="4572000" cy="3429000"/>
          </a:xfrm>
          <a:ln/>
        </p:spPr>
      </p:sp>
      <p:sp>
        <p:nvSpPr>
          <p:cNvPr id="64614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7"/>
          <p:cNvSpPr>
            <a:spLocks noGrp="1" noChangeArrowheads="1"/>
          </p:cNvSpPr>
          <p:nvPr>
            <p:ph type="sldNum" sz="quarter" idx="5"/>
          </p:nvPr>
        </p:nvSpPr>
        <p:spPr>
          <a:noFill/>
        </p:spPr>
        <p:txBody>
          <a:bodyPr/>
          <a:lstStyle/>
          <a:p>
            <a:fld id="{634F7834-D0E8-4564-A5A4-3F6C4580C60B}" type="slidenum">
              <a:rPr lang="en-US" altLang="zh-CN" smtClean="0">
                <a:ea typeface="宋体" charset="-122"/>
              </a:rPr>
              <a:pPr/>
              <a:t>28</a:t>
            </a:fld>
            <a:endParaRPr lang="en-US" altLang="zh-CN" smtClean="0">
              <a:ea typeface="宋体" charset="-122"/>
            </a:endParaRPr>
          </a:p>
        </p:txBody>
      </p:sp>
      <p:sp>
        <p:nvSpPr>
          <p:cNvPr id="647171" name="Rectangle 2"/>
          <p:cNvSpPr>
            <a:spLocks noGrp="1" noRot="1" noChangeAspect="1" noChangeArrowheads="1" noTextEdit="1"/>
          </p:cNvSpPr>
          <p:nvPr>
            <p:ph type="sldImg"/>
          </p:nvPr>
        </p:nvSpPr>
        <p:spPr>
          <a:xfrm>
            <a:off x="1143000" y="685800"/>
            <a:ext cx="4572000" cy="3429000"/>
          </a:xfrm>
          <a:ln/>
        </p:spPr>
      </p:sp>
      <p:sp>
        <p:nvSpPr>
          <p:cNvPr id="64717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7"/>
          <p:cNvSpPr>
            <a:spLocks noGrp="1" noChangeArrowheads="1"/>
          </p:cNvSpPr>
          <p:nvPr>
            <p:ph type="sldNum" sz="quarter" idx="5"/>
          </p:nvPr>
        </p:nvSpPr>
        <p:spPr>
          <a:noFill/>
        </p:spPr>
        <p:txBody>
          <a:bodyPr/>
          <a:lstStyle/>
          <a:p>
            <a:fld id="{FC6801B1-1DB6-4A28-A279-0BA981DB19DC}" type="slidenum">
              <a:rPr lang="en-US" altLang="zh-CN" smtClean="0">
                <a:ea typeface="宋体" charset="-122"/>
              </a:rPr>
              <a:pPr/>
              <a:t>29</a:t>
            </a:fld>
            <a:endParaRPr lang="en-US" altLang="zh-CN" smtClean="0">
              <a:ea typeface="宋体" charset="-122"/>
            </a:endParaRPr>
          </a:p>
        </p:txBody>
      </p:sp>
      <p:sp>
        <p:nvSpPr>
          <p:cNvPr id="648195" name="Rectangle 2"/>
          <p:cNvSpPr>
            <a:spLocks noGrp="1" noRot="1" noChangeAspect="1" noChangeArrowheads="1" noTextEdit="1"/>
          </p:cNvSpPr>
          <p:nvPr>
            <p:ph type="sldImg"/>
          </p:nvPr>
        </p:nvSpPr>
        <p:spPr>
          <a:xfrm>
            <a:off x="1143000" y="685800"/>
            <a:ext cx="4572000" cy="3429000"/>
          </a:xfrm>
          <a:ln/>
        </p:spPr>
      </p:sp>
      <p:sp>
        <p:nvSpPr>
          <p:cNvPr id="64819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7"/>
          <p:cNvSpPr>
            <a:spLocks noGrp="1" noChangeArrowheads="1"/>
          </p:cNvSpPr>
          <p:nvPr>
            <p:ph type="sldNum" sz="quarter" idx="5"/>
          </p:nvPr>
        </p:nvSpPr>
        <p:spPr>
          <a:noFill/>
        </p:spPr>
        <p:txBody>
          <a:bodyPr/>
          <a:lstStyle/>
          <a:p>
            <a:fld id="{093E473A-4024-4908-96D5-F6F4597E87B2}" type="slidenum">
              <a:rPr lang="en-US" altLang="zh-CN" smtClean="0">
                <a:ea typeface="宋体" charset="-122"/>
              </a:rPr>
              <a:pPr/>
              <a:t>30</a:t>
            </a:fld>
            <a:endParaRPr lang="en-US" altLang="zh-CN" smtClean="0">
              <a:ea typeface="宋体" charset="-122"/>
            </a:endParaRPr>
          </a:p>
        </p:txBody>
      </p:sp>
      <p:sp>
        <p:nvSpPr>
          <p:cNvPr id="649219" name="Rectangle 2"/>
          <p:cNvSpPr>
            <a:spLocks noGrp="1" noRot="1" noChangeAspect="1" noChangeArrowheads="1" noTextEdit="1"/>
          </p:cNvSpPr>
          <p:nvPr>
            <p:ph type="sldImg"/>
          </p:nvPr>
        </p:nvSpPr>
        <p:spPr>
          <a:xfrm>
            <a:off x="1143000" y="685800"/>
            <a:ext cx="4572000" cy="3429000"/>
          </a:xfrm>
          <a:ln/>
        </p:spPr>
      </p:sp>
      <p:sp>
        <p:nvSpPr>
          <p:cNvPr id="64922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7"/>
          <p:cNvSpPr>
            <a:spLocks noGrp="1" noChangeArrowheads="1"/>
          </p:cNvSpPr>
          <p:nvPr>
            <p:ph type="sldNum" sz="quarter" idx="5"/>
          </p:nvPr>
        </p:nvSpPr>
        <p:spPr>
          <a:noFill/>
        </p:spPr>
        <p:txBody>
          <a:bodyPr/>
          <a:lstStyle/>
          <a:p>
            <a:fld id="{749F87FC-DBE7-4CB9-B9BE-D249892EDC26}" type="slidenum">
              <a:rPr lang="en-US" altLang="zh-CN" smtClean="0">
                <a:ea typeface="宋体" charset="-122"/>
              </a:rPr>
              <a:pPr/>
              <a:t>31</a:t>
            </a:fld>
            <a:endParaRPr lang="en-US" altLang="zh-CN" smtClean="0">
              <a:ea typeface="宋体" charset="-122"/>
            </a:endParaRPr>
          </a:p>
        </p:txBody>
      </p:sp>
      <p:sp>
        <p:nvSpPr>
          <p:cNvPr id="650243" name="Rectangle 2"/>
          <p:cNvSpPr>
            <a:spLocks noGrp="1" noRot="1" noChangeAspect="1" noChangeArrowheads="1" noTextEdit="1"/>
          </p:cNvSpPr>
          <p:nvPr>
            <p:ph type="sldImg"/>
          </p:nvPr>
        </p:nvSpPr>
        <p:spPr>
          <a:xfrm>
            <a:off x="1143000" y="685800"/>
            <a:ext cx="4572000" cy="3429000"/>
          </a:xfrm>
          <a:ln/>
        </p:spPr>
      </p:sp>
      <p:sp>
        <p:nvSpPr>
          <p:cNvPr id="6502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3618" name="Rectangle 7"/>
          <p:cNvSpPr>
            <a:spLocks noGrp="1" noChangeArrowheads="1"/>
          </p:cNvSpPr>
          <p:nvPr>
            <p:ph type="sldNum" sz="quarter" idx="5"/>
          </p:nvPr>
        </p:nvSpPr>
        <p:spPr>
          <a:noFill/>
        </p:spPr>
        <p:txBody>
          <a:bodyPr/>
          <a:lstStyle/>
          <a:p>
            <a:fld id="{6A211D02-66C0-41AB-A03E-2AF3F91B2537}" type="slidenum">
              <a:rPr lang="en-US" altLang="zh-CN" smtClean="0">
                <a:ea typeface="宋体" charset="-122"/>
              </a:rPr>
              <a:pPr/>
              <a:t>5</a:t>
            </a:fld>
            <a:endParaRPr lang="en-US" altLang="zh-CN" smtClean="0">
              <a:ea typeface="宋体" charset="-122"/>
            </a:endParaRPr>
          </a:p>
        </p:txBody>
      </p:sp>
      <p:sp>
        <p:nvSpPr>
          <p:cNvPr id="623619" name="Rectangle 2"/>
          <p:cNvSpPr>
            <a:spLocks noGrp="1" noRot="1" noChangeAspect="1" noChangeArrowheads="1" noTextEdit="1"/>
          </p:cNvSpPr>
          <p:nvPr>
            <p:ph type="sldImg"/>
          </p:nvPr>
        </p:nvSpPr>
        <p:spPr>
          <a:xfrm>
            <a:off x="1143000" y="685800"/>
            <a:ext cx="4572000" cy="3429000"/>
          </a:xfrm>
          <a:ln/>
        </p:spPr>
      </p:sp>
      <p:sp>
        <p:nvSpPr>
          <p:cNvPr id="62362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1266" name="Rectangle 7"/>
          <p:cNvSpPr>
            <a:spLocks noGrp="1" noChangeArrowheads="1"/>
          </p:cNvSpPr>
          <p:nvPr>
            <p:ph type="sldNum" sz="quarter" idx="5"/>
          </p:nvPr>
        </p:nvSpPr>
        <p:spPr>
          <a:noFill/>
        </p:spPr>
        <p:txBody>
          <a:bodyPr/>
          <a:lstStyle/>
          <a:p>
            <a:fld id="{94855409-BDEF-4A55-B6BE-16B8D5262228}" type="slidenum">
              <a:rPr lang="en-US" altLang="zh-CN" smtClean="0">
                <a:ea typeface="宋体" charset="-122"/>
              </a:rPr>
              <a:pPr/>
              <a:t>32</a:t>
            </a:fld>
            <a:endParaRPr lang="en-US" altLang="zh-CN" smtClean="0">
              <a:ea typeface="宋体" charset="-122"/>
            </a:endParaRPr>
          </a:p>
        </p:txBody>
      </p:sp>
      <p:sp>
        <p:nvSpPr>
          <p:cNvPr id="651267" name="Rectangle 2"/>
          <p:cNvSpPr>
            <a:spLocks noGrp="1" noRot="1" noChangeAspect="1" noChangeArrowheads="1" noTextEdit="1"/>
          </p:cNvSpPr>
          <p:nvPr>
            <p:ph type="sldImg"/>
          </p:nvPr>
        </p:nvSpPr>
        <p:spPr>
          <a:xfrm>
            <a:off x="1143000" y="685800"/>
            <a:ext cx="4572000" cy="3429000"/>
          </a:xfrm>
          <a:ln/>
        </p:spPr>
      </p:sp>
      <p:sp>
        <p:nvSpPr>
          <p:cNvPr id="65126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2290" name="Rectangle 7"/>
          <p:cNvSpPr>
            <a:spLocks noGrp="1" noChangeArrowheads="1"/>
          </p:cNvSpPr>
          <p:nvPr>
            <p:ph type="sldNum" sz="quarter" idx="5"/>
          </p:nvPr>
        </p:nvSpPr>
        <p:spPr>
          <a:noFill/>
        </p:spPr>
        <p:txBody>
          <a:bodyPr/>
          <a:lstStyle/>
          <a:p>
            <a:fld id="{A24F1CB7-6474-4B76-9E21-EA620C63C09F}" type="slidenum">
              <a:rPr lang="en-US" altLang="zh-CN" smtClean="0">
                <a:ea typeface="宋体" charset="-122"/>
              </a:rPr>
              <a:pPr/>
              <a:t>33</a:t>
            </a:fld>
            <a:endParaRPr lang="en-US" altLang="zh-CN" smtClean="0">
              <a:ea typeface="宋体" charset="-122"/>
            </a:endParaRPr>
          </a:p>
        </p:txBody>
      </p:sp>
      <p:sp>
        <p:nvSpPr>
          <p:cNvPr id="652291" name="Rectangle 2"/>
          <p:cNvSpPr>
            <a:spLocks noGrp="1" noRot="1" noChangeAspect="1" noChangeArrowheads="1" noTextEdit="1"/>
          </p:cNvSpPr>
          <p:nvPr>
            <p:ph type="sldImg"/>
          </p:nvPr>
        </p:nvSpPr>
        <p:spPr>
          <a:xfrm>
            <a:off x="1143000" y="685800"/>
            <a:ext cx="4572000" cy="3429000"/>
          </a:xfrm>
          <a:ln/>
        </p:spPr>
      </p:sp>
      <p:sp>
        <p:nvSpPr>
          <p:cNvPr id="65229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3314" name="Rectangle 7"/>
          <p:cNvSpPr>
            <a:spLocks noGrp="1" noChangeArrowheads="1"/>
          </p:cNvSpPr>
          <p:nvPr>
            <p:ph type="sldNum" sz="quarter" idx="5"/>
          </p:nvPr>
        </p:nvSpPr>
        <p:spPr>
          <a:noFill/>
        </p:spPr>
        <p:txBody>
          <a:bodyPr/>
          <a:lstStyle/>
          <a:p>
            <a:fld id="{1168ABE2-81C8-4613-9739-CCFEB9075B15}" type="slidenum">
              <a:rPr lang="en-US" altLang="zh-CN" smtClean="0">
                <a:ea typeface="宋体" charset="-122"/>
              </a:rPr>
              <a:pPr/>
              <a:t>35</a:t>
            </a:fld>
            <a:endParaRPr lang="en-US" altLang="zh-CN" smtClean="0">
              <a:ea typeface="宋体" charset="-122"/>
            </a:endParaRPr>
          </a:p>
        </p:txBody>
      </p:sp>
      <p:sp>
        <p:nvSpPr>
          <p:cNvPr id="653315" name="Rectangle 2"/>
          <p:cNvSpPr>
            <a:spLocks noGrp="1" noRot="1" noChangeAspect="1" noChangeArrowheads="1" noTextEdit="1"/>
          </p:cNvSpPr>
          <p:nvPr>
            <p:ph type="sldImg"/>
          </p:nvPr>
        </p:nvSpPr>
        <p:spPr>
          <a:xfrm>
            <a:off x="1143000" y="685800"/>
            <a:ext cx="4572000" cy="3429000"/>
          </a:xfrm>
          <a:ln/>
        </p:spPr>
      </p:sp>
      <p:sp>
        <p:nvSpPr>
          <p:cNvPr id="65331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4338" name="Rectangle 7"/>
          <p:cNvSpPr>
            <a:spLocks noGrp="1" noChangeArrowheads="1"/>
          </p:cNvSpPr>
          <p:nvPr>
            <p:ph type="sldNum" sz="quarter" idx="5"/>
          </p:nvPr>
        </p:nvSpPr>
        <p:spPr>
          <a:noFill/>
        </p:spPr>
        <p:txBody>
          <a:bodyPr/>
          <a:lstStyle/>
          <a:p>
            <a:fld id="{1A9BB850-CEC9-4335-9DF1-D541D4CD385D}" type="slidenum">
              <a:rPr lang="en-US" altLang="zh-CN" smtClean="0">
                <a:ea typeface="宋体" charset="-122"/>
              </a:rPr>
              <a:pPr/>
              <a:t>36</a:t>
            </a:fld>
            <a:endParaRPr lang="en-US" altLang="zh-CN" smtClean="0">
              <a:ea typeface="宋体" charset="-122"/>
            </a:endParaRPr>
          </a:p>
        </p:txBody>
      </p:sp>
      <p:sp>
        <p:nvSpPr>
          <p:cNvPr id="654339" name="Rectangle 2"/>
          <p:cNvSpPr>
            <a:spLocks noGrp="1" noRot="1" noChangeAspect="1" noChangeArrowheads="1" noTextEdit="1"/>
          </p:cNvSpPr>
          <p:nvPr>
            <p:ph type="sldImg"/>
          </p:nvPr>
        </p:nvSpPr>
        <p:spPr>
          <a:xfrm>
            <a:off x="1143000" y="685800"/>
            <a:ext cx="4572000" cy="3429000"/>
          </a:xfrm>
          <a:ln/>
        </p:spPr>
      </p:sp>
      <p:sp>
        <p:nvSpPr>
          <p:cNvPr id="65434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62" name="Rectangle 7"/>
          <p:cNvSpPr>
            <a:spLocks noGrp="1" noChangeArrowheads="1"/>
          </p:cNvSpPr>
          <p:nvPr>
            <p:ph type="sldNum" sz="quarter" idx="5"/>
          </p:nvPr>
        </p:nvSpPr>
        <p:spPr>
          <a:noFill/>
        </p:spPr>
        <p:txBody>
          <a:bodyPr/>
          <a:lstStyle/>
          <a:p>
            <a:fld id="{18651E93-573A-4974-9E89-E33BAF0056A1}" type="slidenum">
              <a:rPr lang="en-US" altLang="zh-CN" smtClean="0">
                <a:ea typeface="宋体" charset="-122"/>
              </a:rPr>
              <a:pPr/>
              <a:t>37</a:t>
            </a:fld>
            <a:endParaRPr lang="en-US" altLang="zh-CN" smtClean="0">
              <a:ea typeface="宋体" charset="-122"/>
            </a:endParaRPr>
          </a:p>
        </p:txBody>
      </p:sp>
      <p:sp>
        <p:nvSpPr>
          <p:cNvPr id="655363" name="Rectangle 2"/>
          <p:cNvSpPr>
            <a:spLocks noGrp="1" noRot="1" noChangeAspect="1" noChangeArrowheads="1" noTextEdit="1"/>
          </p:cNvSpPr>
          <p:nvPr>
            <p:ph type="sldImg"/>
          </p:nvPr>
        </p:nvSpPr>
        <p:spPr>
          <a:xfrm>
            <a:off x="1143000" y="685800"/>
            <a:ext cx="4572000" cy="3429000"/>
          </a:xfrm>
          <a:ln/>
        </p:spPr>
      </p:sp>
      <p:sp>
        <p:nvSpPr>
          <p:cNvPr id="65536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6386" name="Rectangle 7"/>
          <p:cNvSpPr>
            <a:spLocks noGrp="1" noChangeArrowheads="1"/>
          </p:cNvSpPr>
          <p:nvPr>
            <p:ph type="sldNum" sz="quarter" idx="5"/>
          </p:nvPr>
        </p:nvSpPr>
        <p:spPr>
          <a:noFill/>
        </p:spPr>
        <p:txBody>
          <a:bodyPr/>
          <a:lstStyle/>
          <a:p>
            <a:fld id="{67B504DC-A975-42BF-91D8-37556E925682}" type="slidenum">
              <a:rPr lang="en-US" altLang="zh-CN" smtClean="0">
                <a:ea typeface="宋体" charset="-122"/>
              </a:rPr>
              <a:pPr/>
              <a:t>38</a:t>
            </a:fld>
            <a:endParaRPr lang="en-US" altLang="zh-CN" smtClean="0">
              <a:ea typeface="宋体" charset="-122"/>
            </a:endParaRPr>
          </a:p>
        </p:txBody>
      </p:sp>
      <p:sp>
        <p:nvSpPr>
          <p:cNvPr id="656387" name="Rectangle 2"/>
          <p:cNvSpPr>
            <a:spLocks noGrp="1" noRot="1" noChangeAspect="1" noChangeArrowheads="1" noTextEdit="1"/>
          </p:cNvSpPr>
          <p:nvPr>
            <p:ph type="sldImg"/>
          </p:nvPr>
        </p:nvSpPr>
        <p:spPr>
          <a:xfrm>
            <a:off x="1143000" y="685800"/>
            <a:ext cx="4572000" cy="3429000"/>
          </a:xfrm>
          <a:ln/>
        </p:spPr>
      </p:sp>
      <p:sp>
        <p:nvSpPr>
          <p:cNvPr id="65638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7410" name="Rectangle 7"/>
          <p:cNvSpPr>
            <a:spLocks noGrp="1" noChangeArrowheads="1"/>
          </p:cNvSpPr>
          <p:nvPr>
            <p:ph type="sldNum" sz="quarter" idx="5"/>
          </p:nvPr>
        </p:nvSpPr>
        <p:spPr>
          <a:noFill/>
        </p:spPr>
        <p:txBody>
          <a:bodyPr/>
          <a:lstStyle/>
          <a:p>
            <a:fld id="{ACCFD0CC-BC06-4724-A788-43AA0F0B34DF}" type="slidenum">
              <a:rPr lang="en-US" altLang="zh-CN" smtClean="0">
                <a:ea typeface="宋体" charset="-122"/>
              </a:rPr>
              <a:pPr/>
              <a:t>39</a:t>
            </a:fld>
            <a:endParaRPr lang="en-US" altLang="zh-CN" smtClean="0">
              <a:ea typeface="宋体" charset="-122"/>
            </a:endParaRPr>
          </a:p>
        </p:txBody>
      </p:sp>
      <p:sp>
        <p:nvSpPr>
          <p:cNvPr id="657411" name="Rectangle 2"/>
          <p:cNvSpPr>
            <a:spLocks noGrp="1" noRot="1" noChangeAspect="1" noChangeArrowheads="1" noTextEdit="1"/>
          </p:cNvSpPr>
          <p:nvPr>
            <p:ph type="sldImg"/>
          </p:nvPr>
        </p:nvSpPr>
        <p:spPr>
          <a:xfrm>
            <a:off x="1143000" y="685800"/>
            <a:ext cx="4572000" cy="3429000"/>
          </a:xfrm>
          <a:ln/>
        </p:spPr>
      </p:sp>
      <p:sp>
        <p:nvSpPr>
          <p:cNvPr id="65741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8434" name="Rectangle 7"/>
          <p:cNvSpPr>
            <a:spLocks noGrp="1" noChangeArrowheads="1"/>
          </p:cNvSpPr>
          <p:nvPr>
            <p:ph type="sldNum" sz="quarter" idx="5"/>
          </p:nvPr>
        </p:nvSpPr>
        <p:spPr>
          <a:noFill/>
        </p:spPr>
        <p:txBody>
          <a:bodyPr/>
          <a:lstStyle/>
          <a:p>
            <a:fld id="{D79E10F9-CE5F-4B76-8401-DB2814E519C0}" type="slidenum">
              <a:rPr lang="en-US" altLang="zh-CN" smtClean="0">
                <a:ea typeface="宋体" charset="-122"/>
              </a:rPr>
              <a:pPr/>
              <a:t>40</a:t>
            </a:fld>
            <a:endParaRPr lang="en-US" altLang="zh-CN" smtClean="0">
              <a:ea typeface="宋体" charset="-122"/>
            </a:endParaRPr>
          </a:p>
        </p:txBody>
      </p:sp>
      <p:sp>
        <p:nvSpPr>
          <p:cNvPr id="658435" name="Rectangle 2"/>
          <p:cNvSpPr>
            <a:spLocks noGrp="1" noRot="1" noChangeAspect="1" noChangeArrowheads="1" noTextEdit="1"/>
          </p:cNvSpPr>
          <p:nvPr>
            <p:ph type="sldImg"/>
          </p:nvPr>
        </p:nvSpPr>
        <p:spPr>
          <a:xfrm>
            <a:off x="1143000" y="685800"/>
            <a:ext cx="4572000" cy="3429000"/>
          </a:xfrm>
          <a:ln/>
        </p:spPr>
      </p:sp>
      <p:sp>
        <p:nvSpPr>
          <p:cNvPr id="65843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9458" name="Rectangle 7"/>
          <p:cNvSpPr>
            <a:spLocks noGrp="1" noChangeArrowheads="1"/>
          </p:cNvSpPr>
          <p:nvPr>
            <p:ph type="sldNum" sz="quarter" idx="5"/>
          </p:nvPr>
        </p:nvSpPr>
        <p:spPr>
          <a:noFill/>
        </p:spPr>
        <p:txBody>
          <a:bodyPr/>
          <a:lstStyle/>
          <a:p>
            <a:fld id="{12A1E921-9D62-4888-9274-7A7B62FFC7A5}" type="slidenum">
              <a:rPr lang="en-US" altLang="zh-CN" smtClean="0">
                <a:ea typeface="宋体" charset="-122"/>
              </a:rPr>
              <a:pPr/>
              <a:t>41</a:t>
            </a:fld>
            <a:endParaRPr lang="en-US" altLang="zh-CN" smtClean="0">
              <a:ea typeface="宋体" charset="-122"/>
            </a:endParaRPr>
          </a:p>
        </p:txBody>
      </p:sp>
      <p:sp>
        <p:nvSpPr>
          <p:cNvPr id="659459" name="Rectangle 2"/>
          <p:cNvSpPr>
            <a:spLocks noGrp="1" noRot="1" noChangeAspect="1" noChangeArrowheads="1" noTextEdit="1"/>
          </p:cNvSpPr>
          <p:nvPr>
            <p:ph type="sldImg"/>
          </p:nvPr>
        </p:nvSpPr>
        <p:spPr>
          <a:xfrm>
            <a:off x="1143000" y="685800"/>
            <a:ext cx="4572000" cy="3429000"/>
          </a:xfrm>
          <a:ln/>
        </p:spPr>
      </p:sp>
      <p:sp>
        <p:nvSpPr>
          <p:cNvPr id="65946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0482" name="Rectangle 7"/>
          <p:cNvSpPr>
            <a:spLocks noGrp="1" noChangeArrowheads="1"/>
          </p:cNvSpPr>
          <p:nvPr>
            <p:ph type="sldNum" sz="quarter" idx="5"/>
          </p:nvPr>
        </p:nvSpPr>
        <p:spPr>
          <a:noFill/>
        </p:spPr>
        <p:txBody>
          <a:bodyPr/>
          <a:lstStyle/>
          <a:p>
            <a:fld id="{CBAD9400-F094-46AC-8182-7026EEDE3531}" type="slidenum">
              <a:rPr lang="en-US" altLang="zh-CN" smtClean="0">
                <a:ea typeface="宋体" charset="-122"/>
              </a:rPr>
              <a:pPr/>
              <a:t>42</a:t>
            </a:fld>
            <a:endParaRPr lang="en-US" altLang="zh-CN" smtClean="0">
              <a:ea typeface="宋体" charset="-122"/>
            </a:endParaRPr>
          </a:p>
        </p:txBody>
      </p:sp>
      <p:sp>
        <p:nvSpPr>
          <p:cNvPr id="660483" name="Rectangle 2"/>
          <p:cNvSpPr>
            <a:spLocks noGrp="1" noRot="1" noChangeAspect="1" noChangeArrowheads="1" noTextEdit="1"/>
          </p:cNvSpPr>
          <p:nvPr>
            <p:ph type="sldImg"/>
          </p:nvPr>
        </p:nvSpPr>
        <p:spPr>
          <a:xfrm>
            <a:off x="1143000" y="685800"/>
            <a:ext cx="4572000" cy="3429000"/>
          </a:xfrm>
          <a:ln/>
        </p:spPr>
      </p:sp>
      <p:sp>
        <p:nvSpPr>
          <p:cNvPr id="66048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42" name="Rectangle 7"/>
          <p:cNvSpPr>
            <a:spLocks noGrp="1" noChangeArrowheads="1"/>
          </p:cNvSpPr>
          <p:nvPr>
            <p:ph type="sldNum" sz="quarter" idx="5"/>
          </p:nvPr>
        </p:nvSpPr>
        <p:spPr>
          <a:noFill/>
        </p:spPr>
        <p:txBody>
          <a:bodyPr/>
          <a:lstStyle/>
          <a:p>
            <a:fld id="{5990A951-440C-49EB-80DC-49B82C7BB02C}" type="slidenum">
              <a:rPr lang="en-US" altLang="zh-CN" smtClean="0">
                <a:ea typeface="宋体" charset="-122"/>
              </a:rPr>
              <a:pPr/>
              <a:t>6</a:t>
            </a:fld>
            <a:endParaRPr lang="en-US" altLang="zh-CN" smtClean="0">
              <a:ea typeface="宋体" charset="-122"/>
            </a:endParaRPr>
          </a:p>
        </p:txBody>
      </p:sp>
      <p:sp>
        <p:nvSpPr>
          <p:cNvPr id="624643" name="Rectangle 2"/>
          <p:cNvSpPr>
            <a:spLocks noGrp="1" noRot="1" noChangeAspect="1" noChangeArrowheads="1" noTextEdit="1"/>
          </p:cNvSpPr>
          <p:nvPr>
            <p:ph type="sldImg"/>
          </p:nvPr>
        </p:nvSpPr>
        <p:spPr>
          <a:xfrm>
            <a:off x="1143000" y="685800"/>
            <a:ext cx="4572000" cy="3429000"/>
          </a:xfrm>
          <a:ln/>
        </p:spPr>
      </p:sp>
      <p:sp>
        <p:nvSpPr>
          <p:cNvPr id="6246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1506" name="Rectangle 7"/>
          <p:cNvSpPr>
            <a:spLocks noGrp="1" noChangeArrowheads="1"/>
          </p:cNvSpPr>
          <p:nvPr>
            <p:ph type="sldNum" sz="quarter" idx="5"/>
          </p:nvPr>
        </p:nvSpPr>
        <p:spPr>
          <a:noFill/>
        </p:spPr>
        <p:txBody>
          <a:bodyPr/>
          <a:lstStyle/>
          <a:p>
            <a:fld id="{B1C1E5CE-437F-47CF-A6E6-56A3BD679185}" type="slidenum">
              <a:rPr lang="en-US" altLang="zh-CN" smtClean="0">
                <a:ea typeface="宋体" charset="-122"/>
              </a:rPr>
              <a:pPr/>
              <a:t>43</a:t>
            </a:fld>
            <a:endParaRPr lang="en-US" altLang="zh-CN" smtClean="0">
              <a:ea typeface="宋体" charset="-122"/>
            </a:endParaRPr>
          </a:p>
        </p:txBody>
      </p:sp>
      <p:sp>
        <p:nvSpPr>
          <p:cNvPr id="661507" name="Rectangle 2"/>
          <p:cNvSpPr>
            <a:spLocks noGrp="1" noRot="1" noChangeAspect="1" noChangeArrowheads="1" noTextEdit="1"/>
          </p:cNvSpPr>
          <p:nvPr>
            <p:ph type="sldImg"/>
          </p:nvPr>
        </p:nvSpPr>
        <p:spPr>
          <a:xfrm>
            <a:off x="1143000" y="685800"/>
            <a:ext cx="4572000" cy="3429000"/>
          </a:xfrm>
          <a:ln/>
        </p:spPr>
      </p:sp>
      <p:sp>
        <p:nvSpPr>
          <p:cNvPr id="66150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2530" name="Rectangle 7"/>
          <p:cNvSpPr>
            <a:spLocks noGrp="1" noChangeArrowheads="1"/>
          </p:cNvSpPr>
          <p:nvPr>
            <p:ph type="sldNum" sz="quarter" idx="5"/>
          </p:nvPr>
        </p:nvSpPr>
        <p:spPr>
          <a:noFill/>
        </p:spPr>
        <p:txBody>
          <a:bodyPr/>
          <a:lstStyle/>
          <a:p>
            <a:fld id="{C10810BF-4319-412E-89DD-4E79AE826F14}" type="slidenum">
              <a:rPr lang="en-US" altLang="zh-CN" smtClean="0">
                <a:ea typeface="宋体" charset="-122"/>
              </a:rPr>
              <a:pPr/>
              <a:t>44</a:t>
            </a:fld>
            <a:endParaRPr lang="en-US" altLang="zh-CN" smtClean="0">
              <a:ea typeface="宋体" charset="-122"/>
            </a:endParaRPr>
          </a:p>
        </p:txBody>
      </p:sp>
      <p:sp>
        <p:nvSpPr>
          <p:cNvPr id="662531" name="Rectangle 2"/>
          <p:cNvSpPr>
            <a:spLocks noGrp="1" noRot="1" noChangeAspect="1" noChangeArrowheads="1" noTextEdit="1"/>
          </p:cNvSpPr>
          <p:nvPr>
            <p:ph type="sldImg"/>
          </p:nvPr>
        </p:nvSpPr>
        <p:spPr>
          <a:xfrm>
            <a:off x="1143000" y="685800"/>
            <a:ext cx="4572000" cy="3429000"/>
          </a:xfrm>
          <a:ln/>
        </p:spPr>
      </p:sp>
      <p:sp>
        <p:nvSpPr>
          <p:cNvPr id="66253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3554" name="Rectangle 7"/>
          <p:cNvSpPr>
            <a:spLocks noGrp="1" noChangeArrowheads="1"/>
          </p:cNvSpPr>
          <p:nvPr>
            <p:ph type="sldNum" sz="quarter" idx="5"/>
          </p:nvPr>
        </p:nvSpPr>
        <p:spPr>
          <a:noFill/>
        </p:spPr>
        <p:txBody>
          <a:bodyPr/>
          <a:lstStyle/>
          <a:p>
            <a:fld id="{92D0560C-F876-4BC1-AD5A-DFB55868C2C5}" type="slidenum">
              <a:rPr lang="en-US" altLang="zh-CN" smtClean="0">
                <a:ea typeface="宋体" charset="-122"/>
              </a:rPr>
              <a:pPr/>
              <a:t>45</a:t>
            </a:fld>
            <a:endParaRPr lang="en-US" altLang="zh-CN" smtClean="0">
              <a:ea typeface="宋体" charset="-122"/>
            </a:endParaRPr>
          </a:p>
        </p:txBody>
      </p:sp>
      <p:sp>
        <p:nvSpPr>
          <p:cNvPr id="663555" name="Rectangle 2"/>
          <p:cNvSpPr>
            <a:spLocks noGrp="1" noRot="1" noChangeAspect="1" noChangeArrowheads="1" noTextEdit="1"/>
          </p:cNvSpPr>
          <p:nvPr>
            <p:ph type="sldImg"/>
          </p:nvPr>
        </p:nvSpPr>
        <p:spPr>
          <a:xfrm>
            <a:off x="1143000" y="685800"/>
            <a:ext cx="4572000" cy="3429000"/>
          </a:xfrm>
          <a:ln/>
        </p:spPr>
      </p:sp>
      <p:sp>
        <p:nvSpPr>
          <p:cNvPr id="66355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4578" name="Rectangle 7"/>
          <p:cNvSpPr>
            <a:spLocks noGrp="1" noChangeArrowheads="1"/>
          </p:cNvSpPr>
          <p:nvPr>
            <p:ph type="sldNum" sz="quarter" idx="5"/>
          </p:nvPr>
        </p:nvSpPr>
        <p:spPr>
          <a:noFill/>
        </p:spPr>
        <p:txBody>
          <a:bodyPr/>
          <a:lstStyle/>
          <a:p>
            <a:fld id="{291746BE-2FEC-4C6F-A1E2-1A8A9B71EA5B}" type="slidenum">
              <a:rPr lang="en-US" altLang="zh-CN" smtClean="0">
                <a:ea typeface="宋体" charset="-122"/>
              </a:rPr>
              <a:pPr/>
              <a:t>46</a:t>
            </a:fld>
            <a:endParaRPr lang="en-US" altLang="zh-CN" smtClean="0">
              <a:ea typeface="宋体" charset="-122"/>
            </a:endParaRPr>
          </a:p>
        </p:txBody>
      </p:sp>
      <p:sp>
        <p:nvSpPr>
          <p:cNvPr id="664579" name="Rectangle 2"/>
          <p:cNvSpPr>
            <a:spLocks noGrp="1" noRot="1" noChangeAspect="1" noChangeArrowheads="1" noTextEdit="1"/>
          </p:cNvSpPr>
          <p:nvPr>
            <p:ph type="sldImg"/>
          </p:nvPr>
        </p:nvSpPr>
        <p:spPr>
          <a:xfrm>
            <a:off x="1143000" y="685800"/>
            <a:ext cx="4572000" cy="3429000"/>
          </a:xfrm>
          <a:ln/>
        </p:spPr>
      </p:sp>
      <p:sp>
        <p:nvSpPr>
          <p:cNvPr id="66458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6626" name="Rectangle 7"/>
          <p:cNvSpPr>
            <a:spLocks noGrp="1" noChangeArrowheads="1"/>
          </p:cNvSpPr>
          <p:nvPr>
            <p:ph type="sldNum" sz="quarter" idx="5"/>
          </p:nvPr>
        </p:nvSpPr>
        <p:spPr>
          <a:noFill/>
        </p:spPr>
        <p:txBody>
          <a:bodyPr/>
          <a:lstStyle/>
          <a:p>
            <a:fld id="{24E80CBD-1A44-4877-8208-DEA4818CD716}" type="slidenum">
              <a:rPr lang="en-US" altLang="zh-CN" smtClean="0">
                <a:ea typeface="宋体" charset="-122"/>
              </a:rPr>
              <a:pPr/>
              <a:t>50</a:t>
            </a:fld>
            <a:endParaRPr lang="en-US" altLang="zh-CN" smtClean="0">
              <a:ea typeface="宋体" charset="-122"/>
            </a:endParaRPr>
          </a:p>
        </p:txBody>
      </p:sp>
      <p:sp>
        <p:nvSpPr>
          <p:cNvPr id="666627" name="Rectangle 2"/>
          <p:cNvSpPr>
            <a:spLocks noGrp="1" noRot="1" noChangeAspect="1" noChangeArrowheads="1" noTextEdit="1"/>
          </p:cNvSpPr>
          <p:nvPr>
            <p:ph type="sldImg"/>
          </p:nvPr>
        </p:nvSpPr>
        <p:spPr>
          <a:xfrm>
            <a:off x="1143000" y="685800"/>
            <a:ext cx="4572000" cy="3429000"/>
          </a:xfrm>
          <a:ln/>
        </p:spPr>
      </p:sp>
      <p:sp>
        <p:nvSpPr>
          <p:cNvPr id="666628" name="Rectangle 3"/>
          <p:cNvSpPr>
            <a:spLocks noGrp="1" noChangeArrowheads="1"/>
          </p:cNvSpPr>
          <p:nvPr>
            <p:ph type="body" idx="1"/>
          </p:nvPr>
        </p:nvSpPr>
        <p:spPr>
          <a:noFill/>
          <a:ln/>
        </p:spPr>
        <p:txBody>
          <a:bodyPr/>
          <a:lstStyle/>
          <a:p>
            <a:pPr eaLnBrk="1" hangingPunct="1"/>
            <a:r>
              <a:rPr lang="en-US" altLang="zh-CN" dirty="0" smtClean="0">
                <a:ea typeface="宋体" charset="-122"/>
              </a:rPr>
              <a:t>The gray ellipse means the agent had stayed at the host before. But it has left the host now. So is the meaning of the gray rectangle, which stands for the mailbox of the agent.</a:t>
            </a: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02" name="Rectangle 7"/>
          <p:cNvSpPr>
            <a:spLocks noGrp="1" noChangeArrowheads="1"/>
          </p:cNvSpPr>
          <p:nvPr>
            <p:ph type="sldNum" sz="quarter" idx="5"/>
          </p:nvPr>
        </p:nvSpPr>
        <p:spPr>
          <a:noFill/>
        </p:spPr>
        <p:txBody>
          <a:bodyPr/>
          <a:lstStyle/>
          <a:p>
            <a:fld id="{7635019E-39B9-496F-8A4E-A2DED4B26C1D}" type="slidenum">
              <a:rPr lang="en-US" altLang="zh-CN" smtClean="0">
                <a:ea typeface="宋体" charset="-122"/>
              </a:rPr>
              <a:pPr/>
              <a:t>51</a:t>
            </a:fld>
            <a:endParaRPr lang="en-US" altLang="zh-CN" smtClean="0">
              <a:ea typeface="宋体" charset="-122"/>
            </a:endParaRPr>
          </a:p>
        </p:txBody>
      </p:sp>
      <p:sp>
        <p:nvSpPr>
          <p:cNvPr id="665603" name="Rectangle 2"/>
          <p:cNvSpPr>
            <a:spLocks noGrp="1" noRot="1" noChangeAspect="1" noChangeArrowheads="1" noTextEdit="1"/>
          </p:cNvSpPr>
          <p:nvPr>
            <p:ph type="sldImg"/>
          </p:nvPr>
        </p:nvSpPr>
        <p:spPr>
          <a:xfrm>
            <a:off x="1143000" y="685800"/>
            <a:ext cx="4572000" cy="3429000"/>
          </a:xfrm>
          <a:ln/>
        </p:spPr>
      </p:sp>
      <p:sp>
        <p:nvSpPr>
          <p:cNvPr id="66560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7650" name="Rectangle 7"/>
          <p:cNvSpPr>
            <a:spLocks noGrp="1" noChangeArrowheads="1"/>
          </p:cNvSpPr>
          <p:nvPr>
            <p:ph type="sldNum" sz="quarter" idx="5"/>
          </p:nvPr>
        </p:nvSpPr>
        <p:spPr>
          <a:noFill/>
        </p:spPr>
        <p:txBody>
          <a:bodyPr/>
          <a:lstStyle/>
          <a:p>
            <a:fld id="{A5BF6001-F426-498E-ABBE-C63348D5652C}" type="slidenum">
              <a:rPr lang="en-US" altLang="zh-CN" smtClean="0">
                <a:ea typeface="宋体" charset="-122"/>
              </a:rPr>
              <a:pPr/>
              <a:t>52</a:t>
            </a:fld>
            <a:endParaRPr lang="en-US" altLang="zh-CN" smtClean="0">
              <a:ea typeface="宋体" charset="-122"/>
            </a:endParaRPr>
          </a:p>
        </p:txBody>
      </p:sp>
      <p:sp>
        <p:nvSpPr>
          <p:cNvPr id="667651" name="Rectangle 2"/>
          <p:cNvSpPr>
            <a:spLocks noGrp="1" noRot="1" noChangeAspect="1" noChangeArrowheads="1" noTextEdit="1"/>
          </p:cNvSpPr>
          <p:nvPr>
            <p:ph type="sldImg"/>
          </p:nvPr>
        </p:nvSpPr>
        <p:spPr>
          <a:xfrm>
            <a:off x="1143000" y="685800"/>
            <a:ext cx="4572000" cy="3429000"/>
          </a:xfrm>
          <a:ln/>
        </p:spPr>
      </p:sp>
      <p:sp>
        <p:nvSpPr>
          <p:cNvPr id="667652" name="Rectangle 3"/>
          <p:cNvSpPr>
            <a:spLocks noGrp="1" noChangeArrowheads="1"/>
          </p:cNvSpPr>
          <p:nvPr>
            <p:ph type="body" idx="1"/>
          </p:nvPr>
        </p:nvSpPr>
        <p:spPr>
          <a:noFill/>
          <a:ln/>
        </p:spPr>
        <p:txBody>
          <a:bodyPr/>
          <a:lstStyle/>
          <a:p>
            <a:pPr eaLnBrk="1" hangingPunct="1"/>
            <a:r>
              <a:rPr lang="en-US" altLang="zh-CN" smtClean="0">
                <a:ea typeface="宋体" charset="-122"/>
              </a:rPr>
              <a:t>By definition we have </a:t>
            </a:r>
            <a:r>
              <a:rPr lang="en-US" altLang="zh-CN" i="1" smtClean="0">
                <a:ea typeface="宋体" charset="-122"/>
              </a:rPr>
              <a:t>S</a:t>
            </a:r>
            <a:r>
              <a:rPr lang="en-US" altLang="zh-CN" i="1" baseline="-25000" smtClean="0">
                <a:ea typeface="宋体" charset="-122"/>
              </a:rPr>
              <a:t>m </a:t>
            </a:r>
            <a:r>
              <a:rPr lang="en-US" altLang="zh-CN" i="1" smtClean="0">
                <a:ea typeface="宋体" charset="-122"/>
                <a:sym typeface="Symbol" pitchFamily="18" charset="2"/>
              </a:rPr>
              <a:t> S</a:t>
            </a:r>
            <a:r>
              <a:rPr lang="en-US" altLang="zh-CN" i="1" baseline="-25000" smtClean="0">
                <a:ea typeface="宋体" charset="-122"/>
                <a:sym typeface="Symbol" pitchFamily="18" charset="2"/>
              </a:rPr>
              <a:t>a</a:t>
            </a:r>
            <a:r>
              <a:rPr lang="en-US" altLang="zh-CN" smtClean="0">
                <a:ea typeface="宋体" charset="-122"/>
                <a:sym typeface="Symbol" pitchFamily="18" charset="2"/>
              </a:rPr>
              <a:t> and </a:t>
            </a:r>
            <a:r>
              <a:rPr lang="en-US" altLang="zh-CN" i="1" smtClean="0">
                <a:ea typeface="宋体" charset="-122"/>
                <a:sym typeface="Symbol" pitchFamily="18" charset="2"/>
              </a:rPr>
              <a:t>h</a:t>
            </a:r>
            <a:r>
              <a:rPr lang="en-US" altLang="zh-CN" i="1" baseline="-25000" smtClean="0">
                <a:ea typeface="宋体" charset="-122"/>
                <a:sym typeface="Symbol" pitchFamily="18" charset="2"/>
              </a:rPr>
              <a:t>m0</a:t>
            </a:r>
            <a:r>
              <a:rPr lang="en-US" altLang="zh-CN" i="1" smtClean="0">
                <a:ea typeface="宋体" charset="-122"/>
                <a:sym typeface="Symbol" pitchFamily="18" charset="2"/>
              </a:rPr>
              <a:t> = h</a:t>
            </a:r>
            <a:r>
              <a:rPr lang="en-US" altLang="zh-CN" i="1" baseline="-25000" smtClean="0">
                <a:ea typeface="宋体" charset="-122"/>
                <a:sym typeface="Symbol" pitchFamily="18" charset="2"/>
              </a:rPr>
              <a:t>a0</a:t>
            </a:r>
            <a:r>
              <a:rPr lang="en-US" altLang="zh-CN" smtClean="0">
                <a:ea typeface="宋体" charset="-122"/>
                <a:sym typeface="Symbol" pitchFamily="18" charset="2"/>
              </a:rPr>
              <a:t>. The host </a:t>
            </a:r>
            <a:r>
              <a:rPr lang="en-US" altLang="zh-CN" i="1" smtClean="0">
                <a:ea typeface="宋体" charset="-122"/>
                <a:sym typeface="Symbol" pitchFamily="18" charset="2"/>
              </a:rPr>
              <a:t>h</a:t>
            </a:r>
            <a:r>
              <a:rPr lang="en-US" altLang="zh-CN" i="1" baseline="-25000" smtClean="0">
                <a:ea typeface="宋体" charset="-122"/>
                <a:sym typeface="Symbol" pitchFamily="18" charset="2"/>
              </a:rPr>
              <a:t>m0</a:t>
            </a:r>
            <a:r>
              <a:rPr lang="en-US" altLang="zh-CN" smtClean="0">
                <a:ea typeface="宋体" charset="-122"/>
                <a:sym typeface="Symbol" pitchFamily="18" charset="2"/>
              </a:rPr>
              <a:t> is the home of agent A.</a:t>
            </a:r>
            <a:endParaRPr lang="en-US" altLang="zh-CN" smtClean="0">
              <a:ea typeface="宋体" charset="-122"/>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8674" name="Rectangle 7"/>
          <p:cNvSpPr>
            <a:spLocks noGrp="1" noChangeArrowheads="1"/>
          </p:cNvSpPr>
          <p:nvPr>
            <p:ph type="sldNum" sz="quarter" idx="5"/>
          </p:nvPr>
        </p:nvSpPr>
        <p:spPr>
          <a:noFill/>
        </p:spPr>
        <p:txBody>
          <a:bodyPr/>
          <a:lstStyle/>
          <a:p>
            <a:fld id="{F2E6FD36-7BC4-43B0-8048-BDCE3D1A8D2D}" type="slidenum">
              <a:rPr lang="en-US" altLang="zh-CN" smtClean="0">
                <a:ea typeface="宋体" charset="-122"/>
              </a:rPr>
              <a:pPr/>
              <a:t>54</a:t>
            </a:fld>
            <a:endParaRPr lang="en-US" altLang="zh-CN" smtClean="0">
              <a:ea typeface="宋体" charset="-122"/>
            </a:endParaRPr>
          </a:p>
        </p:txBody>
      </p:sp>
      <p:sp>
        <p:nvSpPr>
          <p:cNvPr id="668675" name="Rectangle 2"/>
          <p:cNvSpPr>
            <a:spLocks noGrp="1" noRot="1" noChangeAspect="1" noChangeArrowheads="1" noTextEdit="1"/>
          </p:cNvSpPr>
          <p:nvPr>
            <p:ph type="sldImg"/>
          </p:nvPr>
        </p:nvSpPr>
        <p:spPr>
          <a:xfrm>
            <a:off x="1143000" y="685800"/>
            <a:ext cx="4572000" cy="3429000"/>
          </a:xfrm>
          <a:ln/>
        </p:spPr>
      </p:sp>
      <p:sp>
        <p:nvSpPr>
          <p:cNvPr id="66867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9698" name="Rectangle 7"/>
          <p:cNvSpPr>
            <a:spLocks noGrp="1" noChangeArrowheads="1"/>
          </p:cNvSpPr>
          <p:nvPr>
            <p:ph type="sldNum" sz="quarter" idx="5"/>
          </p:nvPr>
        </p:nvSpPr>
        <p:spPr>
          <a:noFill/>
        </p:spPr>
        <p:txBody>
          <a:bodyPr/>
          <a:lstStyle/>
          <a:p>
            <a:fld id="{590C6599-BBFC-4C04-9279-DE3EBBFD0AC3}" type="slidenum">
              <a:rPr lang="en-US" altLang="zh-CN" smtClean="0">
                <a:ea typeface="宋体" charset="-122"/>
              </a:rPr>
              <a:pPr/>
              <a:t>55</a:t>
            </a:fld>
            <a:endParaRPr lang="en-US" altLang="zh-CN" smtClean="0">
              <a:ea typeface="宋体" charset="-122"/>
            </a:endParaRPr>
          </a:p>
        </p:txBody>
      </p:sp>
      <p:sp>
        <p:nvSpPr>
          <p:cNvPr id="669699" name="Rectangle 2"/>
          <p:cNvSpPr>
            <a:spLocks noGrp="1" noRot="1" noChangeAspect="1" noChangeArrowheads="1" noTextEdit="1"/>
          </p:cNvSpPr>
          <p:nvPr>
            <p:ph type="sldImg"/>
          </p:nvPr>
        </p:nvSpPr>
        <p:spPr>
          <a:xfrm>
            <a:off x="1143000" y="685800"/>
            <a:ext cx="4572000" cy="3429000"/>
          </a:xfrm>
          <a:ln/>
        </p:spPr>
      </p:sp>
      <p:sp>
        <p:nvSpPr>
          <p:cNvPr id="669700" name="Rectangle 3"/>
          <p:cNvSpPr>
            <a:spLocks noGrp="1" noChangeArrowheads="1"/>
          </p:cNvSpPr>
          <p:nvPr>
            <p:ph type="body" idx="1"/>
          </p:nvPr>
        </p:nvSpPr>
        <p:spPr>
          <a:noFill/>
          <a:ln/>
        </p:spPr>
        <p:txBody>
          <a:bodyPr/>
          <a:lstStyle/>
          <a:p>
            <a:r>
              <a:rPr lang="zh-CN" altLang="en-US" sz="1200" kern="1200" baseline="0" dirty="0" smtClean="0">
                <a:solidFill>
                  <a:schemeClr val="tx1"/>
                </a:solidFill>
                <a:latin typeface="+mn-lt"/>
                <a:ea typeface="+mn-ea"/>
                <a:cs typeface="+mn-cs"/>
              </a:rPr>
              <a:t>在我们的信箱模型中</a:t>
            </a:r>
            <a:r>
              <a:rPr lang="en-US" altLang="zh-CN" sz="1200" kern="1200" baseline="0" dirty="0" smtClean="0">
                <a:solidFill>
                  <a:schemeClr val="tx1"/>
                </a:solidFill>
                <a:latin typeface="+mn-lt"/>
                <a:ea typeface="+mn-ea"/>
                <a:cs typeface="+mn-cs"/>
              </a:rPr>
              <a:t>,</a:t>
            </a:r>
            <a:r>
              <a:rPr lang="zh-CN" altLang="en-US" sz="1200" kern="1200" baseline="0" dirty="0" smtClean="0">
                <a:solidFill>
                  <a:schemeClr val="tx1"/>
                </a:solidFill>
                <a:latin typeface="+mn-lt"/>
                <a:ea typeface="+mn-ea"/>
                <a:cs typeface="+mn-cs"/>
              </a:rPr>
              <a:t>消息发送和目标迁移的同步可能发生在两个环节上</a:t>
            </a:r>
            <a:r>
              <a:rPr lang="en-US" altLang="zh-CN" sz="1200" kern="1200" baseline="0" dirty="0" smtClean="0">
                <a:solidFill>
                  <a:schemeClr val="tx1"/>
                </a:solidFill>
                <a:latin typeface="+mn-lt"/>
                <a:ea typeface="+mn-ea"/>
                <a:cs typeface="+mn-cs"/>
              </a:rPr>
              <a:t>,</a:t>
            </a:r>
            <a:r>
              <a:rPr lang="zh-CN" altLang="en-US" sz="1200" kern="1200" baseline="0" dirty="0" smtClean="0">
                <a:solidFill>
                  <a:schemeClr val="tx1"/>
                </a:solidFill>
                <a:latin typeface="+mn-lt"/>
                <a:ea typeface="+mn-ea"/>
                <a:cs typeface="+mn-cs"/>
              </a:rPr>
              <a:t>即主机的消息发送和目标</a:t>
            </a:r>
            <a:r>
              <a:rPr lang="en-US" altLang="zh-CN" sz="1200" kern="1200" baseline="0" dirty="0" smtClean="0">
                <a:solidFill>
                  <a:schemeClr val="tx1"/>
                </a:solidFill>
                <a:latin typeface="+mn-lt"/>
                <a:ea typeface="+mn-ea"/>
                <a:cs typeface="+mn-cs"/>
              </a:rPr>
              <a:t>Agent</a:t>
            </a:r>
            <a:r>
              <a:rPr lang="zh-CN" altLang="en-US" sz="1200" kern="1200" baseline="0" dirty="0" smtClean="0">
                <a:solidFill>
                  <a:schemeClr val="tx1"/>
                </a:solidFill>
                <a:latin typeface="+mn-lt"/>
                <a:ea typeface="+mn-ea"/>
                <a:cs typeface="+mn-cs"/>
              </a:rPr>
              <a:t>的信箱迁移之间的同步以及信箱的消息发送和相应</a:t>
            </a:r>
            <a:r>
              <a:rPr lang="en-US" altLang="zh-CN" sz="1200" kern="1200" baseline="0" dirty="0" smtClean="0">
                <a:solidFill>
                  <a:schemeClr val="tx1"/>
                </a:solidFill>
                <a:latin typeface="+mn-lt"/>
                <a:ea typeface="+mn-ea"/>
                <a:cs typeface="+mn-cs"/>
              </a:rPr>
              <a:t>Agent </a:t>
            </a:r>
            <a:r>
              <a:rPr lang="zh-CN" altLang="en-US" sz="1200" kern="1200" baseline="0" dirty="0" smtClean="0">
                <a:solidFill>
                  <a:schemeClr val="tx1"/>
                </a:solidFill>
                <a:latin typeface="+mn-lt"/>
                <a:ea typeface="+mn-ea"/>
                <a:cs typeface="+mn-cs"/>
              </a:rPr>
              <a:t>的迁移之间的同步</a:t>
            </a:r>
            <a:r>
              <a:rPr lang="en-US" altLang="zh-CN" sz="1200" kern="1200" baseline="0" dirty="0" smtClean="0">
                <a:solidFill>
                  <a:schemeClr val="tx1"/>
                </a:solidFill>
                <a:latin typeface="+mn-lt"/>
                <a:ea typeface="+mn-ea"/>
                <a:cs typeface="+mn-cs"/>
              </a:rPr>
              <a:t>.</a:t>
            </a:r>
            <a:r>
              <a:rPr lang="zh-CN" altLang="en-US" sz="1200" kern="1200" baseline="0" dirty="0" smtClean="0">
                <a:solidFill>
                  <a:schemeClr val="tx1"/>
                </a:solidFill>
                <a:latin typeface="+mn-lt"/>
                <a:ea typeface="+mn-ea"/>
                <a:cs typeface="+mn-cs"/>
              </a:rPr>
              <a:t>用户可以通过设置同步模式来选择对消息传递可靠性的要求</a:t>
            </a:r>
            <a:r>
              <a:rPr lang="en-US" altLang="zh-CN" sz="1200" kern="1200" baseline="0" dirty="0" smtClean="0">
                <a:solidFill>
                  <a:schemeClr val="tx1"/>
                </a:solidFill>
                <a:latin typeface="+mn-lt"/>
                <a:ea typeface="+mn-ea"/>
                <a:cs typeface="+mn-cs"/>
              </a:rPr>
              <a:t>.</a:t>
            </a:r>
            <a:r>
              <a:rPr lang="zh-CN" altLang="en-US" sz="1200" kern="1200" baseline="0" dirty="0" smtClean="0">
                <a:solidFill>
                  <a:schemeClr val="tx1"/>
                </a:solidFill>
                <a:latin typeface="+mn-lt"/>
                <a:ea typeface="+mn-ea"/>
                <a:cs typeface="+mn-cs"/>
              </a:rPr>
              <a:t>如果用户对消息可靠性的要求较高</a:t>
            </a:r>
            <a:r>
              <a:rPr lang="en-US" altLang="zh-CN" sz="1200" kern="1200" baseline="0" dirty="0" smtClean="0">
                <a:solidFill>
                  <a:schemeClr val="tx1"/>
                </a:solidFill>
                <a:latin typeface="+mn-lt"/>
                <a:ea typeface="+mn-ea"/>
                <a:cs typeface="+mn-cs"/>
              </a:rPr>
              <a:t>,</a:t>
            </a:r>
            <a:r>
              <a:rPr lang="zh-CN" altLang="en-US" sz="1200" kern="1200" baseline="0" dirty="0" smtClean="0">
                <a:solidFill>
                  <a:schemeClr val="tx1"/>
                </a:solidFill>
                <a:latin typeface="+mn-lt"/>
                <a:ea typeface="+mn-ea"/>
                <a:cs typeface="+mn-cs"/>
              </a:rPr>
              <a:t>在相应的通信协议中可以选择较强的同步模式</a:t>
            </a:r>
            <a:endParaRPr lang="zh-CN" altLang="zh-CN" dirty="0" smtClean="0">
              <a:ea typeface="宋体" charset="-122"/>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0722" name="Rectangle 7"/>
          <p:cNvSpPr>
            <a:spLocks noGrp="1" noChangeArrowheads="1"/>
          </p:cNvSpPr>
          <p:nvPr>
            <p:ph type="sldNum" sz="quarter" idx="5"/>
          </p:nvPr>
        </p:nvSpPr>
        <p:spPr>
          <a:noFill/>
        </p:spPr>
        <p:txBody>
          <a:bodyPr/>
          <a:lstStyle/>
          <a:p>
            <a:fld id="{1B0EBC9A-0F21-4B1F-B9E6-EF11B00CCDD8}" type="slidenum">
              <a:rPr lang="en-US" altLang="zh-CN" smtClean="0">
                <a:ea typeface="宋体" charset="-122"/>
              </a:rPr>
              <a:pPr/>
              <a:t>56</a:t>
            </a:fld>
            <a:endParaRPr lang="en-US" altLang="zh-CN" smtClean="0">
              <a:ea typeface="宋体" charset="-122"/>
            </a:endParaRPr>
          </a:p>
        </p:txBody>
      </p:sp>
      <p:sp>
        <p:nvSpPr>
          <p:cNvPr id="670723" name="Rectangle 2"/>
          <p:cNvSpPr>
            <a:spLocks noGrp="1" noRot="1" noChangeAspect="1" noChangeArrowheads="1" noTextEdit="1"/>
          </p:cNvSpPr>
          <p:nvPr>
            <p:ph type="sldImg"/>
          </p:nvPr>
        </p:nvSpPr>
        <p:spPr>
          <a:xfrm>
            <a:off x="1143000" y="685800"/>
            <a:ext cx="4572000" cy="3429000"/>
          </a:xfrm>
          <a:ln/>
        </p:spPr>
      </p:sp>
      <p:sp>
        <p:nvSpPr>
          <p:cNvPr id="67072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5666" name="Rectangle 7"/>
          <p:cNvSpPr>
            <a:spLocks noGrp="1" noChangeArrowheads="1"/>
          </p:cNvSpPr>
          <p:nvPr>
            <p:ph type="sldNum" sz="quarter" idx="5"/>
          </p:nvPr>
        </p:nvSpPr>
        <p:spPr>
          <a:noFill/>
        </p:spPr>
        <p:txBody>
          <a:bodyPr/>
          <a:lstStyle/>
          <a:p>
            <a:fld id="{7FF8F018-7B35-46E1-9519-3B9CFD609E21}" type="slidenum">
              <a:rPr lang="en-US" altLang="zh-CN" smtClean="0">
                <a:ea typeface="宋体" charset="-122"/>
              </a:rPr>
              <a:pPr/>
              <a:t>7</a:t>
            </a:fld>
            <a:endParaRPr lang="en-US" altLang="zh-CN" smtClean="0">
              <a:ea typeface="宋体" charset="-122"/>
            </a:endParaRPr>
          </a:p>
        </p:txBody>
      </p:sp>
      <p:sp>
        <p:nvSpPr>
          <p:cNvPr id="625667" name="Rectangle 2"/>
          <p:cNvSpPr>
            <a:spLocks noGrp="1" noRot="1" noChangeAspect="1" noChangeArrowheads="1" noTextEdit="1"/>
          </p:cNvSpPr>
          <p:nvPr>
            <p:ph type="sldImg"/>
          </p:nvPr>
        </p:nvSpPr>
        <p:spPr>
          <a:xfrm>
            <a:off x="1143000" y="685800"/>
            <a:ext cx="4572000" cy="3429000"/>
          </a:xfrm>
          <a:ln/>
        </p:spPr>
      </p:sp>
      <p:sp>
        <p:nvSpPr>
          <p:cNvPr id="62566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1746" name="Rectangle 7"/>
          <p:cNvSpPr>
            <a:spLocks noGrp="1" noChangeArrowheads="1"/>
          </p:cNvSpPr>
          <p:nvPr>
            <p:ph type="sldNum" sz="quarter" idx="5"/>
          </p:nvPr>
        </p:nvSpPr>
        <p:spPr>
          <a:noFill/>
        </p:spPr>
        <p:txBody>
          <a:bodyPr/>
          <a:lstStyle/>
          <a:p>
            <a:fld id="{543BA209-BB06-42D2-8FE4-001AFC641A82}" type="slidenum">
              <a:rPr lang="en-US" altLang="zh-CN" smtClean="0">
                <a:ea typeface="宋体" charset="-122"/>
              </a:rPr>
              <a:pPr/>
              <a:t>57</a:t>
            </a:fld>
            <a:endParaRPr lang="en-US" altLang="zh-CN" smtClean="0">
              <a:ea typeface="宋体" charset="-122"/>
            </a:endParaRPr>
          </a:p>
        </p:txBody>
      </p:sp>
      <p:sp>
        <p:nvSpPr>
          <p:cNvPr id="671747" name="Rectangle 2"/>
          <p:cNvSpPr>
            <a:spLocks noGrp="1" noRot="1" noChangeAspect="1" noChangeArrowheads="1" noTextEdit="1"/>
          </p:cNvSpPr>
          <p:nvPr>
            <p:ph type="sldImg"/>
          </p:nvPr>
        </p:nvSpPr>
        <p:spPr>
          <a:xfrm>
            <a:off x="1143000" y="685800"/>
            <a:ext cx="4572000" cy="3429000"/>
          </a:xfrm>
          <a:ln/>
        </p:spPr>
      </p:sp>
      <p:sp>
        <p:nvSpPr>
          <p:cNvPr id="671748" name="Rectangle 3"/>
          <p:cNvSpPr>
            <a:spLocks noGrp="1" noChangeArrowheads="1"/>
          </p:cNvSpPr>
          <p:nvPr>
            <p:ph type="body" idx="1"/>
          </p:nvPr>
        </p:nvSpPr>
        <p:spPr>
          <a:noFill/>
          <a:ln/>
        </p:spPr>
        <p:txBody>
          <a:bodyPr/>
          <a:lstStyle/>
          <a:p>
            <a:pPr eaLnBrk="1" hangingPunct="1"/>
            <a:r>
              <a:rPr lang="en-US" altLang="zh-CN" dirty="0" smtClean="0">
                <a:ea typeface="宋体" charset="-122"/>
              </a:rPr>
              <a:t>Give a brief description of NM-PL-NS, which will be compared with      ARP.</a:t>
            </a:r>
          </a:p>
          <a:p>
            <a:pPr eaLnBrk="1" hangingPunct="1"/>
            <a:endParaRPr lang="en-US" altLang="zh-CN" dirty="0" smtClean="0">
              <a:ea typeface="宋体" charset="-122"/>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2770" name="Rectangle 7"/>
          <p:cNvSpPr>
            <a:spLocks noGrp="1" noChangeArrowheads="1"/>
          </p:cNvSpPr>
          <p:nvPr>
            <p:ph type="sldNum" sz="quarter" idx="5"/>
          </p:nvPr>
        </p:nvSpPr>
        <p:spPr>
          <a:noFill/>
        </p:spPr>
        <p:txBody>
          <a:bodyPr/>
          <a:lstStyle/>
          <a:p>
            <a:fld id="{650760EA-68B4-4EE0-B252-CBE314C3AE0B}" type="slidenum">
              <a:rPr lang="en-US" altLang="zh-CN" smtClean="0">
                <a:ea typeface="宋体" charset="-122"/>
              </a:rPr>
              <a:pPr/>
              <a:t>63</a:t>
            </a:fld>
            <a:endParaRPr lang="en-US" altLang="zh-CN" smtClean="0">
              <a:ea typeface="宋体" charset="-122"/>
            </a:endParaRPr>
          </a:p>
        </p:txBody>
      </p:sp>
      <p:sp>
        <p:nvSpPr>
          <p:cNvPr id="672771" name="Rectangle 2"/>
          <p:cNvSpPr>
            <a:spLocks noGrp="1" noRot="1" noChangeAspect="1" noChangeArrowheads="1" noTextEdit="1"/>
          </p:cNvSpPr>
          <p:nvPr>
            <p:ph type="sldImg"/>
          </p:nvPr>
        </p:nvSpPr>
        <p:spPr>
          <a:xfrm>
            <a:off x="1143000" y="685800"/>
            <a:ext cx="4572000" cy="3429000"/>
          </a:xfrm>
          <a:ln/>
        </p:spPr>
      </p:sp>
      <p:sp>
        <p:nvSpPr>
          <p:cNvPr id="672772" name="Rectangle 3"/>
          <p:cNvSpPr>
            <a:spLocks noGrp="1" noChangeArrowheads="1"/>
          </p:cNvSpPr>
          <p:nvPr>
            <p:ph type="body" idx="1"/>
          </p:nvPr>
        </p:nvSpPr>
        <p:spPr>
          <a:noFill/>
          <a:ln/>
        </p:spPr>
        <p:txBody>
          <a:bodyPr/>
          <a:lstStyle/>
          <a:p>
            <a:pPr eaLnBrk="1" hangingPunct="1"/>
            <a:endParaRPr lang="en-US" altLang="zh-CN" dirty="0" smtClean="0">
              <a:ea typeface="宋体" charset="-122"/>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3794" name="Rectangle 7"/>
          <p:cNvSpPr>
            <a:spLocks noGrp="1" noChangeArrowheads="1"/>
          </p:cNvSpPr>
          <p:nvPr>
            <p:ph type="sldNum" sz="quarter" idx="5"/>
          </p:nvPr>
        </p:nvSpPr>
        <p:spPr>
          <a:noFill/>
        </p:spPr>
        <p:txBody>
          <a:bodyPr/>
          <a:lstStyle/>
          <a:p>
            <a:fld id="{E6AA9BAF-49FE-4F87-860B-6EECB9721DB3}" type="slidenum">
              <a:rPr lang="en-US" altLang="zh-CN" smtClean="0">
                <a:ea typeface="宋体" charset="-122"/>
              </a:rPr>
              <a:pPr/>
              <a:t>69</a:t>
            </a:fld>
            <a:endParaRPr lang="en-US" altLang="zh-CN" smtClean="0">
              <a:ea typeface="宋体" charset="-122"/>
            </a:endParaRPr>
          </a:p>
        </p:txBody>
      </p:sp>
      <p:sp>
        <p:nvSpPr>
          <p:cNvPr id="673795" name="Rectangle 2"/>
          <p:cNvSpPr>
            <a:spLocks noGrp="1" noRot="1" noChangeAspect="1" noChangeArrowheads="1" noTextEdit="1"/>
          </p:cNvSpPr>
          <p:nvPr>
            <p:ph type="sldImg"/>
          </p:nvPr>
        </p:nvSpPr>
        <p:spPr>
          <a:xfrm>
            <a:off x="1143000" y="685800"/>
            <a:ext cx="4572000" cy="3429000"/>
          </a:xfrm>
          <a:ln/>
        </p:spPr>
      </p:sp>
      <p:sp>
        <p:nvSpPr>
          <p:cNvPr id="67379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4818" name="Rectangle 7"/>
          <p:cNvSpPr>
            <a:spLocks noGrp="1" noChangeArrowheads="1"/>
          </p:cNvSpPr>
          <p:nvPr>
            <p:ph type="sldNum" sz="quarter" idx="5"/>
          </p:nvPr>
        </p:nvSpPr>
        <p:spPr>
          <a:noFill/>
        </p:spPr>
        <p:txBody>
          <a:bodyPr/>
          <a:lstStyle/>
          <a:p>
            <a:fld id="{C1DC9836-0598-4B82-AEE2-5CD1E4A63707}" type="slidenum">
              <a:rPr lang="en-US" altLang="zh-CN" smtClean="0">
                <a:ea typeface="宋体" charset="-122"/>
              </a:rPr>
              <a:pPr/>
              <a:t>70</a:t>
            </a:fld>
            <a:endParaRPr lang="en-US" altLang="zh-CN" smtClean="0">
              <a:ea typeface="宋体" charset="-122"/>
            </a:endParaRPr>
          </a:p>
        </p:txBody>
      </p:sp>
      <p:sp>
        <p:nvSpPr>
          <p:cNvPr id="674819" name="Rectangle 2"/>
          <p:cNvSpPr>
            <a:spLocks noGrp="1" noRot="1" noChangeAspect="1" noChangeArrowheads="1" noTextEdit="1"/>
          </p:cNvSpPr>
          <p:nvPr>
            <p:ph type="sldImg"/>
          </p:nvPr>
        </p:nvSpPr>
        <p:spPr>
          <a:xfrm>
            <a:off x="1143000" y="685800"/>
            <a:ext cx="4572000" cy="3429000"/>
          </a:xfrm>
          <a:ln/>
        </p:spPr>
      </p:sp>
      <p:sp>
        <p:nvSpPr>
          <p:cNvPr id="67482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42" name="Rectangle 7"/>
          <p:cNvSpPr>
            <a:spLocks noGrp="1" noChangeArrowheads="1"/>
          </p:cNvSpPr>
          <p:nvPr>
            <p:ph type="sldNum" sz="quarter" idx="5"/>
          </p:nvPr>
        </p:nvSpPr>
        <p:spPr>
          <a:noFill/>
        </p:spPr>
        <p:txBody>
          <a:bodyPr/>
          <a:lstStyle/>
          <a:p>
            <a:fld id="{6CED4EFD-7AF9-47AB-B0B2-16BB74527B74}" type="slidenum">
              <a:rPr lang="en-US" altLang="zh-CN" smtClean="0">
                <a:ea typeface="宋体" charset="-122"/>
              </a:rPr>
              <a:pPr/>
              <a:t>71</a:t>
            </a:fld>
            <a:endParaRPr lang="en-US" altLang="zh-CN" smtClean="0">
              <a:ea typeface="宋体" charset="-122"/>
            </a:endParaRPr>
          </a:p>
        </p:txBody>
      </p:sp>
      <p:sp>
        <p:nvSpPr>
          <p:cNvPr id="675843" name="Rectangle 2"/>
          <p:cNvSpPr>
            <a:spLocks noGrp="1" noRot="1" noChangeAspect="1" noChangeArrowheads="1" noTextEdit="1"/>
          </p:cNvSpPr>
          <p:nvPr>
            <p:ph type="sldImg"/>
          </p:nvPr>
        </p:nvSpPr>
        <p:spPr>
          <a:xfrm>
            <a:off x="1143000" y="685800"/>
            <a:ext cx="4572000" cy="3429000"/>
          </a:xfrm>
          <a:ln/>
        </p:spPr>
      </p:sp>
      <p:sp>
        <p:nvSpPr>
          <p:cNvPr id="67584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6866" name="Rectangle 7"/>
          <p:cNvSpPr>
            <a:spLocks noGrp="1" noChangeArrowheads="1"/>
          </p:cNvSpPr>
          <p:nvPr>
            <p:ph type="sldNum" sz="quarter" idx="5"/>
          </p:nvPr>
        </p:nvSpPr>
        <p:spPr>
          <a:noFill/>
        </p:spPr>
        <p:txBody>
          <a:bodyPr/>
          <a:lstStyle/>
          <a:p>
            <a:fld id="{D79E6CED-D4A2-488A-9D85-75C25C3568EB}" type="slidenum">
              <a:rPr lang="en-US" altLang="zh-CN" smtClean="0">
                <a:ea typeface="宋体" charset="-122"/>
              </a:rPr>
              <a:pPr/>
              <a:t>72</a:t>
            </a:fld>
            <a:endParaRPr lang="en-US" altLang="zh-CN" smtClean="0">
              <a:ea typeface="宋体" charset="-122"/>
            </a:endParaRPr>
          </a:p>
        </p:txBody>
      </p:sp>
      <p:sp>
        <p:nvSpPr>
          <p:cNvPr id="676867" name="Rectangle 2"/>
          <p:cNvSpPr>
            <a:spLocks noGrp="1" noRot="1" noChangeAspect="1" noChangeArrowheads="1" noTextEdit="1"/>
          </p:cNvSpPr>
          <p:nvPr>
            <p:ph type="sldImg"/>
          </p:nvPr>
        </p:nvSpPr>
        <p:spPr>
          <a:xfrm>
            <a:off x="1143000" y="685800"/>
            <a:ext cx="4572000" cy="3429000"/>
          </a:xfrm>
          <a:ln/>
        </p:spPr>
      </p:sp>
      <p:sp>
        <p:nvSpPr>
          <p:cNvPr id="67686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7890" name="Rectangle 7"/>
          <p:cNvSpPr>
            <a:spLocks noGrp="1" noChangeArrowheads="1"/>
          </p:cNvSpPr>
          <p:nvPr>
            <p:ph type="sldNum" sz="quarter" idx="5"/>
          </p:nvPr>
        </p:nvSpPr>
        <p:spPr>
          <a:noFill/>
        </p:spPr>
        <p:txBody>
          <a:bodyPr/>
          <a:lstStyle/>
          <a:p>
            <a:fld id="{B81C2C24-F929-433E-A6B5-DAC6604F1A08}" type="slidenum">
              <a:rPr lang="en-US" altLang="zh-CN" smtClean="0">
                <a:ea typeface="宋体" charset="-122"/>
              </a:rPr>
              <a:pPr/>
              <a:t>73</a:t>
            </a:fld>
            <a:endParaRPr lang="en-US" altLang="zh-CN" smtClean="0">
              <a:ea typeface="宋体" charset="-122"/>
            </a:endParaRPr>
          </a:p>
        </p:txBody>
      </p:sp>
      <p:sp>
        <p:nvSpPr>
          <p:cNvPr id="677891" name="Rectangle 2"/>
          <p:cNvSpPr>
            <a:spLocks noGrp="1" noRot="1" noChangeAspect="1" noChangeArrowheads="1" noTextEdit="1"/>
          </p:cNvSpPr>
          <p:nvPr>
            <p:ph type="sldImg"/>
          </p:nvPr>
        </p:nvSpPr>
        <p:spPr>
          <a:xfrm>
            <a:off x="1143000" y="685800"/>
            <a:ext cx="4572000" cy="3429000"/>
          </a:xfrm>
          <a:ln/>
        </p:spPr>
      </p:sp>
      <p:sp>
        <p:nvSpPr>
          <p:cNvPr id="67789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8914" name="Rectangle 7"/>
          <p:cNvSpPr>
            <a:spLocks noGrp="1" noChangeArrowheads="1"/>
          </p:cNvSpPr>
          <p:nvPr>
            <p:ph type="sldNum" sz="quarter" idx="5"/>
          </p:nvPr>
        </p:nvSpPr>
        <p:spPr>
          <a:noFill/>
        </p:spPr>
        <p:txBody>
          <a:bodyPr/>
          <a:lstStyle/>
          <a:p>
            <a:fld id="{420C809C-97F2-4705-9689-51332491BFE0}" type="slidenum">
              <a:rPr lang="en-US" altLang="zh-CN" smtClean="0">
                <a:ea typeface="宋体" charset="-122"/>
              </a:rPr>
              <a:pPr/>
              <a:t>74</a:t>
            </a:fld>
            <a:endParaRPr lang="en-US" altLang="zh-CN" smtClean="0">
              <a:ea typeface="宋体" charset="-122"/>
            </a:endParaRPr>
          </a:p>
        </p:txBody>
      </p:sp>
      <p:sp>
        <p:nvSpPr>
          <p:cNvPr id="678915" name="Rectangle 2"/>
          <p:cNvSpPr>
            <a:spLocks noGrp="1" noRot="1" noChangeAspect="1" noChangeArrowheads="1" noTextEdit="1"/>
          </p:cNvSpPr>
          <p:nvPr>
            <p:ph type="sldImg"/>
          </p:nvPr>
        </p:nvSpPr>
        <p:spPr>
          <a:xfrm>
            <a:off x="1143000" y="685800"/>
            <a:ext cx="4572000" cy="3429000"/>
          </a:xfrm>
          <a:ln/>
        </p:spPr>
      </p:sp>
      <p:sp>
        <p:nvSpPr>
          <p:cNvPr id="67891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9938" name="Rectangle 7"/>
          <p:cNvSpPr>
            <a:spLocks noGrp="1" noChangeArrowheads="1"/>
          </p:cNvSpPr>
          <p:nvPr>
            <p:ph type="sldNum" sz="quarter" idx="5"/>
          </p:nvPr>
        </p:nvSpPr>
        <p:spPr>
          <a:noFill/>
        </p:spPr>
        <p:txBody>
          <a:bodyPr/>
          <a:lstStyle/>
          <a:p>
            <a:fld id="{45232F5D-E129-4CDA-A44C-7752FD50843E}" type="slidenum">
              <a:rPr lang="en-US" altLang="zh-CN" smtClean="0">
                <a:ea typeface="宋体" charset="-122"/>
              </a:rPr>
              <a:pPr/>
              <a:t>75</a:t>
            </a:fld>
            <a:endParaRPr lang="en-US" altLang="zh-CN" smtClean="0">
              <a:ea typeface="宋体" charset="-122"/>
            </a:endParaRPr>
          </a:p>
        </p:txBody>
      </p:sp>
      <p:sp>
        <p:nvSpPr>
          <p:cNvPr id="679939" name="Rectangle 2"/>
          <p:cNvSpPr>
            <a:spLocks noGrp="1" noRot="1" noChangeAspect="1" noChangeArrowheads="1" noTextEdit="1"/>
          </p:cNvSpPr>
          <p:nvPr>
            <p:ph type="sldImg"/>
          </p:nvPr>
        </p:nvSpPr>
        <p:spPr>
          <a:xfrm>
            <a:off x="1143000" y="685800"/>
            <a:ext cx="4572000" cy="3429000"/>
          </a:xfrm>
          <a:ln/>
        </p:spPr>
      </p:sp>
      <p:sp>
        <p:nvSpPr>
          <p:cNvPr id="67994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0962" name="Rectangle 7"/>
          <p:cNvSpPr>
            <a:spLocks noGrp="1" noChangeArrowheads="1"/>
          </p:cNvSpPr>
          <p:nvPr>
            <p:ph type="sldNum" sz="quarter" idx="5"/>
          </p:nvPr>
        </p:nvSpPr>
        <p:spPr>
          <a:noFill/>
        </p:spPr>
        <p:txBody>
          <a:bodyPr/>
          <a:lstStyle/>
          <a:p>
            <a:fld id="{DF2916C3-6444-43BE-9349-6F872F903D19}" type="slidenum">
              <a:rPr lang="en-US" altLang="zh-CN" smtClean="0">
                <a:ea typeface="宋体" charset="-122"/>
              </a:rPr>
              <a:pPr/>
              <a:t>76</a:t>
            </a:fld>
            <a:endParaRPr lang="en-US" altLang="zh-CN" smtClean="0">
              <a:ea typeface="宋体" charset="-122"/>
            </a:endParaRPr>
          </a:p>
        </p:txBody>
      </p:sp>
      <p:sp>
        <p:nvSpPr>
          <p:cNvPr id="680963" name="Rectangle 2"/>
          <p:cNvSpPr>
            <a:spLocks noGrp="1" noRot="1" noChangeAspect="1" noChangeArrowheads="1" noTextEdit="1"/>
          </p:cNvSpPr>
          <p:nvPr>
            <p:ph type="sldImg"/>
          </p:nvPr>
        </p:nvSpPr>
        <p:spPr>
          <a:xfrm>
            <a:off x="1143000" y="685800"/>
            <a:ext cx="4572000" cy="3429000"/>
          </a:xfrm>
          <a:ln/>
        </p:spPr>
      </p:sp>
      <p:sp>
        <p:nvSpPr>
          <p:cNvPr id="68096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6690" name="Rectangle 7"/>
          <p:cNvSpPr>
            <a:spLocks noGrp="1" noChangeArrowheads="1"/>
          </p:cNvSpPr>
          <p:nvPr>
            <p:ph type="sldNum" sz="quarter" idx="5"/>
          </p:nvPr>
        </p:nvSpPr>
        <p:spPr>
          <a:noFill/>
        </p:spPr>
        <p:txBody>
          <a:bodyPr/>
          <a:lstStyle/>
          <a:p>
            <a:fld id="{548AA7C5-5952-4880-8ECA-B836A5F35561}" type="slidenum">
              <a:rPr lang="en-US" altLang="zh-CN" smtClean="0">
                <a:ea typeface="宋体" charset="-122"/>
              </a:rPr>
              <a:pPr/>
              <a:t>8</a:t>
            </a:fld>
            <a:endParaRPr lang="en-US" altLang="zh-CN" smtClean="0">
              <a:ea typeface="宋体" charset="-122"/>
            </a:endParaRPr>
          </a:p>
        </p:txBody>
      </p:sp>
      <p:sp>
        <p:nvSpPr>
          <p:cNvPr id="626691" name="Rectangle 2"/>
          <p:cNvSpPr>
            <a:spLocks noGrp="1" noRot="1" noChangeAspect="1" noChangeArrowheads="1" noTextEdit="1"/>
          </p:cNvSpPr>
          <p:nvPr>
            <p:ph type="sldImg"/>
          </p:nvPr>
        </p:nvSpPr>
        <p:spPr>
          <a:xfrm>
            <a:off x="1143000" y="685800"/>
            <a:ext cx="4572000" cy="3429000"/>
          </a:xfrm>
          <a:ln/>
        </p:spPr>
      </p:sp>
      <p:sp>
        <p:nvSpPr>
          <p:cNvPr id="626692" name="Rectangle 3"/>
          <p:cNvSpPr>
            <a:spLocks noGrp="1" noChangeArrowheads="1"/>
          </p:cNvSpPr>
          <p:nvPr>
            <p:ph type="body" idx="1"/>
          </p:nvPr>
        </p:nvSpPr>
        <p:spPr>
          <a:noFill/>
          <a:ln/>
        </p:spPr>
        <p:txBody>
          <a:bodyPr/>
          <a:lstStyle/>
          <a:p>
            <a:pPr eaLnBrk="1" hangingPunct="1"/>
            <a:r>
              <a:rPr lang="zh-CN" altLang="en-US" dirty="0" smtClean="0">
                <a:ea typeface="宋体" charset="-122"/>
              </a:rPr>
              <a:t>信息载体，计算机操作对象；意义；规律表示，一类问题的抽象</a:t>
            </a:r>
          </a:p>
        </p:txBody>
      </p:sp>
    </p:spTree>
  </p:cSld>
  <p:clrMapOvr>
    <a:masterClrMapping/>
  </p:clrMapOvr>
</p:notes>
</file>

<file path=ppt/notesSlides/notesSlide6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1986" name="Rectangle 7"/>
          <p:cNvSpPr>
            <a:spLocks noGrp="1" noChangeArrowheads="1"/>
          </p:cNvSpPr>
          <p:nvPr>
            <p:ph type="sldNum" sz="quarter" idx="5"/>
          </p:nvPr>
        </p:nvSpPr>
        <p:spPr>
          <a:noFill/>
        </p:spPr>
        <p:txBody>
          <a:bodyPr/>
          <a:lstStyle/>
          <a:p>
            <a:fld id="{DFFDFA59-1712-4EB7-99DE-638EA575DF11}" type="slidenum">
              <a:rPr lang="en-US" altLang="zh-CN" smtClean="0">
                <a:ea typeface="宋体" charset="-122"/>
              </a:rPr>
              <a:pPr/>
              <a:t>77</a:t>
            </a:fld>
            <a:endParaRPr lang="en-US" altLang="zh-CN" smtClean="0">
              <a:ea typeface="宋体" charset="-122"/>
            </a:endParaRPr>
          </a:p>
        </p:txBody>
      </p:sp>
      <p:sp>
        <p:nvSpPr>
          <p:cNvPr id="681987" name="Rectangle 2"/>
          <p:cNvSpPr>
            <a:spLocks noGrp="1" noRot="1" noChangeAspect="1" noChangeArrowheads="1" noTextEdit="1"/>
          </p:cNvSpPr>
          <p:nvPr>
            <p:ph type="sldImg"/>
          </p:nvPr>
        </p:nvSpPr>
        <p:spPr>
          <a:xfrm>
            <a:off x="1143000" y="685800"/>
            <a:ext cx="4572000" cy="3429000"/>
          </a:xfrm>
          <a:ln/>
        </p:spPr>
      </p:sp>
      <p:sp>
        <p:nvSpPr>
          <p:cNvPr id="681988"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3010" name="Rectangle 7"/>
          <p:cNvSpPr>
            <a:spLocks noGrp="1" noChangeArrowheads="1"/>
          </p:cNvSpPr>
          <p:nvPr>
            <p:ph type="sldNum" sz="quarter" idx="5"/>
          </p:nvPr>
        </p:nvSpPr>
        <p:spPr>
          <a:noFill/>
        </p:spPr>
        <p:txBody>
          <a:bodyPr/>
          <a:lstStyle/>
          <a:p>
            <a:fld id="{5E0F2AFA-78CF-4E5B-9510-CFAFD9508E21}" type="slidenum">
              <a:rPr lang="en-US" altLang="zh-CN" smtClean="0">
                <a:ea typeface="宋体" charset="-122"/>
              </a:rPr>
              <a:pPr/>
              <a:t>78</a:t>
            </a:fld>
            <a:endParaRPr lang="en-US" altLang="zh-CN" smtClean="0">
              <a:ea typeface="宋体" charset="-122"/>
            </a:endParaRPr>
          </a:p>
        </p:txBody>
      </p:sp>
      <p:sp>
        <p:nvSpPr>
          <p:cNvPr id="683011" name="Rectangle 2"/>
          <p:cNvSpPr>
            <a:spLocks noGrp="1" noRot="1" noChangeAspect="1" noChangeArrowheads="1" noTextEdit="1"/>
          </p:cNvSpPr>
          <p:nvPr>
            <p:ph type="sldImg"/>
          </p:nvPr>
        </p:nvSpPr>
        <p:spPr>
          <a:xfrm>
            <a:off x="1143000" y="685800"/>
            <a:ext cx="4572000" cy="3429000"/>
          </a:xfrm>
          <a:ln/>
        </p:spPr>
      </p:sp>
      <p:sp>
        <p:nvSpPr>
          <p:cNvPr id="68301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4034" name="Rectangle 7"/>
          <p:cNvSpPr>
            <a:spLocks noGrp="1" noChangeArrowheads="1"/>
          </p:cNvSpPr>
          <p:nvPr>
            <p:ph type="sldNum" sz="quarter" idx="5"/>
          </p:nvPr>
        </p:nvSpPr>
        <p:spPr>
          <a:noFill/>
        </p:spPr>
        <p:txBody>
          <a:bodyPr/>
          <a:lstStyle/>
          <a:p>
            <a:fld id="{0AE4C0D0-0B16-46B6-BB77-FEC16EA87605}" type="slidenum">
              <a:rPr lang="en-US" altLang="zh-CN" smtClean="0">
                <a:ea typeface="宋体" charset="-122"/>
              </a:rPr>
              <a:pPr/>
              <a:t>79</a:t>
            </a:fld>
            <a:endParaRPr lang="en-US" altLang="zh-CN" smtClean="0">
              <a:ea typeface="宋体" charset="-122"/>
            </a:endParaRPr>
          </a:p>
        </p:txBody>
      </p:sp>
      <p:sp>
        <p:nvSpPr>
          <p:cNvPr id="684035" name="Rectangle 2"/>
          <p:cNvSpPr>
            <a:spLocks noGrp="1" noRot="1" noChangeAspect="1" noChangeArrowheads="1" noTextEdit="1"/>
          </p:cNvSpPr>
          <p:nvPr>
            <p:ph type="sldImg"/>
          </p:nvPr>
        </p:nvSpPr>
        <p:spPr>
          <a:xfrm>
            <a:off x="1143000" y="685800"/>
            <a:ext cx="4572000" cy="3429000"/>
          </a:xfrm>
          <a:ln/>
        </p:spPr>
      </p:sp>
      <p:sp>
        <p:nvSpPr>
          <p:cNvPr id="68403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5058" name="Rectangle 7"/>
          <p:cNvSpPr>
            <a:spLocks noGrp="1" noChangeArrowheads="1"/>
          </p:cNvSpPr>
          <p:nvPr>
            <p:ph type="sldNum" sz="quarter" idx="5"/>
          </p:nvPr>
        </p:nvSpPr>
        <p:spPr>
          <a:noFill/>
        </p:spPr>
        <p:txBody>
          <a:bodyPr/>
          <a:lstStyle/>
          <a:p>
            <a:fld id="{893DF96B-A86E-4CE0-914E-9E634FE64B33}" type="slidenum">
              <a:rPr lang="en-US" altLang="zh-CN" smtClean="0">
                <a:ea typeface="宋体" charset="-122"/>
              </a:rPr>
              <a:pPr/>
              <a:t>80</a:t>
            </a:fld>
            <a:endParaRPr lang="en-US" altLang="zh-CN" smtClean="0">
              <a:ea typeface="宋体" charset="-122"/>
            </a:endParaRPr>
          </a:p>
        </p:txBody>
      </p:sp>
      <p:sp>
        <p:nvSpPr>
          <p:cNvPr id="685059" name="Rectangle 2"/>
          <p:cNvSpPr>
            <a:spLocks noGrp="1" noRot="1" noChangeAspect="1" noChangeArrowheads="1" noTextEdit="1"/>
          </p:cNvSpPr>
          <p:nvPr>
            <p:ph type="sldImg"/>
          </p:nvPr>
        </p:nvSpPr>
        <p:spPr>
          <a:xfrm>
            <a:off x="1143000" y="685800"/>
            <a:ext cx="4572000" cy="3429000"/>
          </a:xfrm>
          <a:ln/>
        </p:spPr>
      </p:sp>
      <p:sp>
        <p:nvSpPr>
          <p:cNvPr id="68506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082" name="Rectangle 7"/>
          <p:cNvSpPr>
            <a:spLocks noGrp="1" noChangeArrowheads="1"/>
          </p:cNvSpPr>
          <p:nvPr>
            <p:ph type="sldNum" sz="quarter" idx="5"/>
          </p:nvPr>
        </p:nvSpPr>
        <p:spPr>
          <a:noFill/>
        </p:spPr>
        <p:txBody>
          <a:bodyPr/>
          <a:lstStyle/>
          <a:p>
            <a:fld id="{E14585C0-10A9-4785-B9CA-4C2802BD6D9B}" type="slidenum">
              <a:rPr lang="en-US" altLang="zh-CN" smtClean="0">
                <a:ea typeface="宋体" charset="-122"/>
              </a:rPr>
              <a:pPr/>
              <a:t>81</a:t>
            </a:fld>
            <a:endParaRPr lang="en-US" altLang="zh-CN" smtClean="0">
              <a:ea typeface="宋体" charset="-122"/>
            </a:endParaRPr>
          </a:p>
        </p:txBody>
      </p:sp>
      <p:sp>
        <p:nvSpPr>
          <p:cNvPr id="686083" name="Rectangle 2"/>
          <p:cNvSpPr>
            <a:spLocks noGrp="1" noRot="1" noChangeAspect="1" noChangeArrowheads="1" noTextEdit="1"/>
          </p:cNvSpPr>
          <p:nvPr>
            <p:ph type="sldImg"/>
          </p:nvPr>
        </p:nvSpPr>
        <p:spPr>
          <a:xfrm>
            <a:off x="1143000" y="685800"/>
            <a:ext cx="4572000" cy="3429000"/>
          </a:xfrm>
          <a:ln/>
        </p:spPr>
      </p:sp>
      <p:sp>
        <p:nvSpPr>
          <p:cNvPr id="686084"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3250" name="Rectangle 7"/>
          <p:cNvSpPr>
            <a:spLocks noGrp="1" noChangeArrowheads="1"/>
          </p:cNvSpPr>
          <p:nvPr>
            <p:ph type="sldNum" sz="quarter" idx="5"/>
          </p:nvPr>
        </p:nvSpPr>
        <p:spPr>
          <a:noFill/>
        </p:spPr>
        <p:txBody>
          <a:bodyPr/>
          <a:lstStyle/>
          <a:p>
            <a:fld id="{75C1F221-FD31-4AA6-A5AF-041478441E53}" type="slidenum">
              <a:rPr lang="en-US" altLang="zh-CN" smtClean="0">
                <a:ea typeface="宋体" charset="-122"/>
              </a:rPr>
              <a:pPr/>
              <a:t>82</a:t>
            </a:fld>
            <a:endParaRPr lang="en-US" altLang="zh-CN" smtClean="0">
              <a:ea typeface="宋体" charset="-122"/>
            </a:endParaRPr>
          </a:p>
        </p:txBody>
      </p:sp>
      <p:sp>
        <p:nvSpPr>
          <p:cNvPr id="693251" name="Rectangle 2"/>
          <p:cNvSpPr>
            <a:spLocks noGrp="1" noRot="1" noChangeAspect="1" noChangeArrowheads="1" noTextEdit="1"/>
          </p:cNvSpPr>
          <p:nvPr>
            <p:ph type="sldImg"/>
          </p:nvPr>
        </p:nvSpPr>
        <p:spPr>
          <a:xfrm>
            <a:off x="1143000" y="685800"/>
            <a:ext cx="4572000" cy="3429000"/>
          </a:xfrm>
          <a:ln/>
        </p:spPr>
      </p:sp>
      <p:sp>
        <p:nvSpPr>
          <p:cNvPr id="693252"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6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8370" name="幻灯片图像占位符 1"/>
          <p:cNvSpPr>
            <a:spLocks noGrp="1" noRot="1" noChangeAspect="1" noTextEdit="1"/>
          </p:cNvSpPr>
          <p:nvPr>
            <p:ph type="sldImg"/>
          </p:nvPr>
        </p:nvSpPr>
        <p:spPr>
          <a:xfrm>
            <a:off x="1143000" y="685800"/>
            <a:ext cx="4572000" cy="3429000"/>
          </a:xfrm>
          <a:ln/>
        </p:spPr>
      </p:sp>
      <p:sp>
        <p:nvSpPr>
          <p:cNvPr id="698371" name="备注占位符 2"/>
          <p:cNvSpPr>
            <a:spLocks noGrp="1"/>
          </p:cNvSpPr>
          <p:nvPr>
            <p:ph type="body" idx="1"/>
          </p:nvPr>
        </p:nvSpPr>
        <p:spPr>
          <a:noFill/>
          <a:ln/>
        </p:spPr>
        <p:txBody>
          <a:bodyPr/>
          <a:lstStyle/>
          <a:p>
            <a:pPr eaLnBrk="1" hangingPunct="1"/>
            <a:endParaRPr lang="zh-CN" altLang="en-US" smtClean="0">
              <a:ea typeface="宋体" charset="-122"/>
            </a:endParaRPr>
          </a:p>
        </p:txBody>
      </p:sp>
      <p:sp>
        <p:nvSpPr>
          <p:cNvPr id="698372" name="灯片编号占位符 3"/>
          <p:cNvSpPr>
            <a:spLocks noGrp="1"/>
          </p:cNvSpPr>
          <p:nvPr>
            <p:ph type="sldNum" sz="quarter" idx="5"/>
          </p:nvPr>
        </p:nvSpPr>
        <p:spPr>
          <a:noFill/>
        </p:spPr>
        <p:txBody>
          <a:bodyPr/>
          <a:lstStyle/>
          <a:p>
            <a:fld id="{BF538E85-6DF3-4C84-97CD-EDB77710F1CD}" type="slidenum">
              <a:rPr lang="en-US" altLang="zh-CN" smtClean="0">
                <a:ea typeface="宋体" charset="-122"/>
              </a:rPr>
              <a:pPr/>
              <a:t>84</a:t>
            </a:fld>
            <a:endParaRPr lang="en-US" altLang="zh-CN" smtClean="0">
              <a:ea typeface="宋体"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7714" name="Rectangle 7"/>
          <p:cNvSpPr>
            <a:spLocks noGrp="1" noChangeArrowheads="1"/>
          </p:cNvSpPr>
          <p:nvPr>
            <p:ph type="sldNum" sz="quarter" idx="5"/>
          </p:nvPr>
        </p:nvSpPr>
        <p:spPr>
          <a:noFill/>
        </p:spPr>
        <p:txBody>
          <a:bodyPr/>
          <a:lstStyle/>
          <a:p>
            <a:fld id="{3E98E5A9-EE4B-446F-911C-D6F7CF7494D2}" type="slidenum">
              <a:rPr lang="en-US" altLang="zh-CN" smtClean="0">
                <a:ea typeface="宋体" charset="-122"/>
              </a:rPr>
              <a:pPr/>
              <a:t>9</a:t>
            </a:fld>
            <a:endParaRPr lang="en-US" altLang="zh-CN" smtClean="0">
              <a:ea typeface="宋体" charset="-122"/>
            </a:endParaRPr>
          </a:p>
        </p:txBody>
      </p:sp>
      <p:sp>
        <p:nvSpPr>
          <p:cNvPr id="627715" name="Rectangle 2"/>
          <p:cNvSpPr>
            <a:spLocks noGrp="1" noRot="1" noChangeAspect="1" noChangeArrowheads="1" noTextEdit="1"/>
          </p:cNvSpPr>
          <p:nvPr>
            <p:ph type="sldImg"/>
          </p:nvPr>
        </p:nvSpPr>
        <p:spPr>
          <a:xfrm>
            <a:off x="1143000" y="685800"/>
            <a:ext cx="4572000" cy="3429000"/>
          </a:xfrm>
          <a:ln/>
        </p:spPr>
      </p:sp>
      <p:sp>
        <p:nvSpPr>
          <p:cNvPr id="627716"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8738" name="Rectangle 7"/>
          <p:cNvSpPr>
            <a:spLocks noGrp="1" noChangeArrowheads="1"/>
          </p:cNvSpPr>
          <p:nvPr>
            <p:ph type="sldNum" sz="quarter" idx="5"/>
          </p:nvPr>
        </p:nvSpPr>
        <p:spPr>
          <a:noFill/>
        </p:spPr>
        <p:txBody>
          <a:bodyPr/>
          <a:lstStyle/>
          <a:p>
            <a:fld id="{F620F7E0-42B6-4CC4-9BC6-1E9406C54092}" type="slidenum">
              <a:rPr lang="en-US" altLang="zh-CN" smtClean="0">
                <a:ea typeface="宋体" charset="-122"/>
              </a:rPr>
              <a:pPr/>
              <a:t>10</a:t>
            </a:fld>
            <a:endParaRPr lang="en-US" altLang="zh-CN" smtClean="0">
              <a:ea typeface="宋体" charset="-122"/>
            </a:endParaRPr>
          </a:p>
        </p:txBody>
      </p:sp>
      <p:sp>
        <p:nvSpPr>
          <p:cNvPr id="628739" name="Rectangle 2"/>
          <p:cNvSpPr>
            <a:spLocks noGrp="1" noRot="1" noChangeAspect="1" noChangeArrowheads="1" noTextEdit="1"/>
          </p:cNvSpPr>
          <p:nvPr>
            <p:ph type="sldImg"/>
          </p:nvPr>
        </p:nvSpPr>
        <p:spPr>
          <a:xfrm>
            <a:off x="1143000" y="685800"/>
            <a:ext cx="4572000" cy="3429000"/>
          </a:xfrm>
          <a:ln/>
        </p:spPr>
      </p:sp>
      <p:sp>
        <p:nvSpPr>
          <p:cNvPr id="628740" name="Rectangle 3"/>
          <p:cNvSpPr>
            <a:spLocks noGrp="1" noChangeArrowheads="1"/>
          </p:cNvSpPr>
          <p:nvPr>
            <p:ph type="body" idx="1"/>
          </p:nvPr>
        </p:nvSpPr>
        <p:spPr>
          <a:noFill/>
          <a:ln/>
        </p:spPr>
        <p:txBody>
          <a:bodyPr/>
          <a:lstStyle/>
          <a:p>
            <a:pPr eaLnBrk="1" hangingPunct="1"/>
            <a:endParaRPr lang="zh-CN" altLang="zh-CN" smtClean="0">
              <a:ea typeface="宋体"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9762" name="Rectangle 7"/>
          <p:cNvSpPr>
            <a:spLocks noGrp="1" noChangeArrowheads="1"/>
          </p:cNvSpPr>
          <p:nvPr>
            <p:ph type="sldNum" sz="quarter" idx="5"/>
          </p:nvPr>
        </p:nvSpPr>
        <p:spPr>
          <a:noFill/>
        </p:spPr>
        <p:txBody>
          <a:bodyPr/>
          <a:lstStyle/>
          <a:p>
            <a:fld id="{F3CB91AC-D7A2-4566-B55A-4B66942BFA21}" type="slidenum">
              <a:rPr lang="en-US" altLang="zh-CN" smtClean="0">
                <a:ea typeface="宋体" charset="-122"/>
              </a:rPr>
              <a:pPr/>
              <a:t>11</a:t>
            </a:fld>
            <a:endParaRPr lang="en-US" altLang="zh-CN" smtClean="0">
              <a:ea typeface="宋体" charset="-122"/>
            </a:endParaRPr>
          </a:p>
        </p:txBody>
      </p:sp>
      <p:sp>
        <p:nvSpPr>
          <p:cNvPr id="629763" name="Rectangle 2"/>
          <p:cNvSpPr>
            <a:spLocks noGrp="1" noRot="1" noChangeAspect="1" noChangeArrowheads="1" noTextEdit="1"/>
          </p:cNvSpPr>
          <p:nvPr>
            <p:ph type="sldImg"/>
          </p:nvPr>
        </p:nvSpPr>
        <p:spPr>
          <a:xfrm>
            <a:off x="1143000" y="685800"/>
            <a:ext cx="4572000" cy="3429000"/>
          </a:xfrm>
          <a:ln/>
        </p:spPr>
      </p:sp>
      <p:sp>
        <p:nvSpPr>
          <p:cNvPr id="629764" name="Rectangle 3"/>
          <p:cNvSpPr>
            <a:spLocks noGrp="1" noChangeArrowheads="1"/>
          </p:cNvSpPr>
          <p:nvPr>
            <p:ph type="body" idx="1"/>
          </p:nvPr>
        </p:nvSpPr>
        <p:spPr>
          <a:noFill/>
          <a:ln/>
        </p:spPr>
        <p:txBody>
          <a:bodyPr/>
          <a:lstStyle/>
          <a:p>
            <a:pPr eaLnBrk="1" hangingPunct="1"/>
            <a:endParaRPr lang="zh-CN" altLang="zh-CN" dirty="0" smtClean="0">
              <a:ea typeface="宋体"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Ref idx="1002">
        <a:schemeClr val="bg2"/>
      </p:bgRef>
    </p:bg>
    <p:spTree>
      <p:nvGrpSpPr>
        <p:cNvPr id="1" name=""/>
        <p:cNvGrpSpPr/>
        <p:nvPr/>
      </p:nvGrpSpPr>
      <p:grpSpPr>
        <a:xfrm>
          <a:off x="0" y="0"/>
          <a:ext cx="0" cy="0"/>
          <a:chOff x="0" y="0"/>
          <a:chExt cx="0" cy="0"/>
        </a:xfrm>
      </p:grpSpPr>
      <p:sp>
        <p:nvSpPr>
          <p:cNvPr id="9" name="矩形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标题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zh-CN" altLang="en-US" smtClean="0"/>
              <a:t>单击此处编辑母版标题样式</a:t>
            </a:r>
            <a:endParaRPr kumimoji="0" lang="en-US"/>
          </a:p>
        </p:txBody>
      </p:sp>
      <p:sp>
        <p:nvSpPr>
          <p:cNvPr id="3" name="副标题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zh-CN" altLang="en-US" smtClean="0"/>
              <a:t>单击此处编辑母版副标题样式</a:t>
            </a:r>
            <a:endParaRPr kumimoji="0" lang="en-US"/>
          </a:p>
        </p:txBody>
      </p:sp>
      <p:sp>
        <p:nvSpPr>
          <p:cNvPr id="4" name="日期占位符 3"/>
          <p:cNvSpPr>
            <a:spLocks noGrp="1"/>
          </p:cNvSpPr>
          <p:nvPr>
            <p:ph type="dt" sz="half" idx="10"/>
          </p:nvPr>
        </p:nvSpPr>
        <p:spPr/>
        <p:txBody>
          <a:bodyPr/>
          <a:lstStyle/>
          <a:p>
            <a:fld id="{9799F25B-86F0-4346-A897-BE8A2910B5F5}" type="datetime1">
              <a:rPr lang="en-US" altLang="zh-CN" smtClean="0"/>
              <a:pPr/>
              <a:t>12/13/2011</a:t>
            </a:fld>
            <a:endParaRPr lang="en-US" dirty="0"/>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dirty="0"/>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dirty="0"/>
          </a:p>
        </p:txBody>
      </p:sp>
      <p:sp>
        <p:nvSpPr>
          <p:cNvPr id="10" name="矩形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959C5BD-A446-4697-B20F-8200990B9155}" type="datetime1">
              <a:rPr lang="en-US" altLang="zh-CN" smtClean="0"/>
              <a:pPr/>
              <a:t>12/13/2011</a:t>
            </a:fld>
            <a:endParaRPr lang="en-US"/>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垂直排列标题与文本">
    <p:spTree>
      <p:nvGrpSpPr>
        <p:cNvPr id="1" name=""/>
        <p:cNvGrpSpPr/>
        <p:nvPr/>
      </p:nvGrpSpPr>
      <p:grpSpPr>
        <a:xfrm>
          <a:off x="0" y="0"/>
          <a:ext cx="0" cy="0"/>
          <a:chOff x="0" y="0"/>
          <a:chExt cx="0" cy="0"/>
        </a:xfrm>
      </p:grpSpPr>
      <p:sp>
        <p:nvSpPr>
          <p:cNvPr id="9" name="矩形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8" name="矩形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竖排标题 1"/>
          <p:cNvSpPr>
            <a:spLocks noGrp="1"/>
          </p:cNvSpPr>
          <p:nvPr>
            <p:ph type="title" orient="vert"/>
          </p:nvPr>
        </p:nvSpPr>
        <p:spPr>
          <a:xfrm>
            <a:off x="6781800" y="274640"/>
            <a:ext cx="1905000" cy="5851525"/>
          </a:xfrm>
        </p:spPr>
        <p:txBody>
          <a:bodyPr vert="eaVert"/>
          <a:lstStyle>
            <a:extLs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304800"/>
            <a:ext cx="6019800" cy="5851525"/>
          </a:xfrm>
        </p:spPr>
        <p:txBody>
          <a:bodyPr vert="eaVert"/>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FAE92898-9FC8-4CB6-9189-74C3CF8CBDF7}" type="datetime1">
              <a:rPr lang="en-US" altLang="zh-CN" smtClean="0"/>
              <a:pPr/>
              <a:t>12/13/2011</a:t>
            </a:fld>
            <a:endParaRPr lang="en-US"/>
          </a:p>
        </p:txBody>
      </p:sp>
      <p:sp>
        <p:nvSpPr>
          <p:cNvPr id="5" name="页脚占位符 4"/>
          <p:cNvSpPr>
            <a:spLocks noGrp="1"/>
          </p:cNvSpPr>
          <p:nvPr>
            <p:ph type="ftr" sz="quarter" idx="11"/>
          </p:nvPr>
        </p:nvSpPr>
        <p:spPr>
          <a:xfrm>
            <a:off x="2640597" y="6377459"/>
            <a:ext cx="3836404" cy="365125"/>
          </a:xfrm>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155448"/>
            <a:ext cx="8229600" cy="1252728"/>
          </a:xfrm>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idx="1"/>
          </p:nvPr>
        </p:nvSpPr>
        <p:spPr/>
        <p:txBody>
          <a:bodyPr/>
          <a:lstStyle>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lvl1pPr algn="l">
              <a:defRPr/>
            </a:lvl1pPr>
          </a:lstStyle>
          <a:p>
            <a:fld id="{DA08FDB5-1766-4EAA-9EB5-04D1330A05E7}" type="datetime1">
              <a:rPr lang="en-US" altLang="zh-CN" smtClean="0"/>
              <a:pPr/>
              <a:t>12/13/2011</a:t>
            </a:fld>
            <a:endParaRPr lang="en-US" dirty="0"/>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节标题">
    <p:bg>
      <p:bgRef idx="1002">
        <a:schemeClr val="bg2"/>
      </p:bgRef>
    </p:bg>
    <p:spTree>
      <p:nvGrpSpPr>
        <p:cNvPr id="1" name=""/>
        <p:cNvGrpSpPr/>
        <p:nvPr/>
      </p:nvGrpSpPr>
      <p:grpSpPr>
        <a:xfrm>
          <a:off x="0" y="0"/>
          <a:ext cx="0" cy="0"/>
          <a:chOff x="0" y="0"/>
          <a:chExt cx="0" cy="0"/>
        </a:xfrm>
      </p:grpSpPr>
      <p:sp>
        <p:nvSpPr>
          <p:cNvPr id="9" name="矩形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12" name="矩形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标题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050EB866-9D2D-4921-9C62-3876AE457D02}" type="datetime1">
              <a:rPr lang="en-US" altLang="zh-CN" smtClean="0"/>
              <a:pPr/>
              <a:t>12/13/2011</a:t>
            </a:fld>
            <a:endParaRPr lang="en-US"/>
          </a:p>
        </p:txBody>
      </p:sp>
      <p:sp>
        <p:nvSpPr>
          <p:cNvPr id="5" name="页脚占位符 4"/>
          <p:cNvSpPr>
            <a:spLocks noGrp="1"/>
          </p:cNvSpPr>
          <p:nvPr>
            <p:ph type="ftr" sz="quarter" idx="11"/>
          </p:nvPr>
        </p:nvSpPr>
        <p:spPr/>
        <p:txBody>
          <a:bodyPr/>
          <a:lstStyle/>
          <a:p>
            <a:r>
              <a:rPr kumimoji="0" lang="en-US" smtClean="0"/>
              <a:t>Institute of Computer Software, Nanjing University</a:t>
            </a:r>
            <a:endParaRPr kumimoji="0" lang="en-US"/>
          </a:p>
        </p:txBody>
      </p:sp>
      <p:sp>
        <p:nvSpPr>
          <p:cNvPr id="6" name="灯片编号占位符 5"/>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2217C018-EF44-4844-9815-45404C67E8F0}" type="datetime1">
              <a:rPr lang="en-US" altLang="zh-CN" smtClean="0"/>
              <a:pPr/>
              <a:t>12/13/2011</a:t>
            </a:fld>
            <a:endParaRPr lang="en-US"/>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zh-CN" altLang="en-US" smtClean="0"/>
              <a:t>单击此处编辑母版文本样式</a:t>
            </a:r>
          </a:p>
        </p:txBody>
      </p:sp>
      <p:sp>
        <p:nvSpPr>
          <p:cNvPr id="4" name="内容占位符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文本占位符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zh-CN" altLang="en-US" smtClean="0"/>
              <a:t>单击此处编辑母版文本样式</a:t>
            </a:r>
          </a:p>
        </p:txBody>
      </p:sp>
      <p:sp>
        <p:nvSpPr>
          <p:cNvPr id="6" name="内容占位符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985BCD1-7607-4745-A3D7-54CF6EE8BB42}" type="datetime1">
              <a:rPr lang="en-US" altLang="zh-CN" smtClean="0"/>
              <a:pPr/>
              <a:t>12/13/2011</a:t>
            </a:fld>
            <a:endParaRPr lang="en-US"/>
          </a:p>
        </p:txBody>
      </p:sp>
      <p:sp>
        <p:nvSpPr>
          <p:cNvPr id="8" name="页脚占位符 7"/>
          <p:cNvSpPr>
            <a:spLocks noGrp="1"/>
          </p:cNvSpPr>
          <p:nvPr>
            <p:ph type="ftr" sz="quarter" idx="11"/>
          </p:nvPr>
        </p:nvSpPr>
        <p:spPr/>
        <p:txBody>
          <a:bodyPr/>
          <a:lstStyle/>
          <a:p>
            <a:r>
              <a:rPr kumimoji="0" lang="en-US" smtClean="0"/>
              <a:t>Institute of Computer Software, Nanjing University</a:t>
            </a:r>
            <a:endParaRPr kumimoji="0" lang="en-US"/>
          </a:p>
        </p:txBody>
      </p:sp>
      <p:sp>
        <p:nvSpPr>
          <p:cNvPr id="9" name="灯片编号占位符 8"/>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pPr algn="r" eaLnBrk="1" latinLnBrk="0" hangingPunct="1"/>
            <a:fld id="{43411176-90F4-4F78-A4DD-942BD7C73075}" type="datetime1">
              <a:rPr lang="en-US" altLang="zh-CN" smtClean="0"/>
              <a:pPr algn="r" eaLnBrk="1" latinLnBrk="0" hangingPunct="1"/>
              <a:t>12/13/2011</a:t>
            </a:fld>
            <a:endParaRPr lang="en-US"/>
          </a:p>
        </p:txBody>
      </p:sp>
      <p:sp>
        <p:nvSpPr>
          <p:cNvPr id="4" name="页脚占位符 3"/>
          <p:cNvSpPr>
            <a:spLocks noGrp="1"/>
          </p:cNvSpPr>
          <p:nvPr>
            <p:ph type="ftr" sz="quarter" idx="11"/>
          </p:nvPr>
        </p:nvSpPr>
        <p:spPr/>
        <p:txBody>
          <a:bodyPr/>
          <a:lstStyle/>
          <a:p>
            <a:r>
              <a:rPr kumimoji="0" lang="en-US" smtClean="0"/>
              <a:t>Institute of Computer Software, Nanjing University</a:t>
            </a:r>
            <a:endParaRPr kumimoji="0" lang="en-US"/>
          </a:p>
        </p:txBody>
      </p:sp>
      <p:sp>
        <p:nvSpPr>
          <p:cNvPr id="5" name="灯片编号占位符 4"/>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2DA315B8-241D-41E6-8607-0F3D3E1F2987}" type="datetime1">
              <a:rPr lang="en-US" altLang="zh-CN" smtClean="0"/>
              <a:pPr/>
              <a:t>12/13/2011</a:t>
            </a:fld>
            <a:endParaRPr lang="en-US"/>
          </a:p>
        </p:txBody>
      </p:sp>
      <p:sp>
        <p:nvSpPr>
          <p:cNvPr id="3" name="页脚占位符 2"/>
          <p:cNvSpPr>
            <a:spLocks noGrp="1"/>
          </p:cNvSpPr>
          <p:nvPr>
            <p:ph type="ftr" sz="quarter" idx="11"/>
          </p:nvPr>
        </p:nvSpPr>
        <p:spPr/>
        <p:txBody>
          <a:bodyPr/>
          <a:lstStyle/>
          <a:p>
            <a:r>
              <a:rPr kumimoji="0" lang="en-US" smtClean="0"/>
              <a:t>Institute of Computer Software, Nanjing University</a:t>
            </a:r>
            <a:endParaRPr kumimoji="0" lang="en-US"/>
          </a:p>
        </p:txBody>
      </p:sp>
      <p:sp>
        <p:nvSpPr>
          <p:cNvPr id="4" name="灯片编号占位符 3"/>
          <p:cNvSpPr>
            <a:spLocks noGrp="1"/>
          </p:cNvSpPr>
          <p:nvPr>
            <p:ph type="sldNum" sz="quarter" idx="12"/>
          </p:nvPr>
        </p:nvSpPr>
        <p:spPr/>
        <p:txBody>
          <a:bodyPr/>
          <a:lstStyle/>
          <a:p>
            <a:fld id="{2BBB5E19-F10A-4C2F-BF6F-11C513378A2E}" type="slidenum">
              <a:rPr kumimoji="0" lang="en-US" smtClean="0"/>
              <a:pPr/>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zh-CN" altLang="en-US" smtClean="0"/>
              <a:t>单击此处编辑母版标题样式</a:t>
            </a:r>
            <a:endParaRPr kumimoji="0" lang="en-US"/>
          </a:p>
        </p:txBody>
      </p:sp>
      <p:sp>
        <p:nvSpPr>
          <p:cNvPr id="3" name="内容占位符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文本占位符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pPr algn="r" eaLnBrk="1" latinLnBrk="0" hangingPunct="1"/>
            <a:fld id="{00D93BC4-B2A3-4A6A-9131-70B9CF305CAE}" type="datetime1">
              <a:rPr lang="en-US" altLang="zh-CN" smtClean="0"/>
              <a:pPr algn="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smtClean="0"/>
              <a:t>Institute of Computer Software, Nanjing University</a:t>
            </a:r>
            <a:endParaRPr kumimoji="0" lang="en-US"/>
          </a:p>
        </p:txBody>
      </p:sp>
      <p:sp>
        <p:nvSpPr>
          <p:cNvPr id="7" name="灯片编号占位符 6"/>
          <p:cNvSpPr>
            <a:spLocks noGrp="1"/>
          </p:cNvSpPr>
          <p:nvPr>
            <p:ph type="sldNum" sz="quarter" idx="12"/>
          </p:nvPr>
        </p:nvSpPr>
        <p:spPr/>
        <p:txBody>
          <a:bodyPr/>
          <a:lstStyle/>
          <a:p>
            <a:pPr algn="ctr" eaLnBrk="1" latinLnBrk="0" hangingPunct="1"/>
            <a:fld id="{2BBB5E19-F10A-4C2F-BF6F-11C513378A2E}" type="slidenum">
              <a:rPr kumimoji="0" lang="en-US" smtClean="0"/>
              <a:pPr algn="ctr" eaLnBrk="1" latinLnBrk="0" hangingPunct="1"/>
              <a:t>‹#›</a:t>
            </a:fld>
            <a:endParaRPr kumimoji="0" lang="en-US"/>
          </a:p>
        </p:txBody>
      </p:sp>
      <p:sp>
        <p:nvSpPr>
          <p:cNvPr id="12" name="矩形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矩形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bg>
      <p:bgRef idx="1001">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zh-CN" altLang="en-US" smtClean="0"/>
              <a:t>单击此处编辑母版标题样式</a:t>
            </a:r>
            <a:endParaRPr kumimoji="0" lang="en-US"/>
          </a:p>
        </p:txBody>
      </p:sp>
      <p:sp>
        <p:nvSpPr>
          <p:cNvPr id="3" name="图片占位符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zh-CN" altLang="en-US" smtClean="0"/>
              <a:t>单击图标添加图片</a:t>
            </a:r>
            <a:endParaRPr kumimoji="0" lang="en-US" dirty="0"/>
          </a:p>
        </p:txBody>
      </p:sp>
      <p:sp>
        <p:nvSpPr>
          <p:cNvPr id="4" name="文本占位符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a:xfrm>
            <a:off x="164592" y="1170432"/>
            <a:ext cx="2523744" cy="201168"/>
          </a:xfrm>
        </p:spPr>
        <p:txBody>
          <a:bodyPr/>
          <a:lstStyle/>
          <a:p>
            <a:pPr algn="r" eaLnBrk="1" latinLnBrk="0" hangingPunct="1"/>
            <a:fld id="{6CEA54C2-6AB1-4263-AB2F-D4E94CF3BA5B}" type="datetime1">
              <a:rPr lang="en-US" altLang="zh-CN" smtClean="0"/>
              <a:pPr algn="r" eaLnBrk="1" latinLnBrk="0" hangingPunct="1"/>
              <a:t>12/13/2011</a:t>
            </a:fld>
            <a:endParaRPr lang="en-US"/>
          </a:p>
        </p:txBody>
      </p:sp>
      <p:sp>
        <p:nvSpPr>
          <p:cNvPr id="11" name="矩形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矩形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6" name="页脚占位符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r>
              <a:rPr kumimoji="0" lang="en-US" smtClean="0"/>
              <a:t>Institute of Computer Software, Nanjing University</a:t>
            </a:r>
            <a:endParaRPr kumimoji="0" lang="en-US"/>
          </a:p>
        </p:txBody>
      </p:sp>
      <p:sp>
        <p:nvSpPr>
          <p:cNvPr id="7" name="灯片编号占位符 6"/>
          <p:cNvSpPr>
            <a:spLocks noGrp="1"/>
          </p:cNvSpPr>
          <p:nvPr>
            <p:ph type="sldNum" sz="quarter" idx="12"/>
          </p:nvPr>
        </p:nvSpPr>
        <p:spPr>
          <a:xfrm>
            <a:off x="8339328" y="1170432"/>
            <a:ext cx="733864" cy="201168"/>
          </a:xfrm>
        </p:spPr>
        <p:txBody>
          <a:bodyPr/>
          <a:lstStyle/>
          <a:p>
            <a:pPr algn="ctr" eaLnBrk="1" latinLnBrk="0" hangingPunct="1"/>
            <a:fld id="{2BBB5E19-F10A-4C2F-BF6F-11C513378A2E}" type="slidenum">
              <a:rPr kumimoji="0" lang="en-US" smtClean="0"/>
              <a:pPr algn="ct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矩形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7" name="矩形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标题占位符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extLst/>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775191"/>
            <a:ext cx="8229600" cy="4625609"/>
          </a:xfrm>
          <a:prstGeom prst="rect">
            <a:avLst/>
          </a:prstGeom>
        </p:spPr>
        <p:txBody>
          <a:bodyPr vert="horz" lIns="54864" tIns="91440" rtlCol="0">
            <a:normAutofit/>
          </a:bodyPr>
          <a:lstStyle>
            <a:extLst/>
          </a:lstStyle>
          <a:p>
            <a:pPr lvl="0" eaLnBrk="1" latinLnBrk="0" hangingPunct="1"/>
            <a:r>
              <a:rPr kumimoji="0" lang="zh-CN" altLang="en-US" smtClean="0"/>
              <a:t>单击此处编辑母版文本样式</a:t>
            </a:r>
          </a:p>
          <a:p>
            <a:pPr lvl="1" eaLnBrk="1" latinLnBrk="0" hangingPunct="1"/>
            <a:r>
              <a:rPr kumimoji="0" lang="zh-CN" altLang="en-US" smtClean="0"/>
              <a:t>第二级</a:t>
            </a:r>
          </a:p>
          <a:p>
            <a:pPr lvl="2" eaLnBrk="1" latinLnBrk="0" hangingPunct="1"/>
            <a:r>
              <a:rPr kumimoji="0" lang="zh-CN" altLang="en-US" smtClean="0"/>
              <a:t>第三级</a:t>
            </a:r>
          </a:p>
          <a:p>
            <a:pPr lvl="3" eaLnBrk="1" latinLnBrk="0" hangingPunct="1"/>
            <a:r>
              <a:rPr kumimoji="0" lang="zh-CN" altLang="en-US" smtClean="0"/>
              <a:t>第四级</a:t>
            </a:r>
          </a:p>
          <a:p>
            <a:pPr lvl="4" eaLnBrk="1" latinLnBrk="0" hangingPunct="1"/>
            <a:r>
              <a:rPr kumimoji="0" lang="zh-CN" altLang="en-US" smtClean="0"/>
              <a:t>第五级</a:t>
            </a:r>
            <a:endParaRPr kumimoji="0" lang="en-US"/>
          </a:p>
        </p:txBody>
      </p:sp>
      <p:sp>
        <p:nvSpPr>
          <p:cNvPr id="4" name="日期占位符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pPr algn="r" eaLnBrk="1" latinLnBrk="0" hangingPunct="1"/>
            <a:fld id="{0C6A20B7-77A8-4A13-9C88-F0021EC1B7A2}" type="datetime1">
              <a:rPr lang="en-US" altLang="zh-CN" smtClean="0"/>
              <a:pPr algn="r" eaLnBrk="1" latinLnBrk="0" hangingPunct="1"/>
              <a:t>12/13/2011</a:t>
            </a:fld>
            <a:endParaRPr lang="en-US" dirty="0">
              <a:solidFill>
                <a:schemeClr val="tx2"/>
              </a:solidFill>
            </a:endParaRPr>
          </a:p>
        </p:txBody>
      </p:sp>
      <p:sp>
        <p:nvSpPr>
          <p:cNvPr id="5" name="页脚占位符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pPr algn="l" eaLnBrk="1" latinLnBrk="0" hangingPunct="1"/>
            <a:r>
              <a:rPr kumimoji="0" lang="en-US" smtClean="0">
                <a:solidFill>
                  <a:schemeClr val="tx2"/>
                </a:solidFill>
              </a:rPr>
              <a:t>Institute of Computer Software, Nanjing University</a:t>
            </a:r>
            <a:endParaRPr kumimoji="0" lang="en-US" dirty="0">
              <a:solidFill>
                <a:schemeClr val="tx2"/>
              </a:solidFill>
            </a:endParaRPr>
          </a:p>
        </p:txBody>
      </p:sp>
      <p:sp>
        <p:nvSpPr>
          <p:cNvPr id="6" name="灯片编号占位符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pPr algn="ctr" eaLnBrk="1" latinLnBrk="0" hangingPunct="1"/>
            <a:fld id="{2BBB5E19-F10A-4C2F-BF6F-11C513378A2E}"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2" Type="http://schemas.openxmlformats.org/officeDocument/2006/relationships/notesSlide" Target="../notesSlides/notesSlide58.xml"/><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2" Type="http://schemas.openxmlformats.org/officeDocument/2006/relationships/notesSlide" Target="../notesSlides/notesSlide60.xml"/><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2" Type="http://schemas.openxmlformats.org/officeDocument/2006/relationships/notesSlide" Target="../notesSlides/notesSlide61.xml"/><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6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2" Type="http://schemas.openxmlformats.org/officeDocument/2006/relationships/notesSlide" Target="../notesSlides/notesSlide63.xml"/><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64.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65.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2" Type="http://schemas.openxmlformats.org/officeDocument/2006/relationships/notesSlide" Target="../notesSlides/notesSlide66.xml"/><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ctrTitle"/>
          </p:nvPr>
        </p:nvSpPr>
        <p:spPr/>
        <p:txBody>
          <a:bodyPr/>
          <a:lstStyle/>
          <a:p>
            <a:r>
              <a:rPr lang="en-US" altLang="zh-CN" dirty="0" smtClean="0"/>
              <a:t>Software Agent</a:t>
            </a:r>
            <a:endParaRPr lang="zh-CN" altLang="en-US" dirty="0"/>
          </a:p>
        </p:txBody>
      </p:sp>
      <p:sp>
        <p:nvSpPr>
          <p:cNvPr id="5" name="文本占位符 4"/>
          <p:cNvSpPr>
            <a:spLocks noGrp="1"/>
          </p:cNvSpPr>
          <p:nvPr>
            <p:ph type="subTitle" idx="1"/>
          </p:nvPr>
        </p:nvSpPr>
        <p:spPr/>
        <p:txBody>
          <a:bodyPr/>
          <a:lstStyle/>
          <a:p>
            <a:r>
              <a:rPr lang="en-US" altLang="zh-CN" dirty="0" smtClean="0"/>
              <a:t>Mobile Agent Communication</a:t>
            </a:r>
            <a:endParaRPr lang="zh-CN" altLang="en-US" dirty="0"/>
          </a:p>
        </p:txBody>
      </p:sp>
      <p:sp>
        <p:nvSpPr>
          <p:cNvPr id="6" name="文本占位符 4"/>
          <p:cNvSpPr txBox="1">
            <a:spLocks/>
          </p:cNvSpPr>
          <p:nvPr/>
        </p:nvSpPr>
        <p:spPr>
          <a:xfrm>
            <a:off x="683568" y="5241752"/>
            <a:ext cx="8077200" cy="1499616"/>
          </a:xfrm>
          <a:prstGeom prst="rect">
            <a:avLst/>
          </a:prstGeom>
        </p:spPr>
        <p:txBody>
          <a:bodyPr vert="horz" lIns="118872" tIns="0" rIns="45720" bIns="0" rtlCol="0" anchor="b">
            <a:normAutofit/>
          </a:bodyPr>
          <a:lstStyle/>
          <a:p>
            <a:pPr marL="0" marR="0" lvl="0" indent="0" algn="r" defTabSz="914400" rtl="0" eaLnBrk="1" fontAlgn="auto" latinLnBrk="0" hangingPunct="1">
              <a:lnSpc>
                <a:spcPct val="100000"/>
              </a:lnSpc>
              <a:spcBef>
                <a:spcPts val="0"/>
              </a:spcBef>
              <a:spcAft>
                <a:spcPts val="0"/>
              </a:spcAft>
              <a:buClr>
                <a:schemeClr val="accent1"/>
              </a:buClr>
              <a:buSzPct val="80000"/>
              <a:buFont typeface="Wingdings 2"/>
              <a:buNone/>
              <a:tabLst/>
              <a:defRPr/>
            </a:pPr>
            <a:r>
              <a:rPr kumimoji="0" lang="zh-CN" altLang="en-US" sz="2000" b="0" i="0" u="none" strike="noStrike" kern="1200" cap="none" spc="0" normalizeH="0" baseline="0" noProof="0" dirty="0" smtClean="0">
                <a:ln>
                  <a:noFill/>
                </a:ln>
                <a:solidFill>
                  <a:srgbClr val="FFFFFF"/>
                </a:solidFill>
                <a:effectLst/>
                <a:uLnTx/>
                <a:uFillTx/>
                <a:latin typeface="+mn-lt"/>
                <a:ea typeface="+mn-ea"/>
                <a:cs typeface="+mn-cs"/>
              </a:rPr>
              <a:t>余萍</a:t>
            </a:r>
            <a:endParaRPr kumimoji="0" lang="en-US" altLang="zh-CN" sz="2000" b="0" i="0" u="none" strike="noStrike" kern="1200" cap="none" spc="0" normalizeH="0" baseline="0" noProof="0" dirty="0" smtClean="0">
              <a:ln>
                <a:noFill/>
              </a:ln>
              <a:solidFill>
                <a:srgbClr val="FFFFFF"/>
              </a:solidFill>
              <a:effectLst/>
              <a:uLnTx/>
              <a:uFillTx/>
              <a:latin typeface="+mn-lt"/>
              <a:ea typeface="+mn-ea"/>
              <a:cs typeface="+mn-cs"/>
            </a:endParaRPr>
          </a:p>
          <a:p>
            <a:pPr marL="0" marR="0" lvl="0" indent="0" algn="r" defTabSz="914400" rtl="0" eaLnBrk="1" fontAlgn="auto" latinLnBrk="0" hangingPunct="1">
              <a:lnSpc>
                <a:spcPct val="100000"/>
              </a:lnSpc>
              <a:spcBef>
                <a:spcPts val="0"/>
              </a:spcBef>
              <a:spcAft>
                <a:spcPts val="0"/>
              </a:spcAft>
              <a:buClr>
                <a:schemeClr val="accent1"/>
              </a:buClr>
              <a:buSzPct val="80000"/>
              <a:buFont typeface="Wingdings 2"/>
              <a:buNone/>
              <a:tabLst/>
              <a:defRPr/>
            </a:pPr>
            <a:r>
              <a:rPr lang="en-US" altLang="zh-CN" sz="2000" dirty="0" smtClean="0">
                <a:solidFill>
                  <a:srgbClr val="FFFFFF"/>
                </a:solidFill>
              </a:rPr>
              <a:t>yuping@nju.edu.cn</a:t>
            </a:r>
            <a:endParaRPr kumimoji="0" lang="zh-CN" altLang="en-US" sz="2000" b="0" i="0" u="none" strike="noStrike" kern="1200" cap="none" spc="0" normalizeH="0" baseline="0" noProof="0" dirty="0">
              <a:ln>
                <a:noFill/>
              </a:ln>
              <a:solidFill>
                <a:srgbClr val="FFFFFF"/>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317500" y="52388"/>
            <a:ext cx="8637588" cy="1431925"/>
          </a:xfrm>
        </p:spPr>
        <p:txBody>
          <a:bodyPr/>
          <a:lstStyle/>
          <a:p>
            <a:r>
              <a:rPr lang="zh-CN" altLang="en-US" dirty="0" smtClean="0"/>
              <a:t>移动</a:t>
            </a:r>
            <a:r>
              <a:rPr lang="en-US" altLang="zh-CN" dirty="0" smtClean="0"/>
              <a:t>Agent</a:t>
            </a:r>
            <a:r>
              <a:rPr lang="zh-CN" altLang="en-US" dirty="0" smtClean="0"/>
              <a:t>通信框架</a:t>
            </a:r>
            <a:endParaRPr lang="zh-CN" altLang="en-US" sz="2500" dirty="0" smtClean="0">
              <a:solidFill>
                <a:schemeClr val="tx1"/>
              </a:solidFill>
            </a:endParaRPr>
          </a:p>
        </p:txBody>
      </p:sp>
      <p:sp>
        <p:nvSpPr>
          <p:cNvPr id="1873923" name="Rectangle 3"/>
          <p:cNvSpPr>
            <a:spLocks noGrp="1" noChangeArrowheads="1"/>
          </p:cNvSpPr>
          <p:nvPr>
            <p:ph idx="1"/>
          </p:nvPr>
        </p:nvSpPr>
        <p:spPr/>
        <p:txBody>
          <a:bodyPr/>
          <a:lstStyle/>
          <a:p>
            <a:pPr>
              <a:buSzPct val="110000"/>
            </a:pPr>
            <a:r>
              <a:rPr lang="zh-CN" altLang="en-US" dirty="0" smtClean="0">
                <a:latin typeface="Tahoma" pitchFamily="34" charset="0"/>
              </a:rPr>
              <a:t>直接模式</a:t>
            </a:r>
          </a:p>
          <a:p>
            <a:pPr lvl="1" eaLnBrk="1" hangingPunct="1">
              <a:buClr>
                <a:schemeClr val="tx1"/>
              </a:buClr>
              <a:buSzPct val="60000"/>
            </a:pPr>
            <a:r>
              <a:rPr lang="zh-CN" altLang="en-US" sz="2200" dirty="0" smtClean="0">
                <a:latin typeface="Tahoma" pitchFamily="34" charset="0"/>
              </a:rPr>
              <a:t>基于网络协议的数据传输</a:t>
            </a:r>
            <a:endParaRPr lang="zh-CN" altLang="en-US" dirty="0" smtClean="0">
              <a:latin typeface="Tahoma" pitchFamily="34" charset="0"/>
            </a:endParaRPr>
          </a:p>
          <a:p>
            <a:pPr>
              <a:buSzPct val="110000"/>
            </a:pPr>
            <a:r>
              <a:rPr lang="zh-CN" altLang="en-US" dirty="0" smtClean="0">
                <a:latin typeface="Tahoma" pitchFamily="34" charset="0"/>
              </a:rPr>
              <a:t>间接模式</a:t>
            </a:r>
          </a:p>
          <a:p>
            <a:pPr lvl="1" eaLnBrk="1" hangingPunct="1">
              <a:buClr>
                <a:schemeClr val="tx1"/>
              </a:buClr>
              <a:buSzPct val="60000"/>
            </a:pPr>
            <a:r>
              <a:rPr lang="zh-CN" altLang="en-US" sz="2200" dirty="0" smtClean="0">
                <a:latin typeface="Tahoma" pitchFamily="34" charset="0"/>
              </a:rPr>
              <a:t>以消息传递为通信手段</a:t>
            </a:r>
            <a:endParaRPr lang="zh-CN" altLang="en-US" dirty="0" smtClean="0">
              <a:latin typeface="Tahoma" pitchFamily="34" charset="0"/>
            </a:endParaRPr>
          </a:p>
          <a:p>
            <a:pPr>
              <a:buSzPct val="110000"/>
            </a:pPr>
            <a:r>
              <a:rPr lang="en-US" altLang="zh-CN" dirty="0" smtClean="0">
                <a:latin typeface="Tahoma" pitchFamily="34" charset="0"/>
              </a:rPr>
              <a:t>KQML/XML</a:t>
            </a:r>
          </a:p>
          <a:p>
            <a:pPr lvl="1" eaLnBrk="1" hangingPunct="1">
              <a:buClr>
                <a:schemeClr val="tx1"/>
              </a:buClr>
              <a:buSzPct val="60000"/>
            </a:pPr>
            <a:r>
              <a:rPr lang="zh-CN" altLang="en-US" sz="2200" dirty="0" smtClean="0">
                <a:latin typeface="Tahoma" pitchFamily="34" charset="0"/>
              </a:rPr>
              <a:t>基于知识交换的高层协作语言、协议和模式</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10</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73923">
                                            <p:txEl>
                                              <p:pRg st="0" end="0"/>
                                            </p:txEl>
                                          </p:spTgt>
                                        </p:tgtEl>
                                        <p:attrNameLst>
                                          <p:attrName>style.visibility</p:attrName>
                                        </p:attrNameLst>
                                      </p:cBhvr>
                                      <p:to>
                                        <p:strVal val="visible"/>
                                      </p:to>
                                    </p:set>
                                    <p:animEffect transition="in" filter="wipe(left)">
                                      <p:cBhvr>
                                        <p:cTn id="7" dur="500"/>
                                        <p:tgtEl>
                                          <p:spTgt spid="187392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73923">
                                            <p:txEl>
                                              <p:pRg st="1" end="1"/>
                                            </p:txEl>
                                          </p:spTgt>
                                        </p:tgtEl>
                                        <p:attrNameLst>
                                          <p:attrName>style.visibility</p:attrName>
                                        </p:attrNameLst>
                                      </p:cBhvr>
                                      <p:to>
                                        <p:strVal val="visible"/>
                                      </p:to>
                                    </p:set>
                                    <p:animEffect transition="in" filter="wipe(left)">
                                      <p:cBhvr>
                                        <p:cTn id="12" dur="500"/>
                                        <p:tgtEl>
                                          <p:spTgt spid="187392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73923">
                                            <p:txEl>
                                              <p:pRg st="2" end="2"/>
                                            </p:txEl>
                                          </p:spTgt>
                                        </p:tgtEl>
                                        <p:attrNameLst>
                                          <p:attrName>style.visibility</p:attrName>
                                        </p:attrNameLst>
                                      </p:cBhvr>
                                      <p:to>
                                        <p:strVal val="visible"/>
                                      </p:to>
                                    </p:set>
                                    <p:animEffect transition="in" filter="wipe(left)">
                                      <p:cBhvr>
                                        <p:cTn id="17" dur="500"/>
                                        <p:tgtEl>
                                          <p:spTgt spid="187392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73923">
                                            <p:txEl>
                                              <p:pRg st="3" end="3"/>
                                            </p:txEl>
                                          </p:spTgt>
                                        </p:tgtEl>
                                        <p:attrNameLst>
                                          <p:attrName>style.visibility</p:attrName>
                                        </p:attrNameLst>
                                      </p:cBhvr>
                                      <p:to>
                                        <p:strVal val="visible"/>
                                      </p:to>
                                    </p:set>
                                    <p:animEffect transition="in" filter="wipe(left)">
                                      <p:cBhvr>
                                        <p:cTn id="22" dur="500"/>
                                        <p:tgtEl>
                                          <p:spTgt spid="187392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73923">
                                            <p:txEl>
                                              <p:pRg st="4" end="4"/>
                                            </p:txEl>
                                          </p:spTgt>
                                        </p:tgtEl>
                                        <p:attrNameLst>
                                          <p:attrName>style.visibility</p:attrName>
                                        </p:attrNameLst>
                                      </p:cBhvr>
                                      <p:to>
                                        <p:strVal val="visible"/>
                                      </p:to>
                                    </p:set>
                                    <p:animEffect transition="in" filter="wipe(left)">
                                      <p:cBhvr>
                                        <p:cTn id="27" dur="500"/>
                                        <p:tgtEl>
                                          <p:spTgt spid="187392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73923">
                                            <p:txEl>
                                              <p:pRg st="5" end="5"/>
                                            </p:txEl>
                                          </p:spTgt>
                                        </p:tgtEl>
                                        <p:attrNameLst>
                                          <p:attrName>style.visibility</p:attrName>
                                        </p:attrNameLst>
                                      </p:cBhvr>
                                      <p:to>
                                        <p:strVal val="visible"/>
                                      </p:to>
                                    </p:set>
                                    <p:animEffect transition="in" filter="wipe(left)">
                                      <p:cBhvr>
                                        <p:cTn id="32" dur="500"/>
                                        <p:tgtEl>
                                          <p:spTgt spid="187392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3923" grpId="0" build="p" bldLvl="3"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317500" y="52388"/>
            <a:ext cx="8637588" cy="1431925"/>
          </a:xfrm>
        </p:spPr>
        <p:txBody>
          <a:bodyPr/>
          <a:lstStyle/>
          <a:p>
            <a:r>
              <a:rPr lang="zh-CN" altLang="en-US" dirty="0" smtClean="0"/>
              <a:t>移动</a:t>
            </a:r>
            <a:r>
              <a:rPr lang="en-US" altLang="zh-CN" dirty="0" smtClean="0"/>
              <a:t>Agent</a:t>
            </a:r>
            <a:r>
              <a:rPr lang="zh-CN" altLang="en-US" dirty="0" smtClean="0"/>
              <a:t>通信框架</a:t>
            </a:r>
            <a:endParaRPr lang="zh-CN" altLang="en-US" sz="2500" dirty="0" smtClean="0">
              <a:solidFill>
                <a:schemeClr val="tx1"/>
              </a:solidFill>
            </a:endParaRPr>
          </a:p>
        </p:txBody>
      </p:sp>
      <p:sp>
        <p:nvSpPr>
          <p:cNvPr id="1875971" name="Rectangle 3"/>
          <p:cNvSpPr>
            <a:spLocks noGrp="1" noChangeArrowheads="1"/>
          </p:cNvSpPr>
          <p:nvPr>
            <p:ph idx="1"/>
          </p:nvPr>
        </p:nvSpPr>
        <p:spPr/>
        <p:txBody>
          <a:bodyPr/>
          <a:lstStyle/>
          <a:p>
            <a:pPr eaLnBrk="1" hangingPunct="1"/>
            <a:r>
              <a:rPr lang="zh-CN" altLang="en-US" dirty="0" smtClean="0"/>
              <a:t>框架的使用</a:t>
            </a:r>
          </a:p>
          <a:p>
            <a:pPr lvl="1" eaLnBrk="1" hangingPunct="1"/>
            <a:r>
              <a:rPr lang="zh-CN" altLang="en-US" dirty="0" smtClean="0"/>
              <a:t>提供每一层丰富的</a:t>
            </a:r>
            <a:r>
              <a:rPr lang="en-US" altLang="zh-CN" dirty="0" smtClean="0"/>
              <a:t>API</a:t>
            </a:r>
          </a:p>
          <a:p>
            <a:pPr lvl="1" eaLnBrk="1" hangingPunct="1"/>
            <a:r>
              <a:rPr lang="en-US" altLang="zh-CN" dirty="0" smtClean="0"/>
              <a:t>Agent</a:t>
            </a:r>
            <a:r>
              <a:rPr lang="zh-CN" altLang="en-US" dirty="0" smtClean="0"/>
              <a:t>可以使用任意一层进行通信</a:t>
            </a:r>
          </a:p>
          <a:p>
            <a:pPr lvl="1" eaLnBrk="1" hangingPunct="1"/>
            <a:r>
              <a:rPr lang="en-US" altLang="zh-CN" dirty="0" smtClean="0"/>
              <a:t>Agent</a:t>
            </a:r>
            <a:r>
              <a:rPr lang="zh-CN" altLang="en-US" dirty="0" smtClean="0"/>
              <a:t>可以同时使用多种模式进行通信</a:t>
            </a:r>
          </a:p>
          <a:p>
            <a:pPr lvl="1" eaLnBrk="1" hangingPunct="1"/>
            <a:r>
              <a:rPr lang="zh-CN" altLang="en-US" dirty="0" smtClean="0"/>
              <a:t>每一底层都向紧邻上层提供实现支撑</a:t>
            </a:r>
          </a:p>
          <a:p>
            <a:pPr lvl="1" eaLnBrk="1" hangingPunct="1"/>
            <a:r>
              <a:rPr lang="zh-CN" altLang="en-US" dirty="0" smtClean="0"/>
              <a:t>每一层都提供可选的安全保障</a:t>
            </a:r>
            <a:endParaRPr lang="en-US" altLang="zh-CN" dirty="0" smtClean="0"/>
          </a:p>
          <a:p>
            <a:pPr lvl="1" eaLnBrk="1" hangingPunct="1"/>
            <a:endParaRPr lang="en-US" altLang="zh-CN" dirty="0" smtClean="0"/>
          </a:p>
          <a:p>
            <a:r>
              <a:rPr lang="zh-CN" altLang="en-US" i="1" dirty="0" smtClean="0"/>
              <a:t>研究主要集中于间接访问层</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11</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75971">
                                            <p:txEl>
                                              <p:pRg st="0" end="0"/>
                                            </p:txEl>
                                          </p:spTgt>
                                        </p:tgtEl>
                                        <p:attrNameLst>
                                          <p:attrName>style.visibility</p:attrName>
                                        </p:attrNameLst>
                                      </p:cBhvr>
                                      <p:to>
                                        <p:strVal val="visible"/>
                                      </p:to>
                                    </p:set>
                                    <p:animEffect transition="in" filter="wipe(left)">
                                      <p:cBhvr>
                                        <p:cTn id="7" dur="500"/>
                                        <p:tgtEl>
                                          <p:spTgt spid="187597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75971">
                                            <p:txEl>
                                              <p:pRg st="1" end="1"/>
                                            </p:txEl>
                                          </p:spTgt>
                                        </p:tgtEl>
                                        <p:attrNameLst>
                                          <p:attrName>style.visibility</p:attrName>
                                        </p:attrNameLst>
                                      </p:cBhvr>
                                      <p:to>
                                        <p:strVal val="visible"/>
                                      </p:to>
                                    </p:set>
                                    <p:animEffect transition="in" filter="wipe(left)">
                                      <p:cBhvr>
                                        <p:cTn id="12" dur="500"/>
                                        <p:tgtEl>
                                          <p:spTgt spid="187597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75971">
                                            <p:txEl>
                                              <p:pRg st="2" end="2"/>
                                            </p:txEl>
                                          </p:spTgt>
                                        </p:tgtEl>
                                        <p:attrNameLst>
                                          <p:attrName>style.visibility</p:attrName>
                                        </p:attrNameLst>
                                      </p:cBhvr>
                                      <p:to>
                                        <p:strVal val="visible"/>
                                      </p:to>
                                    </p:set>
                                    <p:animEffect transition="in" filter="wipe(left)">
                                      <p:cBhvr>
                                        <p:cTn id="17" dur="500"/>
                                        <p:tgtEl>
                                          <p:spTgt spid="187597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75971">
                                            <p:txEl>
                                              <p:pRg st="3" end="3"/>
                                            </p:txEl>
                                          </p:spTgt>
                                        </p:tgtEl>
                                        <p:attrNameLst>
                                          <p:attrName>style.visibility</p:attrName>
                                        </p:attrNameLst>
                                      </p:cBhvr>
                                      <p:to>
                                        <p:strVal val="visible"/>
                                      </p:to>
                                    </p:set>
                                    <p:animEffect transition="in" filter="wipe(left)">
                                      <p:cBhvr>
                                        <p:cTn id="22" dur="500"/>
                                        <p:tgtEl>
                                          <p:spTgt spid="187597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75971">
                                            <p:txEl>
                                              <p:pRg st="4" end="4"/>
                                            </p:txEl>
                                          </p:spTgt>
                                        </p:tgtEl>
                                        <p:attrNameLst>
                                          <p:attrName>style.visibility</p:attrName>
                                        </p:attrNameLst>
                                      </p:cBhvr>
                                      <p:to>
                                        <p:strVal val="visible"/>
                                      </p:to>
                                    </p:set>
                                    <p:animEffect transition="in" filter="wipe(left)">
                                      <p:cBhvr>
                                        <p:cTn id="27" dur="500"/>
                                        <p:tgtEl>
                                          <p:spTgt spid="187597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75971">
                                            <p:txEl>
                                              <p:pRg st="5" end="5"/>
                                            </p:txEl>
                                          </p:spTgt>
                                        </p:tgtEl>
                                        <p:attrNameLst>
                                          <p:attrName>style.visibility</p:attrName>
                                        </p:attrNameLst>
                                      </p:cBhvr>
                                      <p:to>
                                        <p:strVal val="visible"/>
                                      </p:to>
                                    </p:set>
                                    <p:animEffect transition="in" filter="wipe(left)">
                                      <p:cBhvr>
                                        <p:cTn id="32" dur="500"/>
                                        <p:tgtEl>
                                          <p:spTgt spid="1875971">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75971">
                                            <p:txEl>
                                              <p:pRg st="7" end="7"/>
                                            </p:txEl>
                                          </p:spTgt>
                                        </p:tgtEl>
                                        <p:attrNameLst>
                                          <p:attrName>style.visibility</p:attrName>
                                        </p:attrNameLst>
                                      </p:cBhvr>
                                      <p:to>
                                        <p:strVal val="visible"/>
                                      </p:to>
                                    </p:set>
                                    <p:animEffect transition="in" filter="wipe(left)">
                                      <p:cBhvr>
                                        <p:cTn id="37" dur="500"/>
                                        <p:tgtEl>
                                          <p:spTgt spid="1875971">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5971" grpId="0" build="p" bldLvl="4"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317500" y="52388"/>
            <a:ext cx="8637588" cy="1431925"/>
          </a:xfrm>
        </p:spPr>
        <p:txBody>
          <a:bodyPr/>
          <a:lstStyle/>
          <a:p>
            <a:r>
              <a:rPr lang="zh-CN" altLang="en-US" dirty="0" smtClean="0"/>
              <a:t>移动</a:t>
            </a:r>
            <a:r>
              <a:rPr lang="en-US" altLang="zh-CN" dirty="0" smtClean="0"/>
              <a:t>Agent</a:t>
            </a:r>
            <a:r>
              <a:rPr lang="zh-CN" altLang="en-US" dirty="0" smtClean="0"/>
              <a:t>通信框架</a:t>
            </a:r>
            <a:endParaRPr lang="zh-CN" altLang="en-US" sz="2500" dirty="0" smtClean="0">
              <a:solidFill>
                <a:schemeClr val="tx1"/>
              </a:solidFill>
            </a:endParaRPr>
          </a:p>
        </p:txBody>
      </p:sp>
      <p:sp>
        <p:nvSpPr>
          <p:cNvPr id="1878019" name="Rectangle 3"/>
          <p:cNvSpPr>
            <a:spLocks noGrp="1" noChangeArrowheads="1"/>
          </p:cNvSpPr>
          <p:nvPr>
            <p:ph idx="1"/>
          </p:nvPr>
        </p:nvSpPr>
        <p:spPr/>
        <p:txBody>
          <a:bodyPr/>
          <a:lstStyle/>
          <a:p>
            <a:pPr eaLnBrk="1" hangingPunct="1"/>
            <a:r>
              <a:rPr lang="zh-CN" altLang="en-US" sz="3200" dirty="0" smtClean="0"/>
              <a:t>间接访问层设计需求</a:t>
            </a:r>
          </a:p>
          <a:p>
            <a:pPr lvl="1" eaLnBrk="1" hangingPunct="1"/>
            <a:r>
              <a:rPr lang="zh-CN" altLang="en-US" sz="2800" dirty="0" smtClean="0"/>
              <a:t>名设计</a:t>
            </a:r>
          </a:p>
          <a:p>
            <a:pPr lvl="1" eaLnBrk="1" hangingPunct="1"/>
            <a:r>
              <a:rPr lang="zh-CN" altLang="en-US" sz="2800" dirty="0" smtClean="0"/>
              <a:t>透明寻址</a:t>
            </a:r>
          </a:p>
          <a:p>
            <a:pPr lvl="1" eaLnBrk="1" hangingPunct="1"/>
            <a:r>
              <a:rPr lang="zh-CN" altLang="en-US" sz="2800" dirty="0" smtClean="0"/>
              <a:t>可靠通信</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12</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78019">
                                            <p:txEl>
                                              <p:pRg st="0" end="0"/>
                                            </p:txEl>
                                          </p:spTgt>
                                        </p:tgtEl>
                                        <p:attrNameLst>
                                          <p:attrName>style.visibility</p:attrName>
                                        </p:attrNameLst>
                                      </p:cBhvr>
                                      <p:to>
                                        <p:strVal val="visible"/>
                                      </p:to>
                                    </p:set>
                                    <p:animEffect transition="in" filter="wipe(left)">
                                      <p:cBhvr>
                                        <p:cTn id="7" dur="500"/>
                                        <p:tgtEl>
                                          <p:spTgt spid="187801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78019">
                                            <p:txEl>
                                              <p:pRg st="1" end="1"/>
                                            </p:txEl>
                                          </p:spTgt>
                                        </p:tgtEl>
                                        <p:attrNameLst>
                                          <p:attrName>style.visibility</p:attrName>
                                        </p:attrNameLst>
                                      </p:cBhvr>
                                      <p:to>
                                        <p:strVal val="visible"/>
                                      </p:to>
                                    </p:set>
                                    <p:animEffect transition="in" filter="wipe(left)">
                                      <p:cBhvr>
                                        <p:cTn id="12" dur="500"/>
                                        <p:tgtEl>
                                          <p:spTgt spid="187801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78019">
                                            <p:txEl>
                                              <p:pRg st="2" end="2"/>
                                            </p:txEl>
                                          </p:spTgt>
                                        </p:tgtEl>
                                        <p:attrNameLst>
                                          <p:attrName>style.visibility</p:attrName>
                                        </p:attrNameLst>
                                      </p:cBhvr>
                                      <p:to>
                                        <p:strVal val="visible"/>
                                      </p:to>
                                    </p:set>
                                    <p:animEffect transition="in" filter="wipe(left)">
                                      <p:cBhvr>
                                        <p:cTn id="17" dur="500"/>
                                        <p:tgtEl>
                                          <p:spTgt spid="187801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78019">
                                            <p:txEl>
                                              <p:pRg st="3" end="3"/>
                                            </p:txEl>
                                          </p:spTgt>
                                        </p:tgtEl>
                                        <p:attrNameLst>
                                          <p:attrName>style.visibility</p:attrName>
                                        </p:attrNameLst>
                                      </p:cBhvr>
                                      <p:to>
                                        <p:strVal val="visible"/>
                                      </p:to>
                                    </p:set>
                                    <p:animEffect transition="in" filter="wipe(left)">
                                      <p:cBhvr>
                                        <p:cTn id="22" dur="500"/>
                                        <p:tgtEl>
                                          <p:spTgt spid="18780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78019" grpId="0" build="p" bldLvl="2"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a:xfrm>
            <a:off x="317500" y="52388"/>
            <a:ext cx="8637588" cy="1431925"/>
          </a:xfrm>
        </p:spPr>
        <p:txBody>
          <a:bodyPr/>
          <a:lstStyle/>
          <a:p>
            <a:pPr eaLnBrk="1" hangingPunct="1"/>
            <a:r>
              <a:rPr lang="zh-CN" altLang="en-US" dirty="0" smtClean="0"/>
              <a:t>系统支撑－名设计</a:t>
            </a:r>
          </a:p>
        </p:txBody>
      </p:sp>
      <p:sp>
        <p:nvSpPr>
          <p:cNvPr id="152579" name="Rectangle 3"/>
          <p:cNvSpPr>
            <a:spLocks noGrp="1" noChangeArrowheads="1"/>
          </p:cNvSpPr>
          <p:nvPr>
            <p:ph idx="1"/>
          </p:nvPr>
        </p:nvSpPr>
        <p:spPr>
          <a:xfrm>
            <a:off x="328613" y="1733128"/>
            <a:ext cx="8208962" cy="4648200"/>
          </a:xfrm>
        </p:spPr>
        <p:txBody>
          <a:bodyPr>
            <a:normAutofit fontScale="92500" lnSpcReduction="10000"/>
          </a:bodyPr>
          <a:lstStyle/>
          <a:p>
            <a:pPr eaLnBrk="1" hangingPunct="1"/>
            <a:r>
              <a:rPr lang="zh-CN" altLang="en-US" dirty="0" smtClean="0"/>
              <a:t>名设计需求：</a:t>
            </a:r>
          </a:p>
          <a:p>
            <a:pPr lvl="1" eaLnBrk="1" hangingPunct="1"/>
            <a:r>
              <a:rPr lang="zh-CN" altLang="en-US" dirty="0" smtClean="0">
                <a:latin typeface="宋体" charset="-122"/>
              </a:rPr>
              <a:t>命名唯一性</a:t>
            </a:r>
            <a:r>
              <a:rPr lang="zh-CN" altLang="en-US" dirty="0" smtClean="0"/>
              <a:t> </a:t>
            </a:r>
          </a:p>
          <a:p>
            <a:pPr lvl="2" eaLnBrk="1" hangingPunct="1"/>
            <a:r>
              <a:rPr lang="en-US" altLang="zh-CN" dirty="0" smtClean="0"/>
              <a:t>Internet</a:t>
            </a:r>
            <a:r>
              <a:rPr lang="zh-CN" altLang="en-US" dirty="0" smtClean="0"/>
              <a:t>范围内</a:t>
            </a:r>
          </a:p>
          <a:p>
            <a:pPr lvl="2" eaLnBrk="1" hangingPunct="1"/>
            <a:r>
              <a:rPr lang="zh-CN" altLang="en-US" dirty="0" smtClean="0"/>
              <a:t>保证唯一性的两种方式：</a:t>
            </a:r>
          </a:p>
          <a:p>
            <a:pPr lvl="3"/>
            <a:r>
              <a:rPr lang="zh-CN" altLang="en-US" dirty="0" smtClean="0"/>
              <a:t>静态唯一性</a:t>
            </a:r>
            <a:r>
              <a:rPr lang="en-US" altLang="zh-CN" dirty="0" smtClean="0"/>
              <a:t>:agent</a:t>
            </a:r>
            <a:r>
              <a:rPr lang="zh-CN" altLang="en-US" dirty="0" smtClean="0"/>
              <a:t>被创建时就获得一个全局唯一的名</a:t>
            </a:r>
            <a:endParaRPr lang="en-US" altLang="zh-CN" dirty="0" smtClean="0"/>
          </a:p>
          <a:p>
            <a:pPr lvl="3"/>
            <a:r>
              <a:rPr lang="zh-CN" altLang="en-US" dirty="0" smtClean="0"/>
              <a:t>动态唯一性</a:t>
            </a:r>
            <a:r>
              <a:rPr lang="en-US" altLang="zh-CN" dirty="0" smtClean="0"/>
              <a:t>:agent</a:t>
            </a:r>
            <a:r>
              <a:rPr lang="zh-CN" altLang="en-US" dirty="0" smtClean="0"/>
              <a:t>被创建时获得一个局部唯一名，移动后到达一个新的结点后再根据当地结点信息确定一个当地局部唯一的名</a:t>
            </a:r>
          </a:p>
          <a:p>
            <a:pPr lvl="1" eaLnBrk="1" hangingPunct="1"/>
            <a:r>
              <a:rPr lang="zh-CN" altLang="en-US" dirty="0" smtClean="0">
                <a:latin typeface="宋体" charset="-122"/>
              </a:rPr>
              <a:t>支持寻址透明性</a:t>
            </a:r>
            <a:r>
              <a:rPr lang="zh-CN" altLang="en-US" dirty="0" smtClean="0"/>
              <a:t> </a:t>
            </a:r>
          </a:p>
          <a:p>
            <a:pPr lvl="2" eaLnBrk="1" hangingPunct="1"/>
            <a:r>
              <a:rPr lang="zh-CN" altLang="en-US" dirty="0" smtClean="0"/>
              <a:t>随机的移动带来突出的寻址问题</a:t>
            </a:r>
          </a:p>
          <a:p>
            <a:pPr lvl="2" eaLnBrk="1" hangingPunct="1"/>
            <a:r>
              <a:rPr lang="zh-CN" altLang="en-US" dirty="0" smtClean="0"/>
              <a:t>通常：中间机构、名解析</a:t>
            </a:r>
          </a:p>
          <a:p>
            <a:pPr lvl="1" eaLnBrk="1" hangingPunct="1"/>
            <a:r>
              <a:rPr lang="zh-CN" altLang="en-US" dirty="0" smtClean="0">
                <a:latin typeface="宋体" charset="-122"/>
              </a:rPr>
              <a:t>支持用户使用友善性</a:t>
            </a:r>
            <a:r>
              <a:rPr lang="zh-CN" altLang="en-US" dirty="0" smtClean="0"/>
              <a:t> </a:t>
            </a:r>
          </a:p>
          <a:p>
            <a:pPr lvl="2" eaLnBrk="1" hangingPunct="1"/>
            <a:r>
              <a:rPr lang="zh-CN" altLang="en-US" dirty="0" smtClean="0"/>
              <a:t>支持用户名使用</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13</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317500" y="52388"/>
            <a:ext cx="8637588" cy="1431925"/>
          </a:xfrm>
        </p:spPr>
        <p:txBody>
          <a:bodyPr/>
          <a:lstStyle/>
          <a:p>
            <a:r>
              <a:rPr lang="zh-CN" altLang="en-US" dirty="0" smtClean="0"/>
              <a:t>系统支撑－名设计</a:t>
            </a:r>
            <a:endParaRPr lang="zh-CN" altLang="en-US" sz="2500" dirty="0" smtClean="0">
              <a:solidFill>
                <a:schemeClr val="tx1"/>
              </a:solidFill>
            </a:endParaRPr>
          </a:p>
        </p:txBody>
      </p:sp>
      <p:sp>
        <p:nvSpPr>
          <p:cNvPr id="153603" name="Rectangle 3"/>
          <p:cNvSpPr>
            <a:spLocks noGrp="1" noChangeArrowheads="1"/>
          </p:cNvSpPr>
          <p:nvPr>
            <p:ph idx="1"/>
          </p:nvPr>
        </p:nvSpPr>
        <p:spPr/>
        <p:txBody>
          <a:bodyPr/>
          <a:lstStyle/>
          <a:p>
            <a:pPr>
              <a:lnSpc>
                <a:spcPct val="90000"/>
              </a:lnSpc>
            </a:pPr>
            <a:r>
              <a:rPr lang="zh-CN" altLang="en-US" sz="2800" dirty="0" smtClean="0"/>
              <a:t>名设计：逻辑名和物理名双层名的命名机制</a:t>
            </a:r>
          </a:p>
          <a:p>
            <a:pPr eaLnBrk="1" hangingPunct="1">
              <a:lnSpc>
                <a:spcPct val="90000"/>
              </a:lnSpc>
            </a:pPr>
            <a:endParaRPr lang="zh-CN" altLang="en-US" sz="3400" dirty="0" smtClean="0"/>
          </a:p>
          <a:p>
            <a:pPr eaLnBrk="1" hangingPunct="1">
              <a:lnSpc>
                <a:spcPct val="90000"/>
              </a:lnSpc>
            </a:pPr>
            <a:endParaRPr lang="zh-CN" altLang="en-US" sz="3400" dirty="0" smtClean="0"/>
          </a:p>
          <a:p>
            <a:pPr eaLnBrk="1" hangingPunct="1">
              <a:lnSpc>
                <a:spcPct val="90000"/>
              </a:lnSpc>
            </a:pPr>
            <a:endParaRPr lang="zh-CN" altLang="en-US" sz="3400" dirty="0" smtClean="0"/>
          </a:p>
          <a:p>
            <a:pPr eaLnBrk="1" hangingPunct="1">
              <a:lnSpc>
                <a:spcPct val="90000"/>
              </a:lnSpc>
            </a:pPr>
            <a:endParaRPr lang="zh-CN" altLang="en-US" sz="3400" dirty="0" smtClean="0"/>
          </a:p>
          <a:p>
            <a:pPr lvl="1" eaLnBrk="1" hangingPunct="1">
              <a:lnSpc>
                <a:spcPct val="90000"/>
              </a:lnSpc>
              <a:buClr>
                <a:schemeClr val="hlink"/>
              </a:buClr>
              <a:buSzPct val="95000"/>
              <a:buFont typeface="Wingdings" pitchFamily="2" charset="2"/>
              <a:buChar char="w"/>
            </a:pPr>
            <a:endParaRPr lang="en-US" altLang="zh-CN" dirty="0" smtClean="0">
              <a:latin typeface="Tahoma" pitchFamily="34" charset="0"/>
            </a:endParaRPr>
          </a:p>
          <a:p>
            <a:pPr lvl="1" eaLnBrk="1" hangingPunct="1">
              <a:lnSpc>
                <a:spcPct val="90000"/>
              </a:lnSpc>
              <a:buClr>
                <a:schemeClr val="hlink"/>
              </a:buClr>
              <a:buSzPct val="95000"/>
              <a:buFont typeface="Wingdings" pitchFamily="2" charset="2"/>
              <a:buChar char="w"/>
            </a:pPr>
            <a:r>
              <a:rPr lang="zh-CN" altLang="en-US" dirty="0" smtClean="0">
                <a:latin typeface="Tahoma" pitchFamily="34" charset="0"/>
              </a:rPr>
              <a:t>用户使用逻辑名通信</a:t>
            </a:r>
          </a:p>
          <a:p>
            <a:pPr lvl="1" eaLnBrk="1" hangingPunct="1">
              <a:lnSpc>
                <a:spcPct val="90000"/>
              </a:lnSpc>
              <a:buClr>
                <a:schemeClr val="hlink"/>
              </a:buClr>
              <a:buSzPct val="95000"/>
              <a:buFont typeface="Wingdings" pitchFamily="2" charset="2"/>
              <a:buChar char="w"/>
            </a:pPr>
            <a:r>
              <a:rPr lang="zh-CN" altLang="en-US" dirty="0" smtClean="0">
                <a:latin typeface="Tahoma" pitchFamily="34" charset="0"/>
              </a:rPr>
              <a:t>逻辑名不变，物理名可变</a:t>
            </a:r>
            <a:endParaRPr lang="en-US" altLang="zh-CN" dirty="0" smtClean="0">
              <a:latin typeface="Tahoma" pitchFamily="34" charset="0"/>
            </a:endParaRPr>
          </a:p>
          <a:p>
            <a:pPr lvl="1">
              <a:lnSpc>
                <a:spcPct val="90000"/>
              </a:lnSpc>
              <a:buClr>
                <a:schemeClr val="hlink"/>
              </a:buClr>
              <a:buSzPct val="95000"/>
              <a:buFont typeface="Wingdings" pitchFamily="2" charset="2"/>
              <a:buChar char="w"/>
            </a:pPr>
            <a:r>
              <a:rPr lang="zh-CN" altLang="en-US" dirty="0" smtClean="0">
                <a:latin typeface="Tahoma" pitchFamily="34" charset="0"/>
              </a:rPr>
              <a:t>系统提供逻辑名至物理名的映射</a:t>
            </a:r>
            <a:endParaRPr lang="en-US" altLang="zh-CN" dirty="0" smtClean="0">
              <a:latin typeface="Tahoma" pitchFamily="34" charset="0"/>
            </a:endParaRPr>
          </a:p>
          <a:p>
            <a:pPr lvl="1" eaLnBrk="1" hangingPunct="1">
              <a:lnSpc>
                <a:spcPct val="90000"/>
              </a:lnSpc>
              <a:buClr>
                <a:schemeClr val="hlink"/>
              </a:buClr>
              <a:buSzPct val="95000"/>
              <a:buFont typeface="Wingdings" pitchFamily="2" charset="2"/>
              <a:buChar char="w"/>
            </a:pPr>
            <a:endParaRPr lang="zh-CN" altLang="en-US" dirty="0" smtClean="0">
              <a:latin typeface="Tahoma" pitchFamily="34" charset="0"/>
            </a:endParaRPr>
          </a:p>
          <a:p>
            <a:pPr eaLnBrk="1" hangingPunct="1">
              <a:lnSpc>
                <a:spcPct val="90000"/>
              </a:lnSpc>
            </a:pPr>
            <a:endParaRPr lang="en-US" altLang="zh-CN" dirty="0" smtClean="0"/>
          </a:p>
        </p:txBody>
      </p:sp>
      <p:sp>
        <p:nvSpPr>
          <p:cNvPr id="10"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14</a:t>
            </a:fld>
            <a:endParaRPr lang="en-US" altLang="zh-CN" dirty="0">
              <a:solidFill>
                <a:schemeClr val="bg1"/>
              </a:solidFill>
            </a:endParaRPr>
          </a:p>
        </p:txBody>
      </p:sp>
      <p:grpSp>
        <p:nvGrpSpPr>
          <p:cNvPr id="2" name="Group 4"/>
          <p:cNvGrpSpPr>
            <a:grpSpLocks/>
          </p:cNvGrpSpPr>
          <p:nvPr/>
        </p:nvGrpSpPr>
        <p:grpSpPr bwMode="auto">
          <a:xfrm>
            <a:off x="1258888" y="2281171"/>
            <a:ext cx="5638800" cy="1989204"/>
            <a:chOff x="1440" y="1795"/>
            <a:chExt cx="3360" cy="1037"/>
          </a:xfrm>
        </p:grpSpPr>
        <p:grpSp>
          <p:nvGrpSpPr>
            <p:cNvPr id="3" name="Group 5"/>
            <p:cNvGrpSpPr>
              <a:grpSpLocks/>
            </p:cNvGrpSpPr>
            <p:nvPr/>
          </p:nvGrpSpPr>
          <p:grpSpPr bwMode="auto">
            <a:xfrm>
              <a:off x="1440" y="2064"/>
              <a:ext cx="2304" cy="768"/>
              <a:chOff x="3012" y="2520"/>
              <a:chExt cx="2832" cy="1116"/>
            </a:xfrm>
          </p:grpSpPr>
          <p:sp>
            <p:nvSpPr>
              <p:cNvPr id="153611" name="Text Box 6"/>
              <p:cNvSpPr txBox="1">
                <a:spLocks noChangeArrowheads="1"/>
              </p:cNvSpPr>
              <p:nvPr/>
            </p:nvSpPr>
            <p:spPr bwMode="auto">
              <a:xfrm>
                <a:off x="3012" y="2520"/>
                <a:ext cx="2832" cy="552"/>
              </a:xfrm>
              <a:prstGeom prst="rect">
                <a:avLst/>
              </a:prstGeom>
              <a:noFill/>
              <a:ln w="9525">
                <a:solidFill>
                  <a:schemeClr val="tx1"/>
                </a:solidFill>
                <a:miter lim="800000"/>
                <a:headEnd/>
                <a:tailEnd/>
              </a:ln>
            </p:spPr>
            <p:txBody>
              <a:bodyPr/>
              <a:lstStyle/>
              <a:p>
                <a:pPr algn="ctr" eaLnBrk="0" hangingPunct="0"/>
                <a:r>
                  <a:rPr lang="zh-CN" altLang="en-US" sz="2000" dirty="0" smtClean="0">
                    <a:latin typeface="Times New Roman" pitchFamily="18" charset="0"/>
                  </a:rPr>
                  <a:t>创建节点主机</a:t>
                </a:r>
                <a:r>
                  <a:rPr lang="en-US" altLang="zh-CN" sz="2000" dirty="0" smtClean="0">
                    <a:latin typeface="Times New Roman" pitchFamily="18" charset="0"/>
                  </a:rPr>
                  <a:t>IP(</a:t>
                </a:r>
                <a:r>
                  <a:rPr lang="zh-CN" altLang="en-US" sz="2000" dirty="0" smtClean="0">
                    <a:latin typeface="Times New Roman" pitchFamily="18" charset="0"/>
                  </a:rPr>
                  <a:t>域名</a:t>
                </a:r>
                <a:r>
                  <a:rPr lang="en-US" altLang="zh-CN" sz="2000" dirty="0" smtClean="0">
                    <a:latin typeface="Times New Roman" pitchFamily="18" charset="0"/>
                  </a:rPr>
                  <a:t>):</a:t>
                </a:r>
                <a:r>
                  <a:rPr lang="zh-CN" altLang="en-US" sz="2000" dirty="0" smtClean="0">
                    <a:latin typeface="Times New Roman" pitchFamily="18" charset="0"/>
                  </a:rPr>
                  <a:t>符号名</a:t>
                </a:r>
                <a:endParaRPr lang="en-US" altLang="zh-CN" sz="1000" dirty="0">
                  <a:latin typeface="Times New Roman" pitchFamily="18" charset="0"/>
                </a:endParaRPr>
              </a:p>
            </p:txBody>
          </p:sp>
          <p:sp>
            <p:nvSpPr>
              <p:cNvPr id="153612" name="Text Box 7"/>
              <p:cNvSpPr txBox="1">
                <a:spLocks noChangeArrowheads="1"/>
              </p:cNvSpPr>
              <p:nvPr/>
            </p:nvSpPr>
            <p:spPr bwMode="auto">
              <a:xfrm>
                <a:off x="3012" y="3084"/>
                <a:ext cx="2832" cy="552"/>
              </a:xfrm>
              <a:prstGeom prst="rect">
                <a:avLst/>
              </a:prstGeom>
              <a:noFill/>
              <a:ln w="9525">
                <a:solidFill>
                  <a:schemeClr val="tx1"/>
                </a:solidFill>
                <a:miter lim="800000"/>
                <a:headEnd/>
                <a:tailEnd/>
              </a:ln>
            </p:spPr>
            <p:txBody>
              <a:bodyPr/>
              <a:lstStyle/>
              <a:p>
                <a:pPr algn="ctr" eaLnBrk="0" hangingPunct="0"/>
                <a:r>
                  <a:rPr lang="zh-CN" altLang="en-US" sz="2000" dirty="0" smtClean="0">
                    <a:latin typeface="Times New Roman" pitchFamily="18" charset="0"/>
                  </a:rPr>
                  <a:t>当前节点主机</a:t>
                </a:r>
                <a:r>
                  <a:rPr lang="en-US" altLang="zh-CN" sz="2000" dirty="0" smtClean="0">
                    <a:latin typeface="Times New Roman" pitchFamily="18" charset="0"/>
                  </a:rPr>
                  <a:t>IP(</a:t>
                </a:r>
                <a:r>
                  <a:rPr lang="zh-CN" altLang="en-US" sz="2000" dirty="0" smtClean="0">
                    <a:latin typeface="Times New Roman" pitchFamily="18" charset="0"/>
                  </a:rPr>
                  <a:t>域名</a:t>
                </a:r>
                <a:r>
                  <a:rPr lang="en-US" altLang="zh-CN" sz="2000" dirty="0" smtClean="0">
                    <a:latin typeface="Times New Roman" pitchFamily="18" charset="0"/>
                  </a:rPr>
                  <a:t>): ID</a:t>
                </a:r>
                <a:r>
                  <a:rPr lang="zh-CN" altLang="en-US" sz="2000" dirty="0" smtClean="0">
                    <a:latin typeface="Times New Roman" pitchFamily="18" charset="0"/>
                  </a:rPr>
                  <a:t>号</a:t>
                </a:r>
                <a:endParaRPr lang="en-US" altLang="zh-CN" sz="1000" dirty="0">
                  <a:latin typeface="Times New Roman" pitchFamily="18" charset="0"/>
                </a:endParaRPr>
              </a:p>
            </p:txBody>
          </p:sp>
        </p:grpSp>
        <p:sp>
          <p:nvSpPr>
            <p:cNvPr id="1882120" name="AutoShape 8"/>
            <p:cNvSpPr>
              <a:spLocks noChangeArrowheads="1"/>
            </p:cNvSpPr>
            <p:nvPr/>
          </p:nvSpPr>
          <p:spPr bwMode="auto">
            <a:xfrm>
              <a:off x="3792" y="1795"/>
              <a:ext cx="816" cy="336"/>
            </a:xfrm>
            <a:prstGeom prst="wedgeRoundRectCallout">
              <a:avLst>
                <a:gd name="adj1" fmla="val -75013"/>
                <a:gd name="adj2" fmla="val 78685"/>
                <a:gd name="adj3" fmla="val 16667"/>
              </a:avLst>
            </a:prstGeom>
            <a:noFill/>
            <a:ln w="9525">
              <a:solidFill>
                <a:schemeClr val="tx1"/>
              </a:solidFill>
              <a:miter lim="800000"/>
              <a:headEnd/>
              <a:tailEnd/>
            </a:ln>
            <a:effectLst/>
          </p:spPr>
          <p:txBody>
            <a:bodyPr wrap="none" anchor="ctr"/>
            <a:lstStyle/>
            <a:p>
              <a:pPr algn="ctr">
                <a:defRPr/>
              </a:pPr>
              <a:r>
                <a:rPr kumimoji="1" lang="zh-CN" altLang="en-US" sz="2400">
                  <a:effectLst>
                    <a:outerShdw blurRad="38100" dist="38100" dir="2700000" algn="tl">
                      <a:srgbClr val="C0C0C0"/>
                    </a:outerShdw>
                  </a:effectLst>
                  <a:latin typeface="Times New Roman" pitchFamily="18" charset="0"/>
                  <a:ea typeface="宋体" pitchFamily="2" charset="-122"/>
                </a:rPr>
                <a:t>逻辑名</a:t>
              </a:r>
            </a:p>
          </p:txBody>
        </p:sp>
        <p:sp>
          <p:nvSpPr>
            <p:cNvPr id="1882121" name="AutoShape 9"/>
            <p:cNvSpPr>
              <a:spLocks noChangeArrowheads="1"/>
            </p:cNvSpPr>
            <p:nvPr/>
          </p:nvSpPr>
          <p:spPr bwMode="auto">
            <a:xfrm flipH="1">
              <a:off x="4128" y="2448"/>
              <a:ext cx="672" cy="384"/>
            </a:xfrm>
            <a:prstGeom prst="wedgeRoundRectCallout">
              <a:avLst>
                <a:gd name="adj1" fmla="val 133481"/>
                <a:gd name="adj2" fmla="val 7028"/>
                <a:gd name="adj3" fmla="val 16667"/>
              </a:avLst>
            </a:prstGeom>
            <a:noFill/>
            <a:ln w="9525">
              <a:solidFill>
                <a:schemeClr val="tx1"/>
              </a:solidFill>
              <a:miter lim="800000"/>
              <a:headEnd/>
              <a:tailEnd/>
            </a:ln>
            <a:effectLst/>
          </p:spPr>
          <p:txBody>
            <a:bodyPr wrap="none" anchor="ctr"/>
            <a:lstStyle/>
            <a:p>
              <a:pPr algn="ctr">
                <a:defRPr/>
              </a:pPr>
              <a:r>
                <a:rPr kumimoji="1" lang="zh-CN" altLang="en-US" sz="2400">
                  <a:effectLst>
                    <a:outerShdw blurRad="38100" dist="38100" dir="2700000" algn="tl">
                      <a:srgbClr val="C0C0C0"/>
                    </a:outerShdw>
                  </a:effectLst>
                  <a:latin typeface="Times New Roman" pitchFamily="18" charset="0"/>
                  <a:ea typeface="宋体" pitchFamily="2" charset="-122"/>
                </a:rPr>
                <a:t>物理名</a:t>
              </a:r>
            </a:p>
          </p:txBody>
        </p:sp>
      </p:grpSp>
      <p:sp>
        <p:nvSpPr>
          <p:cNvPr id="13"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14"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5"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p:txBody>
          <a:bodyPr/>
          <a:lstStyle/>
          <a:p>
            <a:r>
              <a:rPr lang="zh-CN" altLang="en-US" dirty="0" smtClean="0"/>
              <a:t>系统支撑－名设计</a:t>
            </a:r>
            <a:endParaRPr lang="zh-CN" altLang="en-US" sz="2500" dirty="0" smtClean="0">
              <a:solidFill>
                <a:schemeClr val="tx1"/>
              </a:solidFill>
            </a:endParaRPr>
          </a:p>
        </p:txBody>
      </p:sp>
      <p:sp>
        <p:nvSpPr>
          <p:cNvPr id="154627" name="Rectangle 3"/>
          <p:cNvSpPr>
            <a:spLocks noGrp="1" noChangeArrowheads="1"/>
          </p:cNvSpPr>
          <p:nvPr>
            <p:ph idx="1"/>
          </p:nvPr>
        </p:nvSpPr>
        <p:spPr/>
        <p:txBody>
          <a:bodyPr/>
          <a:lstStyle/>
          <a:p>
            <a:pPr eaLnBrk="1" hangingPunct="1"/>
            <a:r>
              <a:rPr lang="zh-CN" altLang="en-US" sz="2600" dirty="0" smtClean="0"/>
              <a:t>实例：</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15</a:t>
            </a:fld>
            <a:endParaRPr lang="en-US" altLang="zh-CN" dirty="0">
              <a:solidFill>
                <a:schemeClr val="bg1"/>
              </a:solidFill>
            </a:endParaRPr>
          </a:p>
        </p:txBody>
      </p:sp>
      <p:sp>
        <p:nvSpPr>
          <p:cNvPr id="5" name="Text Box 6"/>
          <p:cNvSpPr txBox="1">
            <a:spLocks noChangeArrowheads="1"/>
          </p:cNvSpPr>
          <p:nvPr/>
        </p:nvSpPr>
        <p:spPr bwMode="auto">
          <a:xfrm>
            <a:off x="2073546" y="2348880"/>
            <a:ext cx="3866606" cy="728680"/>
          </a:xfrm>
          <a:prstGeom prst="rect">
            <a:avLst/>
          </a:prstGeom>
          <a:noFill/>
          <a:ln w="9525">
            <a:solidFill>
              <a:schemeClr val="tx1"/>
            </a:solidFill>
            <a:miter lim="800000"/>
            <a:headEnd/>
            <a:tailEnd/>
          </a:ln>
        </p:spPr>
        <p:txBody>
          <a:bodyPr/>
          <a:lstStyle/>
          <a:p>
            <a:pPr algn="ctr" eaLnBrk="0" hangingPunct="0"/>
            <a:r>
              <a:rPr lang="en-US" altLang="zh-CN" sz="2000" dirty="0" smtClean="0">
                <a:latin typeface="Times New Roman" pitchFamily="18" charset="0"/>
              </a:rPr>
              <a:t>202.119.49.111:BookBuyer</a:t>
            </a:r>
            <a:endParaRPr lang="en-US" altLang="zh-CN" sz="1000" dirty="0">
              <a:latin typeface="Times New Roman" pitchFamily="18" charset="0"/>
            </a:endParaRPr>
          </a:p>
        </p:txBody>
      </p:sp>
      <p:sp>
        <p:nvSpPr>
          <p:cNvPr id="6" name="Text Box 7"/>
          <p:cNvSpPr txBox="1">
            <a:spLocks noChangeArrowheads="1"/>
          </p:cNvSpPr>
          <p:nvPr/>
        </p:nvSpPr>
        <p:spPr bwMode="auto">
          <a:xfrm>
            <a:off x="2073546" y="3093400"/>
            <a:ext cx="3866606" cy="728680"/>
          </a:xfrm>
          <a:prstGeom prst="rect">
            <a:avLst/>
          </a:prstGeom>
          <a:noFill/>
          <a:ln w="9525">
            <a:solidFill>
              <a:schemeClr val="tx1"/>
            </a:solidFill>
            <a:miter lim="800000"/>
            <a:headEnd/>
            <a:tailEnd/>
          </a:ln>
        </p:spPr>
        <p:txBody>
          <a:bodyPr/>
          <a:lstStyle/>
          <a:p>
            <a:pPr algn="ctr" eaLnBrk="0" hangingPunct="0"/>
            <a:r>
              <a:rPr lang="en-US" altLang="zh-CN" sz="2000" dirty="0" smtClean="0">
                <a:latin typeface="Times New Roman" pitchFamily="18" charset="0"/>
              </a:rPr>
              <a:t>202.119.58.198: 1794</a:t>
            </a:r>
            <a:endParaRPr lang="en-US" altLang="zh-CN" sz="1000" dirty="0">
              <a:latin typeface="Times New Roman" pitchFamily="18" charset="0"/>
            </a:endParaRPr>
          </a:p>
        </p:txBody>
      </p:sp>
      <p:sp>
        <p:nvSpPr>
          <p:cNvPr id="7" name="TextBox 6"/>
          <p:cNvSpPr txBox="1"/>
          <p:nvPr/>
        </p:nvSpPr>
        <p:spPr>
          <a:xfrm>
            <a:off x="755576" y="4221088"/>
            <a:ext cx="7344816" cy="1569660"/>
          </a:xfrm>
          <a:prstGeom prst="rect">
            <a:avLst/>
          </a:prstGeom>
          <a:noFill/>
        </p:spPr>
        <p:txBody>
          <a:bodyPr wrap="square" rtlCol="0">
            <a:spAutoFit/>
          </a:bodyPr>
          <a:lstStyle/>
          <a:p>
            <a:r>
              <a:rPr lang="zh-CN" altLang="en-US" sz="2400" dirty="0" smtClean="0"/>
              <a:t>这种双层名的命名机制可以保证</a:t>
            </a:r>
            <a:r>
              <a:rPr lang="en-US" altLang="zh-CN" sz="2400" dirty="0" smtClean="0"/>
              <a:t>agent</a:t>
            </a:r>
            <a:r>
              <a:rPr lang="zh-CN" altLang="en-US" sz="2400" dirty="0" smtClean="0"/>
              <a:t>的命名唯一性要求，同时也动态反映了</a:t>
            </a:r>
            <a:r>
              <a:rPr lang="en-US" altLang="zh-CN" sz="2400" dirty="0" smtClean="0"/>
              <a:t>agent</a:t>
            </a:r>
            <a:r>
              <a:rPr lang="zh-CN" altLang="en-US" sz="2400" dirty="0" smtClean="0"/>
              <a:t>的位置变化，记录了当前的物理位置和标识，为移动</a:t>
            </a:r>
            <a:r>
              <a:rPr lang="en-US" altLang="zh-CN" sz="2400" dirty="0" smtClean="0"/>
              <a:t>agent</a:t>
            </a:r>
            <a:r>
              <a:rPr lang="zh-CN" altLang="en-US" sz="2400" dirty="0" smtClean="0"/>
              <a:t>的管理和通信奠定了良好的基础。</a:t>
            </a:r>
            <a:endParaRPr lang="zh-CN" altLang="en-US" sz="2400" dirty="0"/>
          </a:p>
        </p:txBody>
      </p:sp>
      <p:sp>
        <p:nvSpPr>
          <p:cNvPr id="10"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11"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2"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dirty="0" smtClean="0">
                <a:solidFill>
                  <a:srgbClr val="FFC000"/>
                </a:solidFill>
              </a:rPr>
              <a:t>寻址</a:t>
            </a:r>
          </a:p>
        </p:txBody>
      </p:sp>
      <p:sp>
        <p:nvSpPr>
          <p:cNvPr id="155651" name="Rectangle 3"/>
          <p:cNvSpPr>
            <a:spLocks noGrp="1" noChangeArrowheads="1"/>
          </p:cNvSpPr>
          <p:nvPr>
            <p:ph idx="1"/>
          </p:nvPr>
        </p:nvSpPr>
        <p:spPr>
          <a:xfrm>
            <a:off x="374848" y="1611703"/>
            <a:ext cx="8229600" cy="4625609"/>
          </a:xfrm>
        </p:spPr>
        <p:txBody>
          <a:bodyPr/>
          <a:lstStyle/>
          <a:p>
            <a:pPr eaLnBrk="1" hangingPunct="1"/>
            <a:r>
              <a:rPr lang="en-US" altLang="zh-CN" dirty="0" smtClean="0"/>
              <a:t>Home-communicator</a:t>
            </a:r>
            <a:r>
              <a:rPr lang="zh-CN" altLang="en-US" dirty="0" smtClean="0"/>
              <a:t>通信模型</a:t>
            </a:r>
          </a:p>
        </p:txBody>
      </p:sp>
      <p:sp>
        <p:nvSpPr>
          <p:cNvPr id="38" name="灯片编号占位符 3"/>
          <p:cNvSpPr>
            <a:spLocks noGrp="1"/>
          </p:cNvSpPr>
          <p:nvPr>
            <p:ph type="sldNum" sz="quarter" idx="12"/>
          </p:nvPr>
        </p:nvSpPr>
        <p:spPr>
          <a:xfrm>
            <a:off x="8129016" y="6075350"/>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16</a:t>
            </a:fld>
            <a:endParaRPr lang="en-US" altLang="zh-CN" dirty="0">
              <a:solidFill>
                <a:schemeClr val="bg1"/>
              </a:solidFill>
            </a:endParaRPr>
          </a:p>
        </p:txBody>
      </p:sp>
      <p:sp>
        <p:nvSpPr>
          <p:cNvPr id="155655" name="AutoShape 4"/>
          <p:cNvSpPr>
            <a:spLocks noChangeArrowheads="1"/>
          </p:cNvSpPr>
          <p:nvPr/>
        </p:nvSpPr>
        <p:spPr bwMode="auto">
          <a:xfrm>
            <a:off x="914400" y="3237694"/>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55656" name="AutoShape 5"/>
          <p:cNvSpPr>
            <a:spLocks noChangeArrowheads="1"/>
          </p:cNvSpPr>
          <p:nvPr/>
        </p:nvSpPr>
        <p:spPr bwMode="auto">
          <a:xfrm>
            <a:off x="5486400" y="3161494"/>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55657" name="AutoShape 6"/>
          <p:cNvSpPr>
            <a:spLocks noChangeArrowheads="1"/>
          </p:cNvSpPr>
          <p:nvPr/>
        </p:nvSpPr>
        <p:spPr bwMode="auto">
          <a:xfrm>
            <a:off x="2895600" y="5523694"/>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55658" name="AutoShape 7">
            <a:hlinkClick r:id="" action="ppaction://noaction"/>
          </p:cNvPr>
          <p:cNvSpPr>
            <a:spLocks noChangeArrowheads="1"/>
          </p:cNvSpPr>
          <p:nvPr/>
        </p:nvSpPr>
        <p:spPr bwMode="auto">
          <a:xfrm>
            <a:off x="1371600" y="3542494"/>
            <a:ext cx="1600200" cy="381000"/>
          </a:xfrm>
          <a:prstGeom prst="cube">
            <a:avLst>
              <a:gd name="adj" fmla="val 43750"/>
            </a:avLst>
          </a:prstGeom>
          <a:solidFill>
            <a:srgbClr val="FF0000"/>
          </a:solidFill>
          <a:ln w="9525">
            <a:solidFill>
              <a:schemeClr val="tx1"/>
            </a:solidFill>
            <a:miter lim="800000"/>
            <a:headEnd/>
            <a:tailEnd/>
          </a:ln>
        </p:spPr>
        <p:txBody>
          <a:bodyPr wrap="none" anchor="ctr"/>
          <a:lstStyle/>
          <a:p>
            <a:endParaRPr lang="zh-CN" altLang="en-US"/>
          </a:p>
        </p:txBody>
      </p:sp>
      <p:sp>
        <p:nvSpPr>
          <p:cNvPr id="155659" name="AutoShape 8"/>
          <p:cNvSpPr>
            <a:spLocks noChangeArrowheads="1"/>
          </p:cNvSpPr>
          <p:nvPr/>
        </p:nvSpPr>
        <p:spPr bwMode="auto">
          <a:xfrm>
            <a:off x="6019800" y="3466294"/>
            <a:ext cx="15240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55660" name="AutoShape 9"/>
          <p:cNvSpPr>
            <a:spLocks noChangeArrowheads="1"/>
          </p:cNvSpPr>
          <p:nvPr/>
        </p:nvSpPr>
        <p:spPr bwMode="auto">
          <a:xfrm>
            <a:off x="3733800" y="5371294"/>
            <a:ext cx="1600200" cy="381000"/>
          </a:xfrm>
          <a:prstGeom prst="cube">
            <a:avLst>
              <a:gd name="adj" fmla="val 40000"/>
            </a:avLst>
          </a:prstGeom>
          <a:solidFill>
            <a:schemeClr val="accent1"/>
          </a:solidFill>
          <a:ln w="9525">
            <a:solidFill>
              <a:schemeClr val="tx1"/>
            </a:solidFill>
            <a:miter lim="800000"/>
            <a:headEnd/>
            <a:tailEnd/>
          </a:ln>
        </p:spPr>
        <p:txBody>
          <a:bodyPr wrap="none" anchor="ctr"/>
          <a:lstStyle/>
          <a:p>
            <a:endParaRPr lang="zh-CN" altLang="en-US"/>
          </a:p>
        </p:txBody>
      </p:sp>
      <p:sp>
        <p:nvSpPr>
          <p:cNvPr id="155661" name="AutoShape 10">
            <a:hlinkClick r:id="" action="ppaction://noaction"/>
          </p:cNvPr>
          <p:cNvSpPr>
            <a:spLocks noChangeArrowheads="1"/>
          </p:cNvSpPr>
          <p:nvPr/>
        </p:nvSpPr>
        <p:spPr bwMode="auto">
          <a:xfrm>
            <a:off x="6400800" y="2856694"/>
            <a:ext cx="381000" cy="457200"/>
          </a:xfrm>
          <a:prstGeom prst="can">
            <a:avLst>
              <a:gd name="adj" fmla="val 30000"/>
            </a:avLst>
          </a:prstGeom>
          <a:solidFill>
            <a:srgbClr val="00FF00"/>
          </a:solidFill>
          <a:ln w="9525">
            <a:solidFill>
              <a:schemeClr val="tx1"/>
            </a:solidFill>
            <a:round/>
            <a:headEnd/>
            <a:tailEnd/>
          </a:ln>
        </p:spPr>
        <p:txBody>
          <a:bodyPr wrap="none" anchor="ctr"/>
          <a:lstStyle/>
          <a:p>
            <a:endParaRPr lang="zh-CN" altLang="en-US"/>
          </a:p>
        </p:txBody>
      </p:sp>
      <p:sp>
        <p:nvSpPr>
          <p:cNvPr id="155662" name="AutoShape 11"/>
          <p:cNvSpPr>
            <a:spLocks noChangeArrowheads="1"/>
          </p:cNvSpPr>
          <p:nvPr/>
        </p:nvSpPr>
        <p:spPr bwMode="auto">
          <a:xfrm>
            <a:off x="1676400" y="2932894"/>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sp>
        <p:nvSpPr>
          <p:cNvPr id="155663" name="AutoShape 12"/>
          <p:cNvSpPr>
            <a:spLocks noChangeArrowheads="1"/>
          </p:cNvSpPr>
          <p:nvPr/>
        </p:nvSpPr>
        <p:spPr bwMode="auto">
          <a:xfrm>
            <a:off x="3429000" y="5676094"/>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3"/>
          <p:cNvGrpSpPr>
            <a:grpSpLocks/>
          </p:cNvGrpSpPr>
          <p:nvPr/>
        </p:nvGrpSpPr>
        <p:grpSpPr bwMode="auto">
          <a:xfrm>
            <a:off x="2362200" y="2932894"/>
            <a:ext cx="476250" cy="449263"/>
            <a:chOff x="6255" y="2430"/>
            <a:chExt cx="405" cy="675"/>
          </a:xfrm>
        </p:grpSpPr>
        <p:sp>
          <p:nvSpPr>
            <p:cNvPr id="155688" name="AutoShape 14"/>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5689" name="AutoShape 15"/>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16"/>
          <p:cNvGrpSpPr>
            <a:grpSpLocks/>
          </p:cNvGrpSpPr>
          <p:nvPr/>
        </p:nvGrpSpPr>
        <p:grpSpPr bwMode="auto">
          <a:xfrm>
            <a:off x="2971800" y="2932894"/>
            <a:ext cx="476250" cy="449263"/>
            <a:chOff x="6255" y="2430"/>
            <a:chExt cx="405" cy="675"/>
          </a:xfrm>
        </p:grpSpPr>
        <p:sp>
          <p:nvSpPr>
            <p:cNvPr id="155686" name="AutoShape 17"/>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5687" name="AutoShape 18"/>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4" name="Group 19"/>
          <p:cNvGrpSpPr>
            <a:grpSpLocks/>
          </p:cNvGrpSpPr>
          <p:nvPr/>
        </p:nvGrpSpPr>
        <p:grpSpPr bwMode="auto">
          <a:xfrm>
            <a:off x="6934200" y="2856694"/>
            <a:ext cx="476250" cy="449263"/>
            <a:chOff x="6255" y="2430"/>
            <a:chExt cx="405" cy="675"/>
          </a:xfrm>
        </p:grpSpPr>
        <p:sp>
          <p:nvSpPr>
            <p:cNvPr id="155684" name="AutoShape 20"/>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5685" name="AutoShape 21"/>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5" name="Group 22"/>
          <p:cNvGrpSpPr>
            <a:grpSpLocks/>
          </p:cNvGrpSpPr>
          <p:nvPr/>
        </p:nvGrpSpPr>
        <p:grpSpPr bwMode="auto">
          <a:xfrm>
            <a:off x="7543800" y="2856694"/>
            <a:ext cx="476250" cy="449263"/>
            <a:chOff x="6255" y="2430"/>
            <a:chExt cx="405" cy="675"/>
          </a:xfrm>
        </p:grpSpPr>
        <p:sp>
          <p:nvSpPr>
            <p:cNvPr id="155682" name="AutoShape 23"/>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5683" name="AutoShape 24"/>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6" name="Group 25"/>
          <p:cNvGrpSpPr>
            <a:grpSpLocks/>
          </p:cNvGrpSpPr>
          <p:nvPr/>
        </p:nvGrpSpPr>
        <p:grpSpPr bwMode="auto">
          <a:xfrm>
            <a:off x="4038600" y="5676094"/>
            <a:ext cx="476250" cy="449263"/>
            <a:chOff x="6255" y="2430"/>
            <a:chExt cx="405" cy="675"/>
          </a:xfrm>
        </p:grpSpPr>
        <p:sp>
          <p:nvSpPr>
            <p:cNvPr id="155680" name="AutoShape 26"/>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5681" name="AutoShape 27"/>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7" name="Group 28"/>
          <p:cNvGrpSpPr>
            <a:grpSpLocks/>
          </p:cNvGrpSpPr>
          <p:nvPr/>
        </p:nvGrpSpPr>
        <p:grpSpPr bwMode="auto">
          <a:xfrm>
            <a:off x="4572000" y="5676094"/>
            <a:ext cx="476250" cy="449263"/>
            <a:chOff x="6255" y="2430"/>
            <a:chExt cx="405" cy="675"/>
          </a:xfrm>
        </p:grpSpPr>
        <p:sp>
          <p:nvSpPr>
            <p:cNvPr id="155678" name="AutoShape 29"/>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5679" name="AutoShape 30"/>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55670" name="AutoShape 31"/>
          <p:cNvSpPr>
            <a:spLocks/>
          </p:cNvSpPr>
          <p:nvPr/>
        </p:nvSpPr>
        <p:spPr bwMode="auto">
          <a:xfrm>
            <a:off x="152400" y="4499757"/>
            <a:ext cx="1827213" cy="414337"/>
          </a:xfrm>
          <a:prstGeom prst="borderCallout1">
            <a:avLst>
              <a:gd name="adj1" fmla="val 27588"/>
              <a:gd name="adj2" fmla="val 104171"/>
              <a:gd name="adj3" fmla="val -179310"/>
              <a:gd name="adj4" fmla="val 118333"/>
            </a:avLst>
          </a:prstGeom>
          <a:solidFill>
            <a:schemeClr val="accent1"/>
          </a:solidFill>
          <a:ln w="9525">
            <a:solidFill>
              <a:schemeClr val="tx1"/>
            </a:solidFill>
            <a:miter lim="800000"/>
            <a:headEnd/>
            <a:tailEnd/>
          </a:ln>
        </p:spPr>
        <p:txBody>
          <a:bodyPr/>
          <a:lstStyle/>
          <a:p>
            <a:pPr algn="ctr"/>
            <a:r>
              <a:rPr kumimoji="1" lang="en-US" altLang="zh-CN" sz="2000" b="1">
                <a:solidFill>
                  <a:schemeClr val="tx2"/>
                </a:solidFill>
                <a:latin typeface="Times New Roman" pitchFamily="18" charset="0"/>
              </a:rPr>
              <a:t>communicator</a:t>
            </a:r>
          </a:p>
        </p:txBody>
      </p:sp>
      <p:sp>
        <p:nvSpPr>
          <p:cNvPr id="155671" name="AutoShape 32"/>
          <p:cNvSpPr>
            <a:spLocks/>
          </p:cNvSpPr>
          <p:nvPr/>
        </p:nvSpPr>
        <p:spPr bwMode="auto">
          <a:xfrm>
            <a:off x="4876800" y="2380444"/>
            <a:ext cx="1047750" cy="414338"/>
          </a:xfrm>
          <a:prstGeom prst="borderCallout1">
            <a:avLst>
              <a:gd name="adj1" fmla="val 27588"/>
              <a:gd name="adj2" fmla="val 107273"/>
              <a:gd name="adj3" fmla="val 144829"/>
              <a:gd name="adj4" fmla="val 140907"/>
            </a:avLst>
          </a:prstGeom>
          <a:solidFill>
            <a:schemeClr val="accent1"/>
          </a:solidFill>
          <a:ln w="9525">
            <a:solidFill>
              <a:schemeClr val="tx1"/>
            </a:solidFill>
            <a:miter lim="800000"/>
            <a:headEnd/>
            <a:tailEnd/>
          </a:ln>
        </p:spPr>
        <p:txBody>
          <a:bodyPr/>
          <a:lstStyle/>
          <a:p>
            <a:pPr algn="ctr"/>
            <a:r>
              <a:rPr kumimoji="1" lang="en-US" altLang="zh-CN" sz="2000" b="1">
                <a:solidFill>
                  <a:schemeClr val="tx2"/>
                </a:solidFill>
                <a:latin typeface="Times New Roman" pitchFamily="18" charset="0"/>
              </a:rPr>
              <a:t>home</a:t>
            </a:r>
          </a:p>
        </p:txBody>
      </p:sp>
      <p:sp>
        <p:nvSpPr>
          <p:cNvPr id="155672" name="Line 33"/>
          <p:cNvSpPr>
            <a:spLocks noChangeShapeType="1"/>
          </p:cNvSpPr>
          <p:nvPr/>
        </p:nvSpPr>
        <p:spPr bwMode="auto">
          <a:xfrm flipV="1">
            <a:off x="4724400" y="3771094"/>
            <a:ext cx="1600200" cy="1600200"/>
          </a:xfrm>
          <a:prstGeom prst="line">
            <a:avLst/>
          </a:prstGeom>
          <a:noFill/>
          <a:ln w="76200">
            <a:solidFill>
              <a:schemeClr val="tx2"/>
            </a:solidFill>
            <a:round/>
            <a:headEnd type="stealth" w="med" len="med"/>
            <a:tailEnd type="stealth" w="med" len="med"/>
          </a:ln>
        </p:spPr>
        <p:txBody>
          <a:bodyPr wrap="none"/>
          <a:lstStyle/>
          <a:p>
            <a:endParaRPr lang="zh-CN" altLang="en-US"/>
          </a:p>
        </p:txBody>
      </p:sp>
      <p:sp>
        <p:nvSpPr>
          <p:cNvPr id="155673" name="Line 34"/>
          <p:cNvSpPr>
            <a:spLocks noChangeShapeType="1"/>
          </p:cNvSpPr>
          <p:nvPr/>
        </p:nvSpPr>
        <p:spPr bwMode="auto">
          <a:xfrm flipV="1">
            <a:off x="2895600" y="3694894"/>
            <a:ext cx="3124200" cy="0"/>
          </a:xfrm>
          <a:prstGeom prst="line">
            <a:avLst/>
          </a:prstGeom>
          <a:noFill/>
          <a:ln w="76200">
            <a:solidFill>
              <a:schemeClr val="tx2"/>
            </a:solidFill>
            <a:round/>
            <a:headEnd type="stealth" w="med" len="med"/>
            <a:tailEnd type="stealth" w="med" len="med"/>
          </a:ln>
        </p:spPr>
        <p:txBody>
          <a:bodyPr wrap="none"/>
          <a:lstStyle/>
          <a:p>
            <a:endParaRPr lang="zh-CN" altLang="en-US"/>
          </a:p>
        </p:txBody>
      </p:sp>
      <p:sp>
        <p:nvSpPr>
          <p:cNvPr id="155674" name="Line 35"/>
          <p:cNvSpPr>
            <a:spLocks noChangeShapeType="1"/>
          </p:cNvSpPr>
          <p:nvPr/>
        </p:nvSpPr>
        <p:spPr bwMode="auto">
          <a:xfrm flipH="1" flipV="1">
            <a:off x="2514600" y="3847294"/>
            <a:ext cx="1828800" cy="1524000"/>
          </a:xfrm>
          <a:prstGeom prst="line">
            <a:avLst/>
          </a:prstGeom>
          <a:noFill/>
          <a:ln w="76200">
            <a:solidFill>
              <a:schemeClr val="tx2"/>
            </a:solidFill>
            <a:round/>
            <a:headEnd type="stealth" w="med" len="med"/>
            <a:tailEnd type="stealth" w="med" len="med"/>
          </a:ln>
        </p:spPr>
        <p:txBody>
          <a:bodyPr wrap="none"/>
          <a:lstStyle/>
          <a:p>
            <a:endParaRPr lang="zh-CN" altLang="en-US"/>
          </a:p>
        </p:txBody>
      </p:sp>
      <p:sp>
        <p:nvSpPr>
          <p:cNvPr id="155675" name="AutoShape 36"/>
          <p:cNvSpPr>
            <a:spLocks/>
          </p:cNvSpPr>
          <p:nvPr/>
        </p:nvSpPr>
        <p:spPr bwMode="auto">
          <a:xfrm>
            <a:off x="6172200" y="5523694"/>
            <a:ext cx="1905000" cy="414338"/>
          </a:xfrm>
          <a:prstGeom prst="borderCallout1">
            <a:avLst>
              <a:gd name="adj1" fmla="val 27588"/>
              <a:gd name="adj2" fmla="val -4000"/>
              <a:gd name="adj3" fmla="val 82759"/>
              <a:gd name="adj4" fmla="val -61750"/>
            </a:avLst>
          </a:prstGeom>
          <a:solidFill>
            <a:schemeClr val="accent1"/>
          </a:solidFill>
          <a:ln w="9525">
            <a:solidFill>
              <a:schemeClr val="tx1"/>
            </a:solidFill>
            <a:miter lim="800000"/>
            <a:headEnd/>
            <a:tailEnd/>
          </a:ln>
        </p:spPr>
        <p:txBody>
          <a:bodyPr/>
          <a:lstStyle/>
          <a:p>
            <a:pPr algn="ctr"/>
            <a:r>
              <a:rPr kumimoji="1" lang="zh-CN" altLang="en-US" sz="2000" b="1">
                <a:solidFill>
                  <a:schemeClr val="tx2"/>
                </a:solidFill>
                <a:latin typeface="Times New Roman" pitchFamily="18" charset="0"/>
              </a:rPr>
              <a:t>本地</a:t>
            </a:r>
            <a:r>
              <a:rPr kumimoji="1" lang="en-US" altLang="zh-CN" sz="2000" b="1">
                <a:solidFill>
                  <a:schemeClr val="tx2"/>
                </a:solidFill>
                <a:latin typeface="Times New Roman" pitchFamily="18" charset="0"/>
              </a:rPr>
              <a:t>/</a:t>
            </a:r>
            <a:r>
              <a:rPr kumimoji="1" lang="zh-CN" altLang="en-US" sz="2000" b="1">
                <a:solidFill>
                  <a:schemeClr val="tx2"/>
                </a:solidFill>
                <a:latin typeface="Times New Roman" pitchFamily="18" charset="0"/>
              </a:rPr>
              <a:t>外来</a:t>
            </a:r>
            <a:r>
              <a:rPr kumimoji="1" lang="en-US" altLang="zh-CN" sz="2000" b="1">
                <a:solidFill>
                  <a:schemeClr val="tx2"/>
                </a:solidFill>
                <a:latin typeface="Times New Roman" pitchFamily="18" charset="0"/>
              </a:rPr>
              <a:t>agent</a:t>
            </a:r>
          </a:p>
        </p:txBody>
      </p:sp>
      <p:sp>
        <p:nvSpPr>
          <p:cNvPr id="155676" name="Text Box 37"/>
          <p:cNvSpPr txBox="1">
            <a:spLocks noChangeArrowheads="1"/>
          </p:cNvSpPr>
          <p:nvPr/>
        </p:nvSpPr>
        <p:spPr bwMode="auto">
          <a:xfrm>
            <a:off x="5715000" y="4152094"/>
            <a:ext cx="2670175"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Mobile agent Server</a:t>
            </a:r>
          </a:p>
        </p:txBody>
      </p:sp>
      <p:sp>
        <p:nvSpPr>
          <p:cNvPr id="41"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2"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3"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6674"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寻址</a:t>
            </a:r>
            <a:endParaRPr lang="zh-CN" altLang="en-US" sz="2500" dirty="0" smtClean="0">
              <a:solidFill>
                <a:srgbClr val="FFC000"/>
              </a:solidFill>
            </a:endParaRPr>
          </a:p>
        </p:txBody>
      </p:sp>
      <p:sp>
        <p:nvSpPr>
          <p:cNvPr id="1888259" name="Rectangle 3"/>
          <p:cNvSpPr>
            <a:spLocks noGrp="1" noChangeArrowheads="1"/>
          </p:cNvSpPr>
          <p:nvPr>
            <p:ph idx="1"/>
          </p:nvPr>
        </p:nvSpPr>
        <p:spPr>
          <a:xfrm>
            <a:off x="457200" y="1628800"/>
            <a:ext cx="8229600" cy="4625609"/>
          </a:xfrm>
        </p:spPr>
        <p:txBody>
          <a:bodyPr/>
          <a:lstStyle/>
          <a:p>
            <a:pPr eaLnBrk="1" hangingPunct="1"/>
            <a:r>
              <a:rPr lang="en-US" altLang="zh-CN" dirty="0" smtClean="0"/>
              <a:t>Home:</a:t>
            </a:r>
          </a:p>
          <a:p>
            <a:pPr lvl="1" eaLnBrk="1" hangingPunct="1"/>
            <a:r>
              <a:rPr lang="zh-CN" altLang="en-US" dirty="0" smtClean="0"/>
              <a:t>记录该节点上</a:t>
            </a:r>
            <a:r>
              <a:rPr lang="zh-CN" altLang="en-US" dirty="0" smtClean="0">
                <a:latin typeface="Arial" charset="0"/>
              </a:rPr>
              <a:t>“</a:t>
            </a:r>
            <a:r>
              <a:rPr lang="zh-CN" altLang="en-US" dirty="0" smtClean="0"/>
              <a:t>出生</a:t>
            </a:r>
            <a:r>
              <a:rPr lang="zh-CN" altLang="en-US" dirty="0" smtClean="0">
                <a:latin typeface="Arial" charset="0"/>
              </a:rPr>
              <a:t>”</a:t>
            </a:r>
            <a:r>
              <a:rPr lang="zh-CN" altLang="en-US" dirty="0" smtClean="0"/>
              <a:t>的</a:t>
            </a:r>
            <a:r>
              <a:rPr lang="en-US" altLang="zh-CN" dirty="0" smtClean="0"/>
              <a:t>agent</a:t>
            </a:r>
            <a:r>
              <a:rPr lang="zh-CN" altLang="en-US" dirty="0" smtClean="0"/>
              <a:t>的动态信息</a:t>
            </a:r>
          </a:p>
          <a:p>
            <a:pPr lvl="2" eaLnBrk="1" hangingPunct="1"/>
            <a:r>
              <a:rPr lang="zh-CN" altLang="en-US" dirty="0" smtClean="0"/>
              <a:t>发生</a:t>
            </a:r>
            <a:r>
              <a:rPr lang="en-US" altLang="zh-CN" dirty="0" smtClean="0"/>
              <a:t>agent</a:t>
            </a:r>
            <a:r>
              <a:rPr lang="zh-CN" altLang="en-US" dirty="0" smtClean="0"/>
              <a:t>迁移时，需要即时信息更新</a:t>
            </a:r>
          </a:p>
          <a:p>
            <a:pPr lvl="2" eaLnBrk="1" hangingPunct="1"/>
            <a:r>
              <a:rPr lang="en-US" altLang="zh-CN" dirty="0" smtClean="0"/>
              <a:t>Agent</a:t>
            </a:r>
            <a:r>
              <a:rPr lang="zh-CN" altLang="en-US" dirty="0" smtClean="0"/>
              <a:t>迁移必须通知其</a:t>
            </a:r>
            <a:r>
              <a:rPr lang="zh-CN" altLang="en-US" dirty="0" smtClean="0">
                <a:latin typeface="Arial" charset="0"/>
              </a:rPr>
              <a:t>“</a:t>
            </a:r>
            <a:r>
              <a:rPr lang="en-US" altLang="zh-CN" dirty="0" smtClean="0"/>
              <a:t>home</a:t>
            </a:r>
            <a:r>
              <a:rPr lang="zh-CN" altLang="en-US" dirty="0" smtClean="0">
                <a:latin typeface="Arial" charset="0"/>
              </a:rPr>
              <a:t>”</a:t>
            </a:r>
            <a:endParaRPr lang="en-US" altLang="zh-CN" dirty="0" smtClean="0"/>
          </a:p>
          <a:p>
            <a:pPr lvl="2" eaLnBrk="1" hangingPunct="1"/>
            <a:r>
              <a:rPr lang="zh-CN" altLang="en-US" dirty="0" smtClean="0"/>
              <a:t>频繁的迁移会导致</a:t>
            </a:r>
            <a:r>
              <a:rPr lang="en-US" altLang="zh-CN" dirty="0" smtClean="0"/>
              <a:t>Home</a:t>
            </a:r>
            <a:r>
              <a:rPr lang="zh-CN" altLang="en-US" dirty="0" smtClean="0"/>
              <a:t>的通信量增加</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17</a:t>
            </a:fld>
            <a:endParaRPr lang="en-US" altLang="zh-CN" dirty="0">
              <a:solidFill>
                <a:schemeClr val="bg1"/>
              </a:solidFill>
            </a:endParaRPr>
          </a:p>
        </p:txBody>
      </p:sp>
      <p:pic>
        <p:nvPicPr>
          <p:cNvPr id="1026" name="Picture 2"/>
          <p:cNvPicPr>
            <a:picLocks noChangeAspect="1" noChangeArrowheads="1"/>
          </p:cNvPicPr>
          <p:nvPr/>
        </p:nvPicPr>
        <p:blipFill>
          <a:blip r:embed="rId3"/>
          <a:srcRect/>
          <a:stretch>
            <a:fillRect/>
          </a:stretch>
        </p:blipFill>
        <p:spPr bwMode="auto">
          <a:xfrm>
            <a:off x="1403648" y="4077072"/>
            <a:ext cx="5762625" cy="2390775"/>
          </a:xfrm>
          <a:prstGeom prst="rect">
            <a:avLst/>
          </a:prstGeom>
          <a:noFill/>
          <a:ln w="9525">
            <a:noFill/>
            <a:miter lim="800000"/>
            <a:headEnd/>
            <a:tailEnd/>
          </a:ln>
        </p:spPr>
      </p:pic>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88259">
                                            <p:txEl>
                                              <p:pRg st="0" end="0"/>
                                            </p:txEl>
                                          </p:spTgt>
                                        </p:tgtEl>
                                        <p:attrNameLst>
                                          <p:attrName>style.visibility</p:attrName>
                                        </p:attrNameLst>
                                      </p:cBhvr>
                                      <p:to>
                                        <p:strVal val="visible"/>
                                      </p:to>
                                    </p:set>
                                    <p:animEffect transition="in" filter="wipe(left)">
                                      <p:cBhvr>
                                        <p:cTn id="7" dur="500"/>
                                        <p:tgtEl>
                                          <p:spTgt spid="188825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88259">
                                            <p:txEl>
                                              <p:pRg st="1" end="1"/>
                                            </p:txEl>
                                          </p:spTgt>
                                        </p:tgtEl>
                                        <p:attrNameLst>
                                          <p:attrName>style.visibility</p:attrName>
                                        </p:attrNameLst>
                                      </p:cBhvr>
                                      <p:to>
                                        <p:strVal val="visible"/>
                                      </p:to>
                                    </p:set>
                                    <p:animEffect transition="in" filter="wipe(left)">
                                      <p:cBhvr>
                                        <p:cTn id="12" dur="500"/>
                                        <p:tgtEl>
                                          <p:spTgt spid="188825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88259">
                                            <p:txEl>
                                              <p:pRg st="2" end="2"/>
                                            </p:txEl>
                                          </p:spTgt>
                                        </p:tgtEl>
                                        <p:attrNameLst>
                                          <p:attrName>style.visibility</p:attrName>
                                        </p:attrNameLst>
                                      </p:cBhvr>
                                      <p:to>
                                        <p:strVal val="visible"/>
                                      </p:to>
                                    </p:set>
                                    <p:animEffect transition="in" filter="wipe(left)">
                                      <p:cBhvr>
                                        <p:cTn id="17" dur="500"/>
                                        <p:tgtEl>
                                          <p:spTgt spid="188825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88259">
                                            <p:txEl>
                                              <p:pRg st="3" end="3"/>
                                            </p:txEl>
                                          </p:spTgt>
                                        </p:tgtEl>
                                        <p:attrNameLst>
                                          <p:attrName>style.visibility</p:attrName>
                                        </p:attrNameLst>
                                      </p:cBhvr>
                                      <p:to>
                                        <p:strVal val="visible"/>
                                      </p:to>
                                    </p:set>
                                    <p:animEffect transition="in" filter="wipe(left)">
                                      <p:cBhvr>
                                        <p:cTn id="22" dur="500"/>
                                        <p:tgtEl>
                                          <p:spTgt spid="188825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88259">
                                            <p:txEl>
                                              <p:pRg st="4" end="4"/>
                                            </p:txEl>
                                          </p:spTgt>
                                        </p:tgtEl>
                                        <p:attrNameLst>
                                          <p:attrName>style.visibility</p:attrName>
                                        </p:attrNameLst>
                                      </p:cBhvr>
                                      <p:to>
                                        <p:strVal val="visible"/>
                                      </p:to>
                                    </p:set>
                                    <p:animEffect transition="in" filter="wipe(left)">
                                      <p:cBhvr>
                                        <p:cTn id="27" dur="500"/>
                                        <p:tgtEl>
                                          <p:spTgt spid="188825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88259" grpId="0" build="p" bldLvl="3"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7698"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寻址</a:t>
            </a:r>
            <a:endParaRPr lang="zh-CN" altLang="en-US" sz="2500" dirty="0" smtClean="0">
              <a:solidFill>
                <a:srgbClr val="FFC000"/>
              </a:solidFill>
            </a:endParaRPr>
          </a:p>
        </p:txBody>
      </p:sp>
      <p:sp>
        <p:nvSpPr>
          <p:cNvPr id="1890307" name="Rectangle 3"/>
          <p:cNvSpPr>
            <a:spLocks noGrp="1" noChangeArrowheads="1"/>
          </p:cNvSpPr>
          <p:nvPr>
            <p:ph idx="1"/>
          </p:nvPr>
        </p:nvSpPr>
        <p:spPr/>
        <p:txBody>
          <a:bodyPr/>
          <a:lstStyle/>
          <a:p>
            <a:pPr eaLnBrk="1" hangingPunct="1"/>
            <a:r>
              <a:rPr lang="en-US" altLang="zh-CN" dirty="0" smtClean="0"/>
              <a:t>Communicator</a:t>
            </a:r>
            <a:r>
              <a:rPr lang="zh-CN" altLang="en-US" dirty="0" smtClean="0"/>
              <a:t>：</a:t>
            </a:r>
          </a:p>
          <a:p>
            <a:pPr lvl="1" eaLnBrk="1" hangingPunct="1"/>
            <a:r>
              <a:rPr lang="zh-CN" altLang="en-US" dirty="0" smtClean="0"/>
              <a:t>记录当前</a:t>
            </a:r>
            <a:r>
              <a:rPr lang="en-US" altLang="zh-CN" dirty="0" smtClean="0"/>
              <a:t>Host</a:t>
            </a:r>
            <a:r>
              <a:rPr lang="zh-CN" altLang="en-US" dirty="0" smtClean="0"/>
              <a:t>上的所有</a:t>
            </a:r>
            <a:r>
              <a:rPr lang="en-US" altLang="zh-CN" dirty="0" smtClean="0"/>
              <a:t>agent</a:t>
            </a:r>
            <a:r>
              <a:rPr lang="zh-CN" altLang="en-US" dirty="0" smtClean="0"/>
              <a:t>的信息</a:t>
            </a:r>
          </a:p>
          <a:p>
            <a:pPr lvl="2" eaLnBrk="1" hangingPunct="1"/>
            <a:r>
              <a:rPr lang="en-US" altLang="zh-CN" dirty="0" smtClean="0"/>
              <a:t>Agent</a:t>
            </a:r>
            <a:r>
              <a:rPr lang="zh-CN" altLang="en-US" dirty="0" smtClean="0"/>
              <a:t>迁移时应该</a:t>
            </a:r>
            <a:r>
              <a:rPr lang="en-US" altLang="zh-CN" dirty="0" smtClean="0"/>
              <a:t>register &amp; unregister</a:t>
            </a:r>
          </a:p>
          <a:p>
            <a:pPr lvl="2" eaLnBrk="1" hangingPunct="1"/>
            <a:r>
              <a:rPr lang="zh-CN" altLang="en-US" dirty="0" smtClean="0"/>
              <a:t>例：</a:t>
            </a:r>
          </a:p>
          <a:p>
            <a:pPr lvl="2" eaLnBrk="1" hangingPunct="1">
              <a:buFont typeface="Wingdings" pitchFamily="2" charset="2"/>
              <a:buNone/>
            </a:pPr>
            <a:r>
              <a:rPr lang="en-US" altLang="zh-CN" dirty="0" smtClean="0"/>
              <a:t>	</a:t>
            </a:r>
            <a:r>
              <a:rPr lang="en-US" altLang="zh-CN" dirty="0" err="1" smtClean="0"/>
              <a:t>mogentManager.Register</a:t>
            </a:r>
            <a:r>
              <a:rPr lang="en-US" altLang="zh-CN" dirty="0" smtClean="0"/>
              <a:t>(</a:t>
            </a:r>
            <a:r>
              <a:rPr lang="en-US" altLang="zh-CN" dirty="0" err="1" smtClean="0"/>
              <a:t>mogent</a:t>
            </a:r>
            <a:r>
              <a:rPr lang="en-US" altLang="zh-CN" dirty="0" smtClean="0"/>
              <a:t>);</a:t>
            </a:r>
          </a:p>
          <a:p>
            <a:pPr lvl="2" eaLnBrk="1" hangingPunct="1">
              <a:buFont typeface="Wingdings" pitchFamily="2" charset="2"/>
              <a:buNone/>
            </a:pPr>
            <a:r>
              <a:rPr lang="en-US" altLang="zh-CN" dirty="0" smtClean="0"/>
              <a:t>	</a:t>
            </a:r>
            <a:r>
              <a:rPr lang="en-US" altLang="zh-CN" dirty="0" err="1" smtClean="0"/>
              <a:t>mogentManager.unRegister</a:t>
            </a:r>
            <a:r>
              <a:rPr lang="en-US" altLang="zh-CN" dirty="0" smtClean="0"/>
              <a:t>(</a:t>
            </a:r>
            <a:r>
              <a:rPr lang="en-US" altLang="zh-CN" dirty="0" err="1" smtClean="0"/>
              <a:t>mogent</a:t>
            </a:r>
            <a:r>
              <a:rPr lang="en-US" altLang="zh-CN" dirty="0" smtClean="0"/>
              <a:t>);</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18</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90307">
                                            <p:txEl>
                                              <p:pRg st="0" end="0"/>
                                            </p:txEl>
                                          </p:spTgt>
                                        </p:tgtEl>
                                        <p:attrNameLst>
                                          <p:attrName>style.visibility</p:attrName>
                                        </p:attrNameLst>
                                      </p:cBhvr>
                                      <p:to>
                                        <p:strVal val="visible"/>
                                      </p:to>
                                    </p:set>
                                    <p:animEffect transition="in" filter="wipe(left)">
                                      <p:cBhvr>
                                        <p:cTn id="7" dur="500"/>
                                        <p:tgtEl>
                                          <p:spTgt spid="189030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90307">
                                            <p:txEl>
                                              <p:pRg st="1" end="1"/>
                                            </p:txEl>
                                          </p:spTgt>
                                        </p:tgtEl>
                                        <p:attrNameLst>
                                          <p:attrName>style.visibility</p:attrName>
                                        </p:attrNameLst>
                                      </p:cBhvr>
                                      <p:to>
                                        <p:strVal val="visible"/>
                                      </p:to>
                                    </p:set>
                                    <p:animEffect transition="in" filter="wipe(left)">
                                      <p:cBhvr>
                                        <p:cTn id="12" dur="500"/>
                                        <p:tgtEl>
                                          <p:spTgt spid="189030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90307">
                                            <p:txEl>
                                              <p:pRg st="2" end="2"/>
                                            </p:txEl>
                                          </p:spTgt>
                                        </p:tgtEl>
                                        <p:attrNameLst>
                                          <p:attrName>style.visibility</p:attrName>
                                        </p:attrNameLst>
                                      </p:cBhvr>
                                      <p:to>
                                        <p:strVal val="visible"/>
                                      </p:to>
                                    </p:set>
                                    <p:animEffect transition="in" filter="wipe(left)">
                                      <p:cBhvr>
                                        <p:cTn id="17" dur="500"/>
                                        <p:tgtEl>
                                          <p:spTgt spid="189030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90307">
                                            <p:txEl>
                                              <p:pRg st="3" end="3"/>
                                            </p:txEl>
                                          </p:spTgt>
                                        </p:tgtEl>
                                        <p:attrNameLst>
                                          <p:attrName>style.visibility</p:attrName>
                                        </p:attrNameLst>
                                      </p:cBhvr>
                                      <p:to>
                                        <p:strVal val="visible"/>
                                      </p:to>
                                    </p:set>
                                    <p:animEffect transition="in" filter="wipe(left)">
                                      <p:cBhvr>
                                        <p:cTn id="22" dur="500"/>
                                        <p:tgtEl>
                                          <p:spTgt spid="189030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90307">
                                            <p:txEl>
                                              <p:pRg st="4" end="4"/>
                                            </p:txEl>
                                          </p:spTgt>
                                        </p:tgtEl>
                                        <p:attrNameLst>
                                          <p:attrName>style.visibility</p:attrName>
                                        </p:attrNameLst>
                                      </p:cBhvr>
                                      <p:to>
                                        <p:strVal val="visible"/>
                                      </p:to>
                                    </p:set>
                                    <p:animEffect transition="in" filter="wipe(left)">
                                      <p:cBhvr>
                                        <p:cTn id="27" dur="500"/>
                                        <p:tgtEl>
                                          <p:spTgt spid="189030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90307">
                                            <p:txEl>
                                              <p:pRg st="5" end="5"/>
                                            </p:txEl>
                                          </p:spTgt>
                                        </p:tgtEl>
                                        <p:attrNameLst>
                                          <p:attrName>style.visibility</p:attrName>
                                        </p:attrNameLst>
                                      </p:cBhvr>
                                      <p:to>
                                        <p:strVal val="visible"/>
                                      </p:to>
                                    </p:set>
                                    <p:animEffect transition="in" filter="wipe(left)">
                                      <p:cBhvr>
                                        <p:cTn id="32" dur="500"/>
                                        <p:tgtEl>
                                          <p:spTgt spid="1890307">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0307" grpId="0" uiExpand="1" build="p" bldLvl="3"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寻址</a:t>
            </a:r>
            <a:endParaRPr lang="zh-CN" altLang="en-US" sz="2500" dirty="0" smtClean="0">
              <a:solidFill>
                <a:srgbClr val="FFC000"/>
              </a:solidFill>
            </a:endParaRPr>
          </a:p>
        </p:txBody>
      </p:sp>
      <p:sp>
        <p:nvSpPr>
          <p:cNvPr id="1892355" name="Rectangle 3"/>
          <p:cNvSpPr>
            <a:spLocks noGrp="1" noChangeArrowheads="1"/>
          </p:cNvSpPr>
          <p:nvPr>
            <p:ph idx="1"/>
          </p:nvPr>
        </p:nvSpPr>
        <p:spPr>
          <a:xfrm>
            <a:off x="360040" y="1700213"/>
            <a:ext cx="7668344" cy="4356100"/>
          </a:xfrm>
        </p:spPr>
        <p:txBody>
          <a:bodyPr/>
          <a:lstStyle/>
          <a:p>
            <a:pPr eaLnBrk="1" hangingPunct="1"/>
            <a:r>
              <a:rPr lang="zh-CN" altLang="en-US" dirty="0" smtClean="0"/>
              <a:t>寻址示例：</a:t>
            </a:r>
          </a:p>
          <a:p>
            <a:pPr lvl="1" eaLnBrk="1" hangingPunct="1"/>
            <a:r>
              <a:rPr lang="en-US" altLang="zh-CN" dirty="0" smtClean="0"/>
              <a:t>Agent A</a:t>
            </a:r>
            <a:r>
              <a:rPr lang="zh-CN" altLang="en-US" dirty="0" smtClean="0"/>
              <a:t> </a:t>
            </a:r>
            <a:r>
              <a:rPr lang="en-US" altLang="zh-CN" dirty="0" smtClean="0">
                <a:sym typeface="Wingdings" pitchFamily="2" charset="2"/>
              </a:rPr>
              <a:t> </a:t>
            </a:r>
            <a:r>
              <a:rPr lang="en-US" altLang="zh-CN" dirty="0" smtClean="0"/>
              <a:t>B</a:t>
            </a:r>
            <a:r>
              <a:rPr lang="zh-CN" altLang="en-US" dirty="0" smtClean="0"/>
              <a:t>：</a:t>
            </a:r>
            <a:r>
              <a:rPr lang="en-US" altLang="zh-CN" dirty="0" smtClean="0"/>
              <a:t>send</a:t>
            </a:r>
            <a:r>
              <a:rPr lang="zh-CN" altLang="en-US" dirty="0" smtClean="0"/>
              <a:t>（</a:t>
            </a:r>
            <a:r>
              <a:rPr lang="en-US" altLang="zh-CN" dirty="0" smtClean="0"/>
              <a:t>B</a:t>
            </a:r>
            <a:r>
              <a:rPr lang="zh-CN" altLang="en-US" dirty="0" smtClean="0"/>
              <a:t>，</a:t>
            </a:r>
            <a:r>
              <a:rPr lang="en-US" altLang="zh-CN" dirty="0" smtClean="0"/>
              <a:t>M</a:t>
            </a:r>
            <a:r>
              <a:rPr lang="zh-CN" altLang="en-US" dirty="0" smtClean="0"/>
              <a:t>）</a:t>
            </a:r>
          </a:p>
          <a:p>
            <a:pPr lvl="1" eaLnBrk="1" hangingPunct="1"/>
            <a:r>
              <a:rPr lang="en-US" altLang="zh-CN" dirty="0" smtClean="0"/>
              <a:t>A</a:t>
            </a:r>
            <a:r>
              <a:rPr lang="zh-CN" altLang="en-US" dirty="0" smtClean="0"/>
              <a:t>、</a:t>
            </a:r>
            <a:r>
              <a:rPr lang="en-US" altLang="zh-CN" dirty="0" smtClean="0"/>
              <a:t>B</a:t>
            </a:r>
            <a:r>
              <a:rPr lang="zh-CN" altLang="en-US" dirty="0" smtClean="0"/>
              <a:t>同在一个节点：</a:t>
            </a:r>
            <a:r>
              <a:rPr lang="zh-CN" altLang="en-US" dirty="0" smtClean="0">
                <a:hlinkClick r:id="" action="ppaction://noaction"/>
              </a:rPr>
              <a:t>本地通信</a:t>
            </a:r>
            <a:endParaRPr lang="zh-CN" altLang="en-US" dirty="0" smtClean="0"/>
          </a:p>
          <a:p>
            <a:pPr lvl="2" eaLnBrk="1" hangingPunct="1"/>
            <a:r>
              <a:rPr lang="en-US" altLang="zh-CN" dirty="0" smtClean="0"/>
              <a:t>A</a:t>
            </a:r>
            <a:r>
              <a:rPr lang="zh-CN" altLang="en-US" dirty="0" smtClean="0"/>
              <a:t>的名：</a:t>
            </a:r>
            <a:r>
              <a:rPr lang="en-US" altLang="zh-CN" dirty="0" smtClean="0"/>
              <a:t>A:202.119.36.170/10022:202.119.36.131</a:t>
            </a:r>
          </a:p>
          <a:p>
            <a:pPr lvl="2" eaLnBrk="1" hangingPunct="1"/>
            <a:r>
              <a:rPr lang="en-US" altLang="zh-CN" dirty="0" smtClean="0"/>
              <a:t>B</a:t>
            </a:r>
            <a:r>
              <a:rPr lang="zh-CN" altLang="en-US" dirty="0" smtClean="0"/>
              <a:t>的名：</a:t>
            </a:r>
            <a:r>
              <a:rPr lang="en-US" altLang="zh-CN" dirty="0" smtClean="0"/>
              <a:t>B:202.119.36.136/10027:202.119.36.131</a:t>
            </a:r>
          </a:p>
          <a:p>
            <a:pPr lvl="1" eaLnBrk="1" hangingPunct="1"/>
            <a:r>
              <a:rPr lang="en-US" altLang="zh-CN" dirty="0" smtClean="0"/>
              <a:t>A</a:t>
            </a:r>
            <a:r>
              <a:rPr lang="zh-CN" altLang="en-US" dirty="0" smtClean="0"/>
              <a:t>、</a:t>
            </a:r>
            <a:r>
              <a:rPr lang="en-US" altLang="zh-CN" dirty="0" smtClean="0"/>
              <a:t>B</a:t>
            </a:r>
            <a:r>
              <a:rPr lang="zh-CN" altLang="en-US" dirty="0" smtClean="0"/>
              <a:t>不在一个节点：</a:t>
            </a:r>
            <a:r>
              <a:rPr lang="zh-CN" altLang="en-US" dirty="0" smtClean="0">
                <a:hlinkClick r:id="" action="ppaction://noaction"/>
              </a:rPr>
              <a:t>远程通信</a:t>
            </a:r>
            <a:endParaRPr lang="zh-CN" altLang="en-US" dirty="0" smtClean="0"/>
          </a:p>
          <a:p>
            <a:pPr lvl="2" eaLnBrk="1" hangingPunct="1"/>
            <a:r>
              <a:rPr lang="en-US" altLang="zh-CN" dirty="0" smtClean="0"/>
              <a:t>A</a:t>
            </a:r>
            <a:r>
              <a:rPr lang="zh-CN" altLang="en-US" dirty="0" smtClean="0"/>
              <a:t>的名：</a:t>
            </a:r>
            <a:r>
              <a:rPr lang="en-US" altLang="zh-CN" dirty="0" smtClean="0"/>
              <a:t>A:202.119.36.170/10022:202.119.36.130</a:t>
            </a:r>
          </a:p>
          <a:p>
            <a:pPr lvl="2" eaLnBrk="1" hangingPunct="1"/>
            <a:r>
              <a:rPr lang="en-US" altLang="zh-CN" dirty="0" smtClean="0"/>
              <a:t>B</a:t>
            </a:r>
            <a:r>
              <a:rPr lang="zh-CN" altLang="en-US" dirty="0" smtClean="0"/>
              <a:t>的名：</a:t>
            </a:r>
            <a:r>
              <a:rPr lang="en-US" altLang="zh-CN" dirty="0" smtClean="0"/>
              <a:t>B:202.119.36.136/10027:202.119.36.135</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19</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19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92355">
                                            <p:txEl>
                                              <p:pRg st="0" end="0"/>
                                            </p:txEl>
                                          </p:spTgt>
                                        </p:tgtEl>
                                        <p:attrNameLst>
                                          <p:attrName>style.visibility</p:attrName>
                                        </p:attrNameLst>
                                      </p:cBhvr>
                                      <p:to>
                                        <p:strVal val="visible"/>
                                      </p:to>
                                    </p:set>
                                    <p:animEffect transition="in" filter="wipe(left)">
                                      <p:cBhvr>
                                        <p:cTn id="7" dur="500"/>
                                        <p:tgtEl>
                                          <p:spTgt spid="18923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92355">
                                            <p:txEl>
                                              <p:pRg st="1" end="1"/>
                                            </p:txEl>
                                          </p:spTgt>
                                        </p:tgtEl>
                                        <p:attrNameLst>
                                          <p:attrName>style.visibility</p:attrName>
                                        </p:attrNameLst>
                                      </p:cBhvr>
                                      <p:to>
                                        <p:strVal val="visible"/>
                                      </p:to>
                                    </p:set>
                                    <p:animEffect transition="in" filter="wipe(left)">
                                      <p:cBhvr>
                                        <p:cTn id="12" dur="500"/>
                                        <p:tgtEl>
                                          <p:spTgt spid="18923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92355">
                                            <p:txEl>
                                              <p:pRg st="2" end="2"/>
                                            </p:txEl>
                                          </p:spTgt>
                                        </p:tgtEl>
                                        <p:attrNameLst>
                                          <p:attrName>style.visibility</p:attrName>
                                        </p:attrNameLst>
                                      </p:cBhvr>
                                      <p:to>
                                        <p:strVal val="visible"/>
                                      </p:to>
                                    </p:set>
                                    <p:animEffect transition="in" filter="wipe(left)">
                                      <p:cBhvr>
                                        <p:cTn id="17" dur="500"/>
                                        <p:tgtEl>
                                          <p:spTgt spid="1892355">
                                            <p:txEl>
                                              <p:pRg st="2" end="2"/>
                                            </p:txEl>
                                          </p:spTgt>
                                        </p:tgtEl>
                                      </p:cBhvr>
                                    </p:animEffect>
                                  </p:childTnLst>
                                </p:cTn>
                              </p:par>
                              <p:par>
                                <p:cTn id="18" presetID="22" presetClass="entr" presetSubtype="8" fill="hold" grpId="0" nodeType="withEffect">
                                  <p:stCondLst>
                                    <p:cond delay="0"/>
                                  </p:stCondLst>
                                  <p:childTnLst>
                                    <p:set>
                                      <p:cBhvr>
                                        <p:cTn id="19" dur="1" fill="hold">
                                          <p:stCondLst>
                                            <p:cond delay="0"/>
                                          </p:stCondLst>
                                        </p:cTn>
                                        <p:tgtEl>
                                          <p:spTgt spid="1892355">
                                            <p:txEl>
                                              <p:pRg st="3" end="3"/>
                                            </p:txEl>
                                          </p:spTgt>
                                        </p:tgtEl>
                                        <p:attrNameLst>
                                          <p:attrName>style.visibility</p:attrName>
                                        </p:attrNameLst>
                                      </p:cBhvr>
                                      <p:to>
                                        <p:strVal val="visible"/>
                                      </p:to>
                                    </p:set>
                                    <p:animEffect transition="in" filter="wipe(left)">
                                      <p:cBhvr>
                                        <p:cTn id="20" dur="500"/>
                                        <p:tgtEl>
                                          <p:spTgt spid="1892355">
                                            <p:txEl>
                                              <p:pRg st="3" end="3"/>
                                            </p:txEl>
                                          </p:spTgt>
                                        </p:tgtEl>
                                      </p:cBhvr>
                                    </p:animEffect>
                                  </p:childTnLst>
                                </p:cTn>
                              </p:par>
                              <p:par>
                                <p:cTn id="21" presetID="22" presetClass="entr" presetSubtype="8" fill="hold" grpId="0" nodeType="withEffect">
                                  <p:stCondLst>
                                    <p:cond delay="0"/>
                                  </p:stCondLst>
                                  <p:childTnLst>
                                    <p:set>
                                      <p:cBhvr>
                                        <p:cTn id="22" dur="1" fill="hold">
                                          <p:stCondLst>
                                            <p:cond delay="0"/>
                                          </p:stCondLst>
                                        </p:cTn>
                                        <p:tgtEl>
                                          <p:spTgt spid="1892355">
                                            <p:txEl>
                                              <p:pRg st="4" end="4"/>
                                            </p:txEl>
                                          </p:spTgt>
                                        </p:tgtEl>
                                        <p:attrNameLst>
                                          <p:attrName>style.visibility</p:attrName>
                                        </p:attrNameLst>
                                      </p:cBhvr>
                                      <p:to>
                                        <p:strVal val="visible"/>
                                      </p:to>
                                    </p:set>
                                    <p:animEffect transition="in" filter="wipe(left)">
                                      <p:cBhvr>
                                        <p:cTn id="23" dur="500"/>
                                        <p:tgtEl>
                                          <p:spTgt spid="1892355">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8" fill="hold" grpId="0" nodeType="clickEffect">
                                  <p:stCondLst>
                                    <p:cond delay="0"/>
                                  </p:stCondLst>
                                  <p:childTnLst>
                                    <p:set>
                                      <p:cBhvr>
                                        <p:cTn id="27" dur="1" fill="hold">
                                          <p:stCondLst>
                                            <p:cond delay="0"/>
                                          </p:stCondLst>
                                        </p:cTn>
                                        <p:tgtEl>
                                          <p:spTgt spid="1892355">
                                            <p:txEl>
                                              <p:pRg st="5" end="5"/>
                                            </p:txEl>
                                          </p:spTgt>
                                        </p:tgtEl>
                                        <p:attrNameLst>
                                          <p:attrName>style.visibility</p:attrName>
                                        </p:attrNameLst>
                                      </p:cBhvr>
                                      <p:to>
                                        <p:strVal val="visible"/>
                                      </p:to>
                                    </p:set>
                                    <p:animEffect transition="in" filter="wipe(left)">
                                      <p:cBhvr>
                                        <p:cTn id="28" dur="500"/>
                                        <p:tgtEl>
                                          <p:spTgt spid="1892355">
                                            <p:txEl>
                                              <p:pRg st="5" end="5"/>
                                            </p:txEl>
                                          </p:spTgt>
                                        </p:tgtEl>
                                      </p:cBhvr>
                                    </p:animEffect>
                                  </p:childTnLst>
                                </p:cTn>
                              </p:par>
                              <p:par>
                                <p:cTn id="29" presetID="22" presetClass="entr" presetSubtype="8" fill="hold" grpId="0" nodeType="withEffect">
                                  <p:stCondLst>
                                    <p:cond delay="0"/>
                                  </p:stCondLst>
                                  <p:childTnLst>
                                    <p:set>
                                      <p:cBhvr>
                                        <p:cTn id="30" dur="1" fill="hold">
                                          <p:stCondLst>
                                            <p:cond delay="0"/>
                                          </p:stCondLst>
                                        </p:cTn>
                                        <p:tgtEl>
                                          <p:spTgt spid="1892355">
                                            <p:txEl>
                                              <p:pRg st="6" end="6"/>
                                            </p:txEl>
                                          </p:spTgt>
                                        </p:tgtEl>
                                        <p:attrNameLst>
                                          <p:attrName>style.visibility</p:attrName>
                                        </p:attrNameLst>
                                      </p:cBhvr>
                                      <p:to>
                                        <p:strVal val="visible"/>
                                      </p:to>
                                    </p:set>
                                    <p:animEffect transition="in" filter="wipe(left)">
                                      <p:cBhvr>
                                        <p:cTn id="31" dur="500"/>
                                        <p:tgtEl>
                                          <p:spTgt spid="1892355">
                                            <p:txEl>
                                              <p:pRg st="6" end="6"/>
                                            </p:txEl>
                                          </p:spTgt>
                                        </p:tgtEl>
                                      </p:cBhvr>
                                    </p:animEffect>
                                  </p:childTnLst>
                                </p:cTn>
                              </p:par>
                              <p:par>
                                <p:cTn id="32" presetID="22" presetClass="entr" presetSubtype="8" fill="hold" grpId="0" nodeType="withEffect">
                                  <p:stCondLst>
                                    <p:cond delay="0"/>
                                  </p:stCondLst>
                                  <p:childTnLst>
                                    <p:set>
                                      <p:cBhvr>
                                        <p:cTn id="33" dur="1" fill="hold">
                                          <p:stCondLst>
                                            <p:cond delay="0"/>
                                          </p:stCondLst>
                                        </p:cTn>
                                        <p:tgtEl>
                                          <p:spTgt spid="1892355">
                                            <p:txEl>
                                              <p:pRg st="7" end="7"/>
                                            </p:txEl>
                                          </p:spTgt>
                                        </p:tgtEl>
                                        <p:attrNameLst>
                                          <p:attrName>style.visibility</p:attrName>
                                        </p:attrNameLst>
                                      </p:cBhvr>
                                      <p:to>
                                        <p:strVal val="visible"/>
                                      </p:to>
                                    </p:set>
                                    <p:animEffect transition="in" filter="wipe(left)">
                                      <p:cBhvr>
                                        <p:cTn id="34" dur="500"/>
                                        <p:tgtEl>
                                          <p:spTgt spid="1892355">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2355" grpId="0" build="p" bldLvl="2"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p:nvPr>
        </p:nvSpPr>
        <p:spPr/>
        <p:txBody>
          <a:bodyPr/>
          <a:lstStyle/>
          <a:p>
            <a:r>
              <a:rPr lang="en-US" altLang="zh-CN" dirty="0" smtClean="0"/>
              <a:t>Outline</a:t>
            </a:r>
            <a:endParaRPr lang="zh-CN" altLang="en-US" dirty="0"/>
          </a:p>
        </p:txBody>
      </p:sp>
      <p:sp>
        <p:nvSpPr>
          <p:cNvPr id="5" name="内容占位符 4"/>
          <p:cNvSpPr>
            <a:spLocks noGrp="1"/>
          </p:cNvSpPr>
          <p:nvPr>
            <p:ph idx="1"/>
          </p:nvPr>
        </p:nvSpPr>
        <p:spPr/>
        <p:txBody>
          <a:bodyPr/>
          <a:lstStyle/>
          <a:p>
            <a:r>
              <a:rPr lang="en-US" altLang="zh-CN" dirty="0" smtClean="0"/>
              <a:t>Agent</a:t>
            </a:r>
            <a:r>
              <a:rPr lang="zh-CN" altLang="en-US" dirty="0" smtClean="0"/>
              <a:t>协作</a:t>
            </a:r>
            <a:endParaRPr lang="en-US" altLang="zh-CN" dirty="0" smtClean="0"/>
          </a:p>
          <a:p>
            <a:r>
              <a:rPr lang="zh-CN" altLang="en-US" dirty="0" smtClean="0"/>
              <a:t>通信框架</a:t>
            </a:r>
            <a:endParaRPr lang="en-US" altLang="zh-CN" dirty="0" smtClean="0"/>
          </a:p>
          <a:p>
            <a:r>
              <a:rPr lang="zh-CN" altLang="en-US" dirty="0" smtClean="0"/>
              <a:t>层次式通信框架</a:t>
            </a:r>
            <a:endParaRPr lang="en-US" altLang="zh-CN" dirty="0" smtClean="0"/>
          </a:p>
          <a:p>
            <a:r>
              <a:rPr lang="zh-CN" altLang="en-US" dirty="0" smtClean="0"/>
              <a:t>通信再思考</a:t>
            </a:r>
            <a:endParaRPr lang="zh-CN" altLang="en-US" dirty="0"/>
          </a:p>
        </p:txBody>
      </p:sp>
      <p:sp>
        <p:nvSpPr>
          <p:cNvPr id="8" name="日期占位符 7"/>
          <p:cNvSpPr>
            <a:spLocks noGrp="1"/>
          </p:cNvSpPr>
          <p:nvPr>
            <p:ph type="dt" sz="half" idx="10"/>
          </p:nvPr>
        </p:nvSpPr>
        <p:spPr/>
        <p:txBody>
          <a:bodyPr/>
          <a:lstStyle/>
          <a:p>
            <a:pPr eaLnBrk="1" latinLnBrk="0" hangingPunct="1"/>
            <a:fld id="{2E2C8C8F-8D1D-410A-9EDC-FDFDAC3A4A7D}" type="datetime1">
              <a:rPr lang="en-US" altLang="zh-CN" smtClean="0"/>
              <a:pPr eaLnBrk="1" latinLnBrk="0" hangingPunct="1"/>
              <a:t>12/13/2011</a:t>
            </a:fld>
            <a:endParaRPr lang="en-US" dirty="0"/>
          </a:p>
        </p:txBody>
      </p:sp>
      <p:sp>
        <p:nvSpPr>
          <p:cNvPr id="6" name="页脚占位符 5"/>
          <p:cNvSpPr>
            <a:spLocks noGrp="1"/>
          </p:cNvSpPr>
          <p:nvPr>
            <p:ph type="ftr" sz="quarter" idx="11"/>
          </p:nvPr>
        </p:nvSpPr>
        <p:spPr/>
        <p:txBody>
          <a:bodyPr/>
          <a:lstStyle/>
          <a:p>
            <a:r>
              <a:rPr kumimoji="0" lang="en-US" dirty="0" smtClean="0"/>
              <a:t>Institute of Computer Software, Nanjing University</a:t>
            </a:r>
            <a:endParaRPr kumimoji="0" lang="en-US" dirty="0"/>
          </a:p>
        </p:txBody>
      </p:sp>
      <p:sp>
        <p:nvSpPr>
          <p:cNvPr id="7" name="灯片编号占位符 3"/>
          <p:cNvSpPr>
            <a:spLocks noGrp="1"/>
          </p:cNvSpPr>
          <p:nvPr>
            <p:ph type="sldNum" sz="quarter" idx="12"/>
          </p:nvPr>
        </p:nvSpPr>
        <p:spPr>
          <a:prstGeom prst="rect">
            <a:avLst/>
          </a:prstGeom>
        </p:spPr>
        <p:txBody>
          <a:bodyPr/>
          <a:lstStyle/>
          <a:p>
            <a:pPr algn="ctr">
              <a:defRPr/>
            </a:pPr>
            <a:fld id="{A52F2995-70D2-4C90-8155-837E51B10493}" type="slidenum">
              <a:rPr lang="en-US" altLang="zh-CN">
                <a:solidFill>
                  <a:schemeClr val="tx1"/>
                </a:solidFill>
              </a:rPr>
              <a:pPr algn="ctr">
                <a:defRPr/>
              </a:pPr>
              <a:t>2</a:t>
            </a:fld>
            <a:endParaRPr lang="en-US" altLang="zh-CN" dirty="0">
              <a:solidFill>
                <a:schemeClr val="tx1"/>
              </a:solidFill>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寻址</a:t>
            </a:r>
            <a:endParaRPr lang="zh-CN" altLang="en-US" sz="2500" dirty="0" smtClean="0">
              <a:solidFill>
                <a:srgbClr val="FFC000"/>
              </a:solidFill>
            </a:endParaRPr>
          </a:p>
        </p:txBody>
      </p:sp>
      <p:sp>
        <p:nvSpPr>
          <p:cNvPr id="2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20</a:t>
            </a:fld>
            <a:endParaRPr lang="en-US" altLang="zh-CN" dirty="0">
              <a:solidFill>
                <a:schemeClr val="bg1"/>
              </a:solidFill>
            </a:endParaRPr>
          </a:p>
        </p:txBody>
      </p:sp>
      <p:sp>
        <p:nvSpPr>
          <p:cNvPr id="159750" name="AutoShape 3"/>
          <p:cNvSpPr>
            <a:spLocks noChangeArrowheads="1"/>
          </p:cNvSpPr>
          <p:nvPr/>
        </p:nvSpPr>
        <p:spPr bwMode="auto">
          <a:xfrm>
            <a:off x="0" y="37338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59751" name="AutoShape 4">
            <a:hlinkClick r:id="" action="ppaction://noaction"/>
          </p:cNvPr>
          <p:cNvSpPr>
            <a:spLocks noChangeArrowheads="1"/>
          </p:cNvSpPr>
          <p:nvPr/>
        </p:nvSpPr>
        <p:spPr bwMode="auto">
          <a:xfrm>
            <a:off x="457200" y="4038600"/>
            <a:ext cx="1600200" cy="381000"/>
          </a:xfrm>
          <a:prstGeom prst="cube">
            <a:avLst>
              <a:gd name="adj" fmla="val 43750"/>
            </a:avLst>
          </a:prstGeom>
          <a:solidFill>
            <a:srgbClr val="FF0000"/>
          </a:solidFill>
          <a:ln w="9525">
            <a:solidFill>
              <a:schemeClr val="tx1"/>
            </a:solidFill>
            <a:miter lim="800000"/>
            <a:headEnd/>
            <a:tailEnd/>
          </a:ln>
        </p:spPr>
        <p:txBody>
          <a:bodyPr wrap="none" anchor="ctr"/>
          <a:lstStyle/>
          <a:p>
            <a:endParaRPr lang="zh-CN" altLang="en-US"/>
          </a:p>
        </p:txBody>
      </p:sp>
      <p:sp>
        <p:nvSpPr>
          <p:cNvPr id="159752" name="AutoShape 5"/>
          <p:cNvSpPr>
            <a:spLocks noChangeArrowheads="1"/>
          </p:cNvSpPr>
          <p:nvPr/>
        </p:nvSpPr>
        <p:spPr bwMode="auto">
          <a:xfrm>
            <a:off x="762000" y="3429000"/>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sp>
        <p:nvSpPr>
          <p:cNvPr id="159753" name="AutoShape 6"/>
          <p:cNvSpPr>
            <a:spLocks noChangeArrowheads="1"/>
          </p:cNvSpPr>
          <p:nvPr/>
        </p:nvSpPr>
        <p:spPr bwMode="auto">
          <a:xfrm>
            <a:off x="2971800" y="2971800"/>
            <a:ext cx="4419600" cy="1600200"/>
          </a:xfrm>
          <a:prstGeom prst="cube">
            <a:avLst>
              <a:gd name="adj" fmla="val 89782"/>
            </a:avLst>
          </a:prstGeom>
          <a:solidFill>
            <a:schemeClr val="accent1"/>
          </a:solidFill>
          <a:ln w="9525">
            <a:solidFill>
              <a:schemeClr val="tx1"/>
            </a:solidFill>
            <a:miter lim="800000"/>
            <a:headEnd/>
            <a:tailEnd/>
          </a:ln>
        </p:spPr>
        <p:txBody>
          <a:bodyPr wrap="none" anchor="ctr"/>
          <a:lstStyle/>
          <a:p>
            <a:endParaRPr lang="zh-CN" altLang="en-US"/>
          </a:p>
        </p:txBody>
      </p:sp>
      <p:sp>
        <p:nvSpPr>
          <p:cNvPr id="159754" name="AutoShape 7"/>
          <p:cNvSpPr>
            <a:spLocks noChangeArrowheads="1"/>
          </p:cNvSpPr>
          <p:nvPr/>
        </p:nvSpPr>
        <p:spPr bwMode="auto">
          <a:xfrm>
            <a:off x="3581400" y="3733800"/>
            <a:ext cx="2514600" cy="5334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2" name="Group 8"/>
          <p:cNvGrpSpPr>
            <a:grpSpLocks/>
          </p:cNvGrpSpPr>
          <p:nvPr/>
        </p:nvGrpSpPr>
        <p:grpSpPr bwMode="auto">
          <a:xfrm>
            <a:off x="4419600" y="2667000"/>
            <a:ext cx="628650" cy="754063"/>
            <a:chOff x="6255" y="2430"/>
            <a:chExt cx="405" cy="675"/>
          </a:xfrm>
        </p:grpSpPr>
        <p:sp>
          <p:nvSpPr>
            <p:cNvPr id="159770" name="AutoShape 9"/>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9771" name="AutoShape 10"/>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11"/>
          <p:cNvGrpSpPr>
            <a:grpSpLocks/>
          </p:cNvGrpSpPr>
          <p:nvPr/>
        </p:nvGrpSpPr>
        <p:grpSpPr bwMode="auto">
          <a:xfrm>
            <a:off x="6096000" y="2667000"/>
            <a:ext cx="609600" cy="754063"/>
            <a:chOff x="6255" y="2430"/>
            <a:chExt cx="405" cy="675"/>
          </a:xfrm>
        </p:grpSpPr>
        <p:sp>
          <p:nvSpPr>
            <p:cNvPr id="159768" name="AutoShape 12"/>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59769" name="AutoShape 13"/>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894414" name="AutoShape 14"/>
          <p:cNvSpPr>
            <a:spLocks/>
          </p:cNvSpPr>
          <p:nvPr/>
        </p:nvSpPr>
        <p:spPr bwMode="auto">
          <a:xfrm>
            <a:off x="561975" y="2871788"/>
            <a:ext cx="2209800" cy="457200"/>
          </a:xfrm>
          <a:prstGeom prst="accentCallout2">
            <a:avLst>
              <a:gd name="adj1" fmla="val 25000"/>
              <a:gd name="adj2" fmla="val 103449"/>
              <a:gd name="adj3" fmla="val 25000"/>
              <a:gd name="adj4" fmla="val 128375"/>
              <a:gd name="adj5" fmla="val 143750"/>
              <a:gd name="adj6" fmla="val 154093"/>
            </a:avLst>
          </a:prstGeom>
          <a:solidFill>
            <a:schemeClr val="accent1"/>
          </a:solidFill>
          <a:ln w="9525">
            <a:solidFill>
              <a:schemeClr val="tx1"/>
            </a:solidFill>
            <a:miter lim="800000"/>
            <a:headEnd/>
            <a:tailEnd/>
          </a:ln>
        </p:spPr>
        <p:txBody>
          <a:bodyPr/>
          <a:lstStyle/>
          <a:p>
            <a:pPr algn="ctr"/>
            <a:r>
              <a:rPr kumimoji="1" lang="en-US" altLang="zh-CN" sz="2400" b="1">
                <a:solidFill>
                  <a:schemeClr val="tx2"/>
                </a:solidFill>
                <a:latin typeface="Times New Roman" pitchFamily="18" charset="0"/>
              </a:rPr>
              <a:t>202.119.36.131</a:t>
            </a:r>
          </a:p>
        </p:txBody>
      </p:sp>
      <p:sp>
        <p:nvSpPr>
          <p:cNvPr id="1894415" name="AutoShape 15"/>
          <p:cNvSpPr>
            <a:spLocks/>
          </p:cNvSpPr>
          <p:nvPr/>
        </p:nvSpPr>
        <p:spPr bwMode="auto">
          <a:xfrm>
            <a:off x="152400" y="5172075"/>
            <a:ext cx="5029200" cy="1076325"/>
          </a:xfrm>
          <a:prstGeom prst="accentBorderCallout2">
            <a:avLst>
              <a:gd name="adj1" fmla="val 10620"/>
              <a:gd name="adj2" fmla="val 101514"/>
              <a:gd name="adj3" fmla="val 10620"/>
              <a:gd name="adj4" fmla="val 106218"/>
              <a:gd name="adj5" fmla="val -103542"/>
              <a:gd name="adj6" fmla="val 111079"/>
            </a:avLst>
          </a:prstGeom>
          <a:solidFill>
            <a:schemeClr val="accent1"/>
          </a:solidFill>
          <a:ln w="9525">
            <a:solidFill>
              <a:schemeClr val="tx1"/>
            </a:solidFill>
            <a:miter lim="800000"/>
            <a:headEnd/>
            <a:tailEnd/>
          </a:ln>
        </p:spPr>
        <p:txBody>
          <a:bodyPr/>
          <a:lstStyle/>
          <a:p>
            <a:r>
              <a:rPr kumimoji="1" lang="en-US" altLang="zh-CN" sz="2000" b="1">
                <a:solidFill>
                  <a:schemeClr val="tx2"/>
                </a:solidFill>
                <a:latin typeface="Arial" charset="0"/>
              </a:rPr>
              <a:t>Agent</a:t>
            </a:r>
            <a:r>
              <a:rPr kumimoji="1" lang="zh-CN" altLang="en-US" sz="2000" b="1">
                <a:solidFill>
                  <a:schemeClr val="tx2"/>
                </a:solidFill>
                <a:latin typeface="Arial" charset="0"/>
              </a:rPr>
              <a:t>列表：</a:t>
            </a:r>
          </a:p>
          <a:p>
            <a:r>
              <a:rPr kumimoji="1" lang="en-US" altLang="zh-CN" sz="2000" b="1">
                <a:solidFill>
                  <a:schemeClr val="tx2"/>
                </a:solidFill>
                <a:latin typeface="Arial" charset="0"/>
              </a:rPr>
              <a:t>A:202.119.36.170/100232:202.119.36.131</a:t>
            </a:r>
          </a:p>
          <a:p>
            <a:r>
              <a:rPr kumimoji="1" lang="en-US" altLang="zh-CN" sz="2000" b="1">
                <a:solidFill>
                  <a:schemeClr val="tx2"/>
                </a:solidFill>
                <a:latin typeface="Arial" charset="0"/>
              </a:rPr>
              <a:t>B:202.119.36.136/100247:202.119.36.131</a:t>
            </a:r>
          </a:p>
        </p:txBody>
      </p:sp>
      <p:sp>
        <p:nvSpPr>
          <p:cNvPr id="159759" name="Text Box 16"/>
          <p:cNvSpPr txBox="1">
            <a:spLocks noChangeArrowheads="1"/>
          </p:cNvSpPr>
          <p:nvPr/>
        </p:nvSpPr>
        <p:spPr bwMode="auto">
          <a:xfrm>
            <a:off x="288925" y="1839913"/>
            <a:ext cx="4938713" cy="701675"/>
          </a:xfrm>
          <a:prstGeom prst="rect">
            <a:avLst/>
          </a:prstGeom>
          <a:noFill/>
          <a:ln w="9525">
            <a:noFill/>
            <a:miter lim="800000"/>
            <a:headEnd/>
            <a:tailEnd/>
          </a:ln>
        </p:spPr>
        <p:txBody>
          <a:bodyPr wrap="none">
            <a:spAutoFit/>
          </a:bodyPr>
          <a:lstStyle/>
          <a:p>
            <a:r>
              <a:rPr kumimoji="1" lang="en-US" altLang="zh-CN" sz="2000">
                <a:latin typeface="Arial" charset="0"/>
              </a:rPr>
              <a:t>A:202.119.36.170/100232:202.119.36.131</a:t>
            </a:r>
          </a:p>
          <a:p>
            <a:r>
              <a:rPr kumimoji="1" lang="en-US" altLang="zh-CN" sz="2000">
                <a:latin typeface="Arial" charset="0"/>
              </a:rPr>
              <a:t>B:202.119.36.136/100247:202.119.36.131</a:t>
            </a:r>
          </a:p>
        </p:txBody>
      </p:sp>
      <p:sp>
        <p:nvSpPr>
          <p:cNvPr id="159760" name="Text Box 17"/>
          <p:cNvSpPr txBox="1">
            <a:spLocks noChangeArrowheads="1"/>
          </p:cNvSpPr>
          <p:nvPr/>
        </p:nvSpPr>
        <p:spPr bwMode="auto">
          <a:xfrm>
            <a:off x="3946525" y="2555875"/>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sp>
        <p:nvSpPr>
          <p:cNvPr id="159761" name="Text Box 18"/>
          <p:cNvSpPr txBox="1">
            <a:spLocks noChangeArrowheads="1"/>
          </p:cNvSpPr>
          <p:nvPr/>
        </p:nvSpPr>
        <p:spPr bwMode="auto">
          <a:xfrm>
            <a:off x="6689725" y="2479675"/>
            <a:ext cx="3873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sp>
        <p:nvSpPr>
          <p:cNvPr id="1894419" name="AutoShape 19"/>
          <p:cNvSpPr>
            <a:spLocks noChangeArrowheads="1"/>
          </p:cNvSpPr>
          <p:nvPr/>
        </p:nvSpPr>
        <p:spPr bwMode="auto">
          <a:xfrm>
            <a:off x="5029200" y="2743200"/>
            <a:ext cx="1066800" cy="152400"/>
          </a:xfrm>
          <a:prstGeom prst="rightArrow">
            <a:avLst>
              <a:gd name="adj1" fmla="val 50000"/>
              <a:gd name="adj2" fmla="val 175000"/>
            </a:avLst>
          </a:prstGeom>
          <a:solidFill>
            <a:schemeClr val="accent1"/>
          </a:solidFill>
          <a:ln w="9525">
            <a:solidFill>
              <a:schemeClr val="tx1"/>
            </a:solidFill>
            <a:prstDash val="dash"/>
            <a:miter lim="800000"/>
            <a:headEnd/>
            <a:tailEnd/>
          </a:ln>
        </p:spPr>
        <p:txBody>
          <a:bodyPr wrap="none" anchor="ctr"/>
          <a:lstStyle/>
          <a:p>
            <a:endParaRPr lang="zh-CN" altLang="en-US"/>
          </a:p>
        </p:txBody>
      </p:sp>
      <p:sp>
        <p:nvSpPr>
          <p:cNvPr id="1894420" name="AutoShape 20"/>
          <p:cNvSpPr>
            <a:spLocks/>
          </p:cNvSpPr>
          <p:nvPr/>
        </p:nvSpPr>
        <p:spPr bwMode="auto">
          <a:xfrm>
            <a:off x="6477000" y="1524000"/>
            <a:ext cx="2314575" cy="609600"/>
          </a:xfrm>
          <a:prstGeom prst="accentBorderCallout1">
            <a:avLst>
              <a:gd name="adj1" fmla="val 18750"/>
              <a:gd name="adj2" fmla="val -3292"/>
              <a:gd name="adj3" fmla="val 199218"/>
              <a:gd name="adj4" fmla="val -47120"/>
            </a:avLst>
          </a:prstGeom>
          <a:solidFill>
            <a:schemeClr val="accent1"/>
          </a:solidFill>
          <a:ln w="9525">
            <a:solidFill>
              <a:schemeClr val="tx1"/>
            </a:solidFill>
            <a:miter lim="800000"/>
            <a:headEnd/>
            <a:tailEnd/>
          </a:ln>
        </p:spPr>
        <p:txBody>
          <a:bodyPr/>
          <a:lstStyle/>
          <a:p>
            <a:pPr algn="ctr"/>
            <a:r>
              <a:rPr kumimoji="1" lang="en-US" altLang="zh-CN" sz="2400" b="1">
                <a:solidFill>
                  <a:schemeClr val="tx2"/>
                </a:solidFill>
                <a:latin typeface="Times New Roman" pitchFamily="18" charset="0"/>
              </a:rPr>
              <a:t>A:send(B,M)</a:t>
            </a:r>
          </a:p>
        </p:txBody>
      </p:sp>
      <p:sp>
        <p:nvSpPr>
          <p:cNvPr id="1894421" name="Line 21"/>
          <p:cNvSpPr>
            <a:spLocks noChangeShapeType="1"/>
          </p:cNvSpPr>
          <p:nvPr/>
        </p:nvSpPr>
        <p:spPr bwMode="auto">
          <a:xfrm flipH="1">
            <a:off x="4419600" y="3276600"/>
            <a:ext cx="304800" cy="457200"/>
          </a:xfrm>
          <a:prstGeom prst="line">
            <a:avLst/>
          </a:prstGeom>
          <a:noFill/>
          <a:ln w="57150">
            <a:solidFill>
              <a:srgbClr val="00FF00"/>
            </a:solidFill>
            <a:round/>
            <a:headEnd/>
            <a:tailEnd type="triangle" w="med" len="med"/>
          </a:ln>
        </p:spPr>
        <p:txBody>
          <a:bodyPr wrap="none"/>
          <a:lstStyle/>
          <a:p>
            <a:endParaRPr lang="zh-CN" altLang="en-US"/>
          </a:p>
        </p:txBody>
      </p:sp>
      <p:sp>
        <p:nvSpPr>
          <p:cNvPr id="1894422" name="Line 22"/>
          <p:cNvSpPr>
            <a:spLocks noChangeShapeType="1"/>
          </p:cNvSpPr>
          <p:nvPr/>
        </p:nvSpPr>
        <p:spPr bwMode="auto">
          <a:xfrm flipV="1">
            <a:off x="5867400" y="3276600"/>
            <a:ext cx="457200" cy="457200"/>
          </a:xfrm>
          <a:prstGeom prst="line">
            <a:avLst/>
          </a:prstGeom>
          <a:noFill/>
          <a:ln w="57150">
            <a:solidFill>
              <a:srgbClr val="00FF00"/>
            </a:solidFill>
            <a:round/>
            <a:headEnd/>
            <a:tailEnd type="triangle" w="med" len="med"/>
          </a:ln>
        </p:spPr>
        <p:txBody>
          <a:bodyPr wrap="none"/>
          <a:lstStyle/>
          <a:p>
            <a:endParaRPr lang="zh-CN" altLang="en-US"/>
          </a:p>
        </p:txBody>
      </p:sp>
      <p:sp>
        <p:nvSpPr>
          <p:cNvPr id="1894423" name="AutoShape 23"/>
          <p:cNvSpPr>
            <a:spLocks/>
          </p:cNvSpPr>
          <p:nvPr/>
        </p:nvSpPr>
        <p:spPr bwMode="auto">
          <a:xfrm>
            <a:off x="6876256" y="4121249"/>
            <a:ext cx="2066925" cy="1323975"/>
          </a:xfrm>
          <a:prstGeom prst="borderCallout2">
            <a:avLst>
              <a:gd name="adj1" fmla="val 8634"/>
              <a:gd name="adj2" fmla="val -3685"/>
              <a:gd name="adj3" fmla="val 8634"/>
              <a:gd name="adj4" fmla="val -28111"/>
              <a:gd name="adj5" fmla="val -19426"/>
              <a:gd name="adj6" fmla="val -53458"/>
            </a:avLst>
          </a:prstGeom>
          <a:solidFill>
            <a:schemeClr val="accent1"/>
          </a:solidFill>
          <a:ln w="9525">
            <a:solidFill>
              <a:schemeClr val="tx1"/>
            </a:solidFill>
            <a:miter lim="800000"/>
            <a:headEnd/>
            <a:tailEnd/>
          </a:ln>
        </p:spPr>
        <p:txBody>
          <a:bodyPr/>
          <a:lstStyle/>
          <a:p>
            <a:r>
              <a:rPr kumimoji="1" lang="zh-CN" altLang="en-US" sz="2400" b="1" dirty="0">
                <a:solidFill>
                  <a:schemeClr val="tx2"/>
                </a:solidFill>
                <a:latin typeface="Times New Roman" pitchFamily="18" charset="0"/>
              </a:rPr>
              <a:t>得到</a:t>
            </a:r>
            <a:r>
              <a:rPr kumimoji="1" lang="en-US" altLang="zh-CN" sz="2400" b="1" dirty="0">
                <a:solidFill>
                  <a:schemeClr val="tx2"/>
                </a:solidFill>
                <a:latin typeface="Times New Roman" pitchFamily="18" charset="0"/>
              </a:rPr>
              <a:t>B</a:t>
            </a:r>
            <a:r>
              <a:rPr kumimoji="1" lang="zh-CN" altLang="en-US" sz="2400" b="1" dirty="0">
                <a:solidFill>
                  <a:schemeClr val="tx2"/>
                </a:solidFill>
                <a:latin typeface="Times New Roman" pitchFamily="18" charset="0"/>
              </a:rPr>
              <a:t>，</a:t>
            </a:r>
            <a:r>
              <a:rPr kumimoji="1" lang="en-US" altLang="zh-CN" sz="2400" b="1" dirty="0">
                <a:solidFill>
                  <a:schemeClr val="tx2"/>
                </a:solidFill>
                <a:latin typeface="Times New Roman" pitchFamily="18" charset="0"/>
              </a:rPr>
              <a:t>M</a:t>
            </a:r>
          </a:p>
          <a:p>
            <a:r>
              <a:rPr kumimoji="1" lang="zh-CN" altLang="en-US" sz="2400" b="1" dirty="0">
                <a:solidFill>
                  <a:schemeClr val="tx2"/>
                </a:solidFill>
                <a:latin typeface="Times New Roman" pitchFamily="18" charset="0"/>
              </a:rPr>
              <a:t>查</a:t>
            </a:r>
            <a:r>
              <a:rPr kumimoji="1" lang="en-US" altLang="zh-CN" sz="2400" b="1" dirty="0">
                <a:solidFill>
                  <a:schemeClr val="tx2"/>
                </a:solidFill>
                <a:latin typeface="Times New Roman" pitchFamily="18" charset="0"/>
              </a:rPr>
              <a:t>B</a:t>
            </a:r>
            <a:r>
              <a:rPr kumimoji="1" lang="zh-CN" altLang="en-US" sz="2400" b="1" dirty="0">
                <a:solidFill>
                  <a:schemeClr val="tx2"/>
                </a:solidFill>
                <a:latin typeface="Times New Roman" pitchFamily="18" charset="0"/>
              </a:rPr>
              <a:t>在本节点</a:t>
            </a:r>
          </a:p>
          <a:p>
            <a:r>
              <a:rPr kumimoji="1" lang="zh-CN" altLang="en-US" sz="2400" b="1" dirty="0">
                <a:solidFill>
                  <a:schemeClr val="tx2"/>
                </a:solidFill>
                <a:latin typeface="Times New Roman" pitchFamily="18" charset="0"/>
              </a:rPr>
              <a:t>将</a:t>
            </a:r>
            <a:r>
              <a:rPr kumimoji="1" lang="en-US" altLang="zh-CN" sz="2400" b="1" dirty="0">
                <a:solidFill>
                  <a:schemeClr val="tx2"/>
                </a:solidFill>
                <a:latin typeface="Times New Roman" pitchFamily="18" charset="0"/>
              </a:rPr>
              <a:t>M</a:t>
            </a:r>
            <a:r>
              <a:rPr kumimoji="1" lang="zh-CN" altLang="en-US" sz="2400" b="1" dirty="0">
                <a:solidFill>
                  <a:schemeClr val="tx2"/>
                </a:solidFill>
                <a:latin typeface="Times New Roman" pitchFamily="18" charset="0"/>
              </a:rPr>
              <a:t>交给</a:t>
            </a:r>
            <a:r>
              <a:rPr kumimoji="1" lang="en-US" altLang="zh-CN" sz="2400" b="1" dirty="0">
                <a:solidFill>
                  <a:schemeClr val="tx2"/>
                </a:solidFill>
                <a:latin typeface="Times New Roman" pitchFamily="18" charset="0"/>
              </a:rPr>
              <a:t>B</a:t>
            </a:r>
          </a:p>
        </p:txBody>
      </p:sp>
      <p:sp>
        <p:nvSpPr>
          <p:cNvPr id="2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2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894414"/>
                                        </p:tgtEl>
                                        <p:attrNameLst>
                                          <p:attrName>style.visibility</p:attrName>
                                        </p:attrNameLst>
                                      </p:cBhvr>
                                      <p:to>
                                        <p:strVal val="visible"/>
                                      </p:to>
                                    </p:set>
                                    <p:animEffect transition="in" filter="wipe(right)">
                                      <p:cBhvr>
                                        <p:cTn id="7" dur="500"/>
                                        <p:tgtEl>
                                          <p:spTgt spid="18944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2" fill="hold" grpId="0" nodeType="clickEffect">
                                  <p:stCondLst>
                                    <p:cond delay="0"/>
                                  </p:stCondLst>
                                  <p:childTnLst>
                                    <p:set>
                                      <p:cBhvr>
                                        <p:cTn id="11" dur="1" fill="hold">
                                          <p:stCondLst>
                                            <p:cond delay="0"/>
                                          </p:stCondLst>
                                        </p:cTn>
                                        <p:tgtEl>
                                          <p:spTgt spid="1894415"/>
                                        </p:tgtEl>
                                        <p:attrNameLst>
                                          <p:attrName>style.visibility</p:attrName>
                                        </p:attrNameLst>
                                      </p:cBhvr>
                                      <p:to>
                                        <p:strVal val="visible"/>
                                      </p:to>
                                    </p:set>
                                    <p:animEffect transition="in" filter="wipe(right)">
                                      <p:cBhvr>
                                        <p:cTn id="12" dur="500"/>
                                        <p:tgtEl>
                                          <p:spTgt spid="189441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94419"/>
                                        </p:tgtEl>
                                        <p:attrNameLst>
                                          <p:attrName>style.visibility</p:attrName>
                                        </p:attrNameLst>
                                      </p:cBhvr>
                                      <p:to>
                                        <p:strVal val="visible"/>
                                      </p:to>
                                    </p:set>
                                    <p:animEffect transition="in" filter="wipe(left)">
                                      <p:cBhvr>
                                        <p:cTn id="17" dur="500"/>
                                        <p:tgtEl>
                                          <p:spTgt spid="189441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94420"/>
                                        </p:tgtEl>
                                        <p:attrNameLst>
                                          <p:attrName>style.visibility</p:attrName>
                                        </p:attrNameLst>
                                      </p:cBhvr>
                                      <p:to>
                                        <p:strVal val="visible"/>
                                      </p:to>
                                    </p:set>
                                    <p:animEffect transition="in" filter="wipe(left)">
                                      <p:cBhvr>
                                        <p:cTn id="22" dur="500"/>
                                        <p:tgtEl>
                                          <p:spTgt spid="1894420"/>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894421"/>
                                        </p:tgtEl>
                                        <p:attrNameLst>
                                          <p:attrName>style.visibility</p:attrName>
                                        </p:attrNameLst>
                                      </p:cBhvr>
                                      <p:to>
                                        <p:strVal val="visible"/>
                                      </p:to>
                                    </p:set>
                                    <p:animEffect transition="in" filter="wipe(up)">
                                      <p:cBhvr>
                                        <p:cTn id="27" dur="500"/>
                                        <p:tgtEl>
                                          <p:spTgt spid="1894421"/>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894423">
                                            <p:bg/>
                                          </p:spTgt>
                                        </p:tgtEl>
                                        <p:attrNameLst>
                                          <p:attrName>style.visibility</p:attrName>
                                        </p:attrNameLst>
                                      </p:cBhvr>
                                      <p:to>
                                        <p:strVal val="visible"/>
                                      </p:to>
                                    </p:set>
                                    <p:animEffect transition="in" filter="wipe(up)">
                                      <p:cBhvr>
                                        <p:cTn id="32" dur="500"/>
                                        <p:tgtEl>
                                          <p:spTgt spid="1894423">
                                            <p:bg/>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1" fill="hold" grpId="0" nodeType="clickEffect">
                                  <p:stCondLst>
                                    <p:cond delay="0"/>
                                  </p:stCondLst>
                                  <p:childTnLst>
                                    <p:set>
                                      <p:cBhvr>
                                        <p:cTn id="36" dur="1" fill="hold">
                                          <p:stCondLst>
                                            <p:cond delay="0"/>
                                          </p:stCondLst>
                                        </p:cTn>
                                        <p:tgtEl>
                                          <p:spTgt spid="1894423">
                                            <p:txEl>
                                              <p:pRg st="0" end="0"/>
                                            </p:txEl>
                                          </p:spTgt>
                                        </p:tgtEl>
                                        <p:attrNameLst>
                                          <p:attrName>style.visibility</p:attrName>
                                        </p:attrNameLst>
                                      </p:cBhvr>
                                      <p:to>
                                        <p:strVal val="visible"/>
                                      </p:to>
                                    </p:set>
                                    <p:animEffect transition="in" filter="wipe(up)">
                                      <p:cBhvr>
                                        <p:cTn id="37" dur="500"/>
                                        <p:tgtEl>
                                          <p:spTgt spid="1894423">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894423">
                                            <p:txEl>
                                              <p:pRg st="1" end="1"/>
                                            </p:txEl>
                                          </p:spTgt>
                                        </p:tgtEl>
                                        <p:attrNameLst>
                                          <p:attrName>style.visibility</p:attrName>
                                        </p:attrNameLst>
                                      </p:cBhvr>
                                      <p:to>
                                        <p:strVal val="visible"/>
                                      </p:to>
                                    </p:set>
                                    <p:animEffect transition="in" filter="wipe(up)">
                                      <p:cBhvr>
                                        <p:cTn id="42" dur="500"/>
                                        <p:tgtEl>
                                          <p:spTgt spid="1894423">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1" fill="hold" grpId="0" nodeType="clickEffect">
                                  <p:stCondLst>
                                    <p:cond delay="0"/>
                                  </p:stCondLst>
                                  <p:childTnLst>
                                    <p:set>
                                      <p:cBhvr>
                                        <p:cTn id="46" dur="1" fill="hold">
                                          <p:stCondLst>
                                            <p:cond delay="0"/>
                                          </p:stCondLst>
                                        </p:cTn>
                                        <p:tgtEl>
                                          <p:spTgt spid="1894423">
                                            <p:txEl>
                                              <p:pRg st="2" end="2"/>
                                            </p:txEl>
                                          </p:spTgt>
                                        </p:tgtEl>
                                        <p:attrNameLst>
                                          <p:attrName>style.visibility</p:attrName>
                                        </p:attrNameLst>
                                      </p:cBhvr>
                                      <p:to>
                                        <p:strVal val="visible"/>
                                      </p:to>
                                    </p:set>
                                    <p:animEffect transition="in" filter="wipe(up)">
                                      <p:cBhvr>
                                        <p:cTn id="47" dur="500"/>
                                        <p:tgtEl>
                                          <p:spTgt spid="1894423">
                                            <p:txEl>
                                              <p:pRg st="2" end="2"/>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894422"/>
                                        </p:tgtEl>
                                        <p:attrNameLst>
                                          <p:attrName>style.visibility</p:attrName>
                                        </p:attrNameLst>
                                      </p:cBhvr>
                                      <p:to>
                                        <p:strVal val="visible"/>
                                      </p:to>
                                    </p:set>
                                    <p:animEffect transition="in" filter="wipe(down)">
                                      <p:cBhvr>
                                        <p:cTn id="52" dur="500"/>
                                        <p:tgtEl>
                                          <p:spTgt spid="18944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4414" grpId="0" animBg="1" autoUpdateAnimBg="0"/>
      <p:bldP spid="1894415" grpId="0" animBg="1" autoUpdateAnimBg="0"/>
      <p:bldP spid="1894419" grpId="0" animBg="1"/>
      <p:bldP spid="1894420" grpId="0" animBg="1" autoUpdateAnimBg="0"/>
      <p:bldP spid="1894421" grpId="0" animBg="1"/>
      <p:bldP spid="1894422" grpId="0" animBg="1"/>
      <p:bldP spid="1894423" grpId="0" build="p" animBg="1" autoUpdateAnimBg="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寻址</a:t>
            </a:r>
            <a:endParaRPr lang="zh-CN" altLang="en-US" sz="2500" dirty="0" smtClean="0">
              <a:solidFill>
                <a:srgbClr val="FFC000"/>
              </a:solidFill>
            </a:endParaRPr>
          </a:p>
        </p:txBody>
      </p:sp>
      <p:sp>
        <p:nvSpPr>
          <p:cNvPr id="36"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21</a:t>
            </a:fld>
            <a:endParaRPr lang="en-US" altLang="zh-CN" dirty="0">
              <a:solidFill>
                <a:schemeClr val="bg1"/>
              </a:solidFill>
            </a:endParaRPr>
          </a:p>
        </p:txBody>
      </p:sp>
      <p:sp>
        <p:nvSpPr>
          <p:cNvPr id="160774" name="AutoShape 3"/>
          <p:cNvSpPr>
            <a:spLocks noChangeArrowheads="1"/>
          </p:cNvSpPr>
          <p:nvPr/>
        </p:nvSpPr>
        <p:spPr bwMode="auto">
          <a:xfrm>
            <a:off x="381000" y="25908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0775" name="AutoShape 4"/>
          <p:cNvSpPr>
            <a:spLocks noChangeArrowheads="1"/>
          </p:cNvSpPr>
          <p:nvPr/>
        </p:nvSpPr>
        <p:spPr bwMode="auto">
          <a:xfrm>
            <a:off x="4953000" y="25146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0776" name="AutoShape 5"/>
          <p:cNvSpPr>
            <a:spLocks noChangeArrowheads="1"/>
          </p:cNvSpPr>
          <p:nvPr/>
        </p:nvSpPr>
        <p:spPr bwMode="auto">
          <a:xfrm>
            <a:off x="4648200" y="49530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0777" name="AutoShape 6"/>
          <p:cNvSpPr>
            <a:spLocks noChangeArrowheads="1"/>
          </p:cNvSpPr>
          <p:nvPr/>
        </p:nvSpPr>
        <p:spPr bwMode="auto">
          <a:xfrm>
            <a:off x="838200" y="2895600"/>
            <a:ext cx="1600200" cy="381000"/>
          </a:xfrm>
          <a:prstGeom prst="cube">
            <a:avLst>
              <a:gd name="adj" fmla="val 43750"/>
            </a:avLst>
          </a:prstGeom>
          <a:solidFill>
            <a:srgbClr val="FF0000"/>
          </a:solidFill>
          <a:ln w="9525">
            <a:solidFill>
              <a:schemeClr val="tx1"/>
            </a:solidFill>
            <a:miter lim="800000"/>
            <a:headEnd/>
            <a:tailEnd/>
          </a:ln>
        </p:spPr>
        <p:txBody>
          <a:bodyPr wrap="none" anchor="ctr"/>
          <a:lstStyle/>
          <a:p>
            <a:endParaRPr lang="zh-CN" altLang="en-US"/>
          </a:p>
        </p:txBody>
      </p:sp>
      <p:sp>
        <p:nvSpPr>
          <p:cNvPr id="160778" name="AutoShape 7"/>
          <p:cNvSpPr>
            <a:spLocks noChangeArrowheads="1"/>
          </p:cNvSpPr>
          <p:nvPr/>
        </p:nvSpPr>
        <p:spPr bwMode="auto">
          <a:xfrm>
            <a:off x="5410200" y="2895600"/>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60779" name="AutoShape 8"/>
          <p:cNvSpPr>
            <a:spLocks noChangeArrowheads="1"/>
          </p:cNvSpPr>
          <p:nvPr/>
        </p:nvSpPr>
        <p:spPr bwMode="auto">
          <a:xfrm>
            <a:off x="5029200" y="53340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60780" name="AutoShape 9"/>
          <p:cNvSpPr>
            <a:spLocks noChangeArrowheads="1"/>
          </p:cNvSpPr>
          <p:nvPr/>
        </p:nvSpPr>
        <p:spPr bwMode="auto">
          <a:xfrm>
            <a:off x="1600200" y="2209800"/>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0"/>
          <p:cNvGrpSpPr>
            <a:grpSpLocks/>
          </p:cNvGrpSpPr>
          <p:nvPr/>
        </p:nvGrpSpPr>
        <p:grpSpPr bwMode="auto">
          <a:xfrm>
            <a:off x="6324600" y="2209800"/>
            <a:ext cx="476250" cy="449263"/>
            <a:chOff x="6255" y="2430"/>
            <a:chExt cx="405" cy="675"/>
          </a:xfrm>
        </p:grpSpPr>
        <p:sp>
          <p:nvSpPr>
            <p:cNvPr id="160805" name="AutoShape 11"/>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60806" name="AutoShape 12"/>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13"/>
          <p:cNvGrpSpPr>
            <a:grpSpLocks/>
          </p:cNvGrpSpPr>
          <p:nvPr/>
        </p:nvGrpSpPr>
        <p:grpSpPr bwMode="auto">
          <a:xfrm>
            <a:off x="6629400" y="4572000"/>
            <a:ext cx="476250" cy="449263"/>
            <a:chOff x="6255" y="2430"/>
            <a:chExt cx="405" cy="675"/>
          </a:xfrm>
        </p:grpSpPr>
        <p:sp>
          <p:nvSpPr>
            <p:cNvPr id="160803" name="AutoShape 14"/>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60804" name="AutoShape 15"/>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896464" name="Line 16"/>
          <p:cNvSpPr>
            <a:spLocks noChangeShapeType="1"/>
          </p:cNvSpPr>
          <p:nvPr/>
        </p:nvSpPr>
        <p:spPr bwMode="auto">
          <a:xfrm flipV="1">
            <a:off x="2362200" y="29718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60784" name="Text Box 17"/>
          <p:cNvSpPr txBox="1">
            <a:spLocks noChangeArrowheads="1"/>
          </p:cNvSpPr>
          <p:nvPr/>
        </p:nvSpPr>
        <p:spPr bwMode="auto">
          <a:xfrm>
            <a:off x="228600" y="3505200"/>
            <a:ext cx="20891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202.119.36.136</a:t>
            </a:r>
          </a:p>
        </p:txBody>
      </p:sp>
      <p:sp>
        <p:nvSpPr>
          <p:cNvPr id="160785" name="Text Box 18"/>
          <p:cNvSpPr txBox="1">
            <a:spLocks noChangeArrowheads="1"/>
          </p:cNvSpPr>
          <p:nvPr/>
        </p:nvSpPr>
        <p:spPr bwMode="auto">
          <a:xfrm>
            <a:off x="6765925" y="2035696"/>
            <a:ext cx="404813" cy="457200"/>
          </a:xfrm>
          <a:prstGeom prst="rect">
            <a:avLst/>
          </a:prstGeom>
          <a:noFill/>
          <a:ln w="9525">
            <a:noFill/>
            <a:miter lim="800000"/>
            <a:headEnd/>
            <a:tailEnd/>
          </a:ln>
        </p:spPr>
        <p:txBody>
          <a:bodyPr wrap="none">
            <a:spAutoFit/>
          </a:bodyPr>
          <a:lstStyle/>
          <a:p>
            <a:r>
              <a:rPr kumimoji="1" lang="en-US" altLang="zh-CN" sz="2400" dirty="0">
                <a:latin typeface="Times New Roman" pitchFamily="18" charset="0"/>
              </a:rPr>
              <a:t>A</a:t>
            </a:r>
          </a:p>
        </p:txBody>
      </p:sp>
      <p:sp>
        <p:nvSpPr>
          <p:cNvPr id="160786" name="Text Box 19"/>
          <p:cNvSpPr txBox="1">
            <a:spLocks noChangeArrowheads="1"/>
          </p:cNvSpPr>
          <p:nvPr/>
        </p:nvSpPr>
        <p:spPr bwMode="auto">
          <a:xfrm>
            <a:off x="7070725" y="4308475"/>
            <a:ext cx="3873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sp>
        <p:nvSpPr>
          <p:cNvPr id="1896468" name="Line 20"/>
          <p:cNvSpPr>
            <a:spLocks noChangeShapeType="1"/>
          </p:cNvSpPr>
          <p:nvPr/>
        </p:nvSpPr>
        <p:spPr bwMode="auto">
          <a:xfrm flipH="1" flipV="1">
            <a:off x="2286000" y="31242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896469" name="Text Box 21"/>
          <p:cNvSpPr txBox="1">
            <a:spLocks noChangeArrowheads="1"/>
          </p:cNvSpPr>
          <p:nvPr/>
        </p:nvSpPr>
        <p:spPr bwMode="auto">
          <a:xfrm>
            <a:off x="7054850" y="2133600"/>
            <a:ext cx="20891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202.119.36.130</a:t>
            </a:r>
          </a:p>
        </p:txBody>
      </p:sp>
      <p:sp>
        <p:nvSpPr>
          <p:cNvPr id="1896470" name="Text Box 22"/>
          <p:cNvSpPr txBox="1">
            <a:spLocks noChangeArrowheads="1"/>
          </p:cNvSpPr>
          <p:nvPr/>
        </p:nvSpPr>
        <p:spPr bwMode="auto">
          <a:xfrm>
            <a:off x="4572000" y="6019800"/>
            <a:ext cx="20891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202.119.36.135</a:t>
            </a:r>
          </a:p>
        </p:txBody>
      </p:sp>
      <p:sp>
        <p:nvSpPr>
          <p:cNvPr id="1896471" name="Freeform 23"/>
          <p:cNvSpPr>
            <a:spLocks/>
          </p:cNvSpPr>
          <p:nvPr/>
        </p:nvSpPr>
        <p:spPr bwMode="auto">
          <a:xfrm>
            <a:off x="6858000" y="2438400"/>
            <a:ext cx="1003300" cy="2133600"/>
          </a:xfrm>
          <a:custGeom>
            <a:avLst/>
            <a:gdLst>
              <a:gd name="T0" fmla="*/ 0 w 632"/>
              <a:gd name="T1" fmla="*/ 0 h 1344"/>
              <a:gd name="T2" fmla="*/ 2147483647 w 632"/>
              <a:gd name="T3" fmla="*/ 2147483647 h 1344"/>
              <a:gd name="T4" fmla="*/ 2147483647 w 632"/>
              <a:gd name="T5" fmla="*/ 2147483647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896472" name="Text Box 24"/>
          <p:cNvSpPr txBox="1">
            <a:spLocks noChangeArrowheads="1"/>
          </p:cNvSpPr>
          <p:nvPr/>
        </p:nvSpPr>
        <p:spPr bwMode="auto">
          <a:xfrm>
            <a:off x="7086600" y="3429000"/>
            <a:ext cx="1801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sp>
        <p:nvSpPr>
          <p:cNvPr id="1896473" name="Freeform 25"/>
          <p:cNvSpPr>
            <a:spLocks/>
          </p:cNvSpPr>
          <p:nvPr/>
        </p:nvSpPr>
        <p:spPr bwMode="auto">
          <a:xfrm>
            <a:off x="5981700" y="2362200"/>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896474" name="AutoShape 26"/>
          <p:cNvSpPr>
            <a:spLocks/>
          </p:cNvSpPr>
          <p:nvPr/>
        </p:nvSpPr>
        <p:spPr bwMode="auto">
          <a:xfrm>
            <a:off x="143321" y="4038600"/>
            <a:ext cx="4284663" cy="2127250"/>
          </a:xfrm>
          <a:prstGeom prst="accentBorderCallout1">
            <a:avLst>
              <a:gd name="adj1" fmla="val 5375"/>
              <a:gd name="adj2" fmla="val 101778"/>
              <a:gd name="adj3" fmla="val -40894"/>
              <a:gd name="adj4" fmla="val 113819"/>
            </a:avLst>
          </a:prstGeom>
          <a:noFill/>
          <a:ln w="9525">
            <a:solidFill>
              <a:schemeClr val="tx1"/>
            </a:solidFill>
            <a:miter lim="800000"/>
            <a:headEnd/>
            <a:tailEnd/>
          </a:ln>
        </p:spPr>
        <p:txBody>
          <a:bodyPr/>
          <a:lstStyle/>
          <a:p>
            <a:r>
              <a:rPr kumimoji="1" lang="en-US" altLang="zh-CN" sz="2000">
                <a:latin typeface="Times New Roman" pitchFamily="18" charset="0"/>
              </a:rPr>
              <a:t>0:</a:t>
            </a:r>
            <a:r>
              <a:rPr kumimoji="1" lang="zh-CN" altLang="en-US" sz="2000">
                <a:latin typeface="Times New Roman" pitchFamily="18" charset="0"/>
              </a:rPr>
              <a:t>截获通信请求</a:t>
            </a:r>
          </a:p>
          <a:p>
            <a:r>
              <a:rPr kumimoji="1" lang="en-US" altLang="zh-CN" sz="2000">
                <a:latin typeface="Times New Roman" pitchFamily="18" charset="0"/>
              </a:rPr>
              <a:t>1:</a:t>
            </a:r>
            <a:r>
              <a:rPr kumimoji="1" lang="zh-CN" altLang="en-US" sz="2000">
                <a:latin typeface="Times New Roman" pitchFamily="18" charset="0"/>
              </a:rPr>
              <a:t>发现</a:t>
            </a:r>
            <a:r>
              <a:rPr kumimoji="1" lang="en-US" altLang="zh-CN" sz="2000">
                <a:latin typeface="Times New Roman" pitchFamily="18" charset="0"/>
              </a:rPr>
              <a:t>B</a:t>
            </a:r>
            <a:r>
              <a:rPr kumimoji="1" lang="zh-CN" altLang="en-US" sz="2000">
                <a:latin typeface="Times New Roman" pitchFamily="18" charset="0"/>
              </a:rPr>
              <a:t>不在本地</a:t>
            </a:r>
          </a:p>
          <a:p>
            <a:r>
              <a:rPr kumimoji="1" lang="en-US" altLang="zh-CN" sz="2000">
                <a:latin typeface="Times New Roman" pitchFamily="18" charset="0"/>
              </a:rPr>
              <a:t>2:</a:t>
            </a:r>
            <a:r>
              <a:rPr kumimoji="1" lang="zh-CN" altLang="en-US" sz="2000">
                <a:latin typeface="Times New Roman" pitchFamily="18" charset="0"/>
              </a:rPr>
              <a:t>向</a:t>
            </a:r>
            <a:r>
              <a:rPr kumimoji="1" lang="en-US" altLang="zh-CN" sz="2000">
                <a:latin typeface="Times New Roman" pitchFamily="18" charset="0"/>
              </a:rPr>
              <a:t>B</a:t>
            </a:r>
            <a:r>
              <a:rPr kumimoji="1" lang="zh-CN" altLang="en-US" sz="2000">
                <a:latin typeface="Times New Roman" pitchFamily="18" charset="0"/>
              </a:rPr>
              <a:t>的出生地</a:t>
            </a:r>
            <a:r>
              <a:rPr kumimoji="1" lang="en-US" altLang="zh-CN" sz="2000">
                <a:latin typeface="Times New Roman" pitchFamily="18" charset="0"/>
              </a:rPr>
              <a:t>136</a:t>
            </a:r>
            <a:r>
              <a:rPr kumimoji="1" lang="zh-CN" altLang="en-US" sz="2000">
                <a:latin typeface="Times New Roman" pitchFamily="18" charset="0"/>
              </a:rPr>
              <a:t>请求</a:t>
            </a:r>
            <a:r>
              <a:rPr kumimoji="1" lang="en-US" altLang="zh-CN" sz="2000">
                <a:latin typeface="Times New Roman" pitchFamily="18" charset="0"/>
              </a:rPr>
              <a:t>B</a:t>
            </a:r>
            <a:r>
              <a:rPr kumimoji="1" lang="zh-CN" altLang="en-US" sz="2000">
                <a:latin typeface="Times New Roman" pitchFamily="18" charset="0"/>
              </a:rPr>
              <a:t>的当前位置</a:t>
            </a:r>
          </a:p>
          <a:p>
            <a:r>
              <a:rPr kumimoji="1" lang="en-US" altLang="zh-CN" sz="2000">
                <a:latin typeface="Times New Roman" pitchFamily="18" charset="0"/>
              </a:rPr>
              <a:t>3:136</a:t>
            </a:r>
            <a:r>
              <a:rPr kumimoji="1" lang="zh-CN" altLang="en-US" sz="2000">
                <a:latin typeface="Times New Roman" pitchFamily="18" charset="0"/>
              </a:rPr>
              <a:t>上的</a:t>
            </a:r>
            <a:r>
              <a:rPr kumimoji="1" lang="en-US" altLang="zh-CN" sz="2000">
                <a:latin typeface="Times New Roman" pitchFamily="18" charset="0"/>
              </a:rPr>
              <a:t>communicator</a:t>
            </a:r>
            <a:r>
              <a:rPr kumimoji="1" lang="zh-CN" altLang="en-US" sz="2000">
                <a:latin typeface="Times New Roman" pitchFamily="18" charset="0"/>
              </a:rPr>
              <a:t>接受请求，向</a:t>
            </a:r>
            <a:r>
              <a:rPr kumimoji="1" lang="en-US" altLang="zh-CN" sz="2000">
                <a:latin typeface="Times New Roman" pitchFamily="18" charset="0"/>
              </a:rPr>
              <a:t>Home</a:t>
            </a:r>
            <a:r>
              <a:rPr kumimoji="1" lang="zh-CN" altLang="en-US" sz="2000">
                <a:latin typeface="Times New Roman" pitchFamily="18" charset="0"/>
              </a:rPr>
              <a:t>查询，得到</a:t>
            </a:r>
            <a:r>
              <a:rPr kumimoji="1" lang="en-US" altLang="zh-CN" sz="2000">
                <a:latin typeface="Times New Roman" pitchFamily="18" charset="0"/>
              </a:rPr>
              <a:t>B</a:t>
            </a:r>
            <a:r>
              <a:rPr kumimoji="1" lang="zh-CN" altLang="en-US" sz="2000">
                <a:latin typeface="Times New Roman" pitchFamily="18" charset="0"/>
              </a:rPr>
              <a:t>的位置为</a:t>
            </a:r>
            <a:r>
              <a:rPr kumimoji="1" lang="en-US" altLang="zh-CN" sz="2000">
                <a:latin typeface="Times New Roman" pitchFamily="18" charset="0"/>
              </a:rPr>
              <a:t>135</a:t>
            </a:r>
          </a:p>
          <a:p>
            <a:r>
              <a:rPr kumimoji="1" lang="en-US" altLang="zh-CN" sz="2000">
                <a:latin typeface="Times New Roman" pitchFamily="18" charset="0"/>
              </a:rPr>
              <a:t>4:</a:t>
            </a:r>
            <a:r>
              <a:rPr kumimoji="1" lang="zh-CN" altLang="en-US" sz="2000">
                <a:latin typeface="Times New Roman" pitchFamily="18" charset="0"/>
              </a:rPr>
              <a:t>向</a:t>
            </a:r>
            <a:r>
              <a:rPr kumimoji="1" lang="en-US" altLang="zh-CN" sz="2000">
                <a:latin typeface="Times New Roman" pitchFamily="18" charset="0"/>
              </a:rPr>
              <a:t>130</a:t>
            </a:r>
            <a:r>
              <a:rPr kumimoji="1" lang="zh-CN" altLang="en-US" sz="2000">
                <a:latin typeface="Times New Roman" pitchFamily="18" charset="0"/>
              </a:rPr>
              <a:t>上的</a:t>
            </a:r>
            <a:r>
              <a:rPr kumimoji="1" lang="en-US" altLang="zh-CN" sz="2000">
                <a:latin typeface="Times New Roman" pitchFamily="18" charset="0"/>
              </a:rPr>
              <a:t>communicator</a:t>
            </a:r>
            <a:r>
              <a:rPr kumimoji="1" lang="zh-CN" altLang="en-US" sz="2000">
                <a:latin typeface="Times New Roman" pitchFamily="18" charset="0"/>
              </a:rPr>
              <a:t>回复：</a:t>
            </a:r>
            <a:r>
              <a:rPr kumimoji="1" lang="en-US" altLang="zh-CN" sz="2000">
                <a:latin typeface="Times New Roman" pitchFamily="18" charset="0"/>
              </a:rPr>
              <a:t>135</a:t>
            </a:r>
          </a:p>
        </p:txBody>
      </p:sp>
      <p:sp>
        <p:nvSpPr>
          <p:cNvPr id="160794" name="Text Box 27"/>
          <p:cNvSpPr txBox="1">
            <a:spLocks noChangeArrowheads="1"/>
          </p:cNvSpPr>
          <p:nvPr/>
        </p:nvSpPr>
        <p:spPr bwMode="auto">
          <a:xfrm>
            <a:off x="2871788" y="1449338"/>
            <a:ext cx="6272212" cy="971550"/>
          </a:xfrm>
          <a:prstGeom prst="rect">
            <a:avLst/>
          </a:prstGeom>
          <a:noFill/>
          <a:ln w="9525">
            <a:noFill/>
            <a:miter lim="800000"/>
            <a:headEnd/>
            <a:tailEnd/>
          </a:ln>
        </p:spPr>
        <p:txBody>
          <a:bodyPr wrap="none">
            <a:spAutoFit/>
          </a:bodyPr>
          <a:lstStyle/>
          <a:p>
            <a:pPr lvl="2">
              <a:spcBef>
                <a:spcPct val="20000"/>
              </a:spcBef>
              <a:buClr>
                <a:srgbClr val="0099CC"/>
              </a:buClr>
              <a:buSzPct val="65000"/>
              <a:buFont typeface="Wingdings" pitchFamily="2" charset="2"/>
              <a:buNone/>
            </a:pPr>
            <a:r>
              <a:rPr kumimoji="1" lang="en-US" altLang="zh-CN" b="1" dirty="0">
                <a:latin typeface="Arial" charset="0"/>
              </a:rPr>
              <a:t>A</a:t>
            </a:r>
            <a:r>
              <a:rPr kumimoji="1" lang="zh-CN" altLang="en-US" b="1" dirty="0">
                <a:latin typeface="Arial" charset="0"/>
              </a:rPr>
              <a:t>的名：</a:t>
            </a:r>
            <a:r>
              <a:rPr kumimoji="1" lang="en-US" altLang="zh-CN" b="1" dirty="0">
                <a:latin typeface="Arial" charset="0"/>
              </a:rPr>
              <a:t>A:202.119.36.170/100232:202.119.36.130</a:t>
            </a:r>
          </a:p>
          <a:p>
            <a:pPr lvl="2">
              <a:spcBef>
                <a:spcPct val="20000"/>
              </a:spcBef>
              <a:buClr>
                <a:srgbClr val="0099CC"/>
              </a:buClr>
              <a:buSzPct val="65000"/>
              <a:buFont typeface="Wingdings" pitchFamily="2" charset="2"/>
              <a:buNone/>
            </a:pPr>
            <a:r>
              <a:rPr kumimoji="1" lang="en-US" altLang="zh-CN" b="1" dirty="0">
                <a:latin typeface="Arial" charset="0"/>
              </a:rPr>
              <a:t>B</a:t>
            </a:r>
            <a:r>
              <a:rPr kumimoji="1" lang="zh-CN" altLang="en-US" b="1" dirty="0">
                <a:latin typeface="Arial" charset="0"/>
              </a:rPr>
              <a:t>的名：</a:t>
            </a:r>
            <a:r>
              <a:rPr kumimoji="1" lang="en-US" altLang="zh-CN" b="1" dirty="0">
                <a:latin typeface="Arial" charset="0"/>
              </a:rPr>
              <a:t>B:202.119.36.136/100247:202.119.36.135</a:t>
            </a:r>
          </a:p>
          <a:p>
            <a:endParaRPr kumimoji="1" lang="en-US" altLang="zh-CN" b="1" dirty="0">
              <a:latin typeface="Times New Roman" pitchFamily="18" charset="0"/>
            </a:endParaRPr>
          </a:p>
        </p:txBody>
      </p:sp>
      <p:sp>
        <p:nvSpPr>
          <p:cNvPr id="1896476" name="Freeform 28"/>
          <p:cNvSpPr>
            <a:spLocks/>
          </p:cNvSpPr>
          <p:nvPr/>
        </p:nvSpPr>
        <p:spPr bwMode="auto">
          <a:xfrm>
            <a:off x="1003300" y="2438400"/>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896477" name="Freeform 29"/>
          <p:cNvSpPr>
            <a:spLocks/>
          </p:cNvSpPr>
          <p:nvPr/>
        </p:nvSpPr>
        <p:spPr bwMode="auto">
          <a:xfrm>
            <a:off x="1828800" y="2438400"/>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grpSp>
        <p:nvGrpSpPr>
          <p:cNvPr id="4" name="Group 30"/>
          <p:cNvGrpSpPr>
            <a:grpSpLocks/>
          </p:cNvGrpSpPr>
          <p:nvPr/>
        </p:nvGrpSpPr>
        <p:grpSpPr bwMode="auto">
          <a:xfrm>
            <a:off x="5181600" y="3124200"/>
            <a:ext cx="762000" cy="2286000"/>
            <a:chOff x="3264" y="1968"/>
            <a:chExt cx="480" cy="1440"/>
          </a:xfrm>
        </p:grpSpPr>
        <p:sp>
          <p:nvSpPr>
            <p:cNvPr id="160801" name="Freeform 31"/>
            <p:cNvSpPr>
              <a:spLocks/>
            </p:cNvSpPr>
            <p:nvPr/>
          </p:nvSpPr>
          <p:spPr bwMode="auto">
            <a:xfrm>
              <a:off x="3264" y="1968"/>
              <a:ext cx="480" cy="1440"/>
            </a:xfrm>
            <a:custGeom>
              <a:avLst/>
              <a:gdLst>
                <a:gd name="T0" fmla="*/ 480 w 480"/>
                <a:gd name="T1" fmla="*/ 0 h 1440"/>
                <a:gd name="T2" fmla="*/ 0 w 480"/>
                <a:gd name="T3" fmla="*/ 720 h 1440"/>
                <a:gd name="T4" fmla="*/ 480 w 480"/>
                <a:gd name="T5" fmla="*/ 1440 h 1440"/>
                <a:gd name="T6" fmla="*/ 0 60000 65536"/>
                <a:gd name="T7" fmla="*/ 0 60000 65536"/>
                <a:gd name="T8" fmla="*/ 0 60000 65536"/>
                <a:gd name="T9" fmla="*/ 0 w 480"/>
                <a:gd name="T10" fmla="*/ 0 h 1440"/>
                <a:gd name="T11" fmla="*/ 480 w 480"/>
                <a:gd name="T12" fmla="*/ 1440 h 1440"/>
              </a:gdLst>
              <a:ahLst/>
              <a:cxnLst>
                <a:cxn ang="T6">
                  <a:pos x="T0" y="T1"/>
                </a:cxn>
                <a:cxn ang="T7">
                  <a:pos x="T2" y="T3"/>
                </a:cxn>
                <a:cxn ang="T8">
                  <a:pos x="T4" y="T5"/>
                </a:cxn>
              </a:cxnLst>
              <a:rect l="T9" t="T10" r="T11" b="T12"/>
              <a:pathLst>
                <a:path w="480" h="1440">
                  <a:moveTo>
                    <a:pt x="480" y="0"/>
                  </a:moveTo>
                  <a:cubicBezTo>
                    <a:pt x="240" y="240"/>
                    <a:pt x="0" y="480"/>
                    <a:pt x="0" y="720"/>
                  </a:cubicBezTo>
                  <a:cubicBezTo>
                    <a:pt x="0" y="960"/>
                    <a:pt x="240" y="1200"/>
                    <a:pt x="480" y="1440"/>
                  </a:cubicBezTo>
                </a:path>
              </a:pathLst>
            </a:custGeom>
            <a:noFill/>
            <a:ln w="38100">
              <a:solidFill>
                <a:schemeClr val="tx2"/>
              </a:solidFill>
              <a:round/>
              <a:headEnd/>
              <a:tailEnd type="arrow" w="med" len="med"/>
            </a:ln>
          </p:spPr>
          <p:txBody>
            <a:bodyPr wrap="none"/>
            <a:lstStyle/>
            <a:p>
              <a:endParaRPr lang="zh-CN" altLang="en-US"/>
            </a:p>
          </p:txBody>
        </p:sp>
        <p:sp>
          <p:nvSpPr>
            <p:cNvPr id="160802" name="Text Box 32"/>
            <p:cNvSpPr txBox="1">
              <a:spLocks noChangeArrowheads="1"/>
            </p:cNvSpPr>
            <p:nvPr/>
          </p:nvSpPr>
          <p:spPr bwMode="auto">
            <a:xfrm>
              <a:off x="3360" y="2496"/>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5" name="Group 33"/>
          <p:cNvGrpSpPr>
            <a:grpSpLocks/>
          </p:cNvGrpSpPr>
          <p:nvPr/>
        </p:nvGrpSpPr>
        <p:grpSpPr bwMode="auto">
          <a:xfrm>
            <a:off x="6080125" y="4537075"/>
            <a:ext cx="625475" cy="873125"/>
            <a:chOff x="3830" y="2858"/>
            <a:chExt cx="394" cy="550"/>
          </a:xfrm>
        </p:grpSpPr>
        <p:sp>
          <p:nvSpPr>
            <p:cNvPr id="160799" name="Freeform 34"/>
            <p:cNvSpPr>
              <a:spLocks/>
            </p:cNvSpPr>
            <p:nvPr/>
          </p:nvSpPr>
          <p:spPr bwMode="auto">
            <a:xfrm>
              <a:off x="4024" y="2976"/>
              <a:ext cx="200" cy="432"/>
            </a:xfrm>
            <a:custGeom>
              <a:avLst/>
              <a:gdLst>
                <a:gd name="T0" fmla="*/ 200 w 200"/>
                <a:gd name="T1" fmla="*/ 779 h 384"/>
                <a:gd name="T2" fmla="*/ 8 w 200"/>
                <a:gd name="T3" fmla="*/ 487 h 384"/>
                <a:gd name="T4" fmla="*/ 152 w 200"/>
                <a:gd name="T5" fmla="*/ 0 h 384"/>
                <a:gd name="T6" fmla="*/ 0 60000 65536"/>
                <a:gd name="T7" fmla="*/ 0 60000 65536"/>
                <a:gd name="T8" fmla="*/ 0 60000 65536"/>
                <a:gd name="T9" fmla="*/ 0 w 200"/>
                <a:gd name="T10" fmla="*/ 0 h 384"/>
                <a:gd name="T11" fmla="*/ 200 w 200"/>
                <a:gd name="T12" fmla="*/ 384 h 384"/>
              </a:gdLst>
              <a:ahLst/>
              <a:cxnLst>
                <a:cxn ang="T6">
                  <a:pos x="T0" y="T1"/>
                </a:cxn>
                <a:cxn ang="T7">
                  <a:pos x="T2" y="T3"/>
                </a:cxn>
                <a:cxn ang="T8">
                  <a:pos x="T4" y="T5"/>
                </a:cxn>
              </a:cxnLst>
              <a:rect l="T9" t="T10" r="T11" b="T12"/>
              <a:pathLst>
                <a:path w="200" h="384">
                  <a:moveTo>
                    <a:pt x="200" y="384"/>
                  </a:moveTo>
                  <a:cubicBezTo>
                    <a:pt x="108" y="344"/>
                    <a:pt x="16" y="304"/>
                    <a:pt x="8" y="240"/>
                  </a:cubicBezTo>
                  <a:cubicBezTo>
                    <a:pt x="0" y="176"/>
                    <a:pt x="76" y="88"/>
                    <a:pt x="152" y="0"/>
                  </a:cubicBezTo>
                </a:path>
              </a:pathLst>
            </a:custGeom>
            <a:noFill/>
            <a:ln w="38100">
              <a:solidFill>
                <a:schemeClr val="tx2"/>
              </a:solidFill>
              <a:round/>
              <a:headEnd/>
              <a:tailEnd type="arrow" w="med" len="med"/>
            </a:ln>
          </p:spPr>
          <p:txBody>
            <a:bodyPr wrap="none"/>
            <a:lstStyle/>
            <a:p>
              <a:endParaRPr lang="zh-CN" altLang="en-US"/>
            </a:p>
          </p:txBody>
        </p:sp>
        <p:sp>
          <p:nvSpPr>
            <p:cNvPr id="160800" name="Text Box 35"/>
            <p:cNvSpPr txBox="1">
              <a:spLocks noChangeArrowheads="1"/>
            </p:cNvSpPr>
            <p:nvPr/>
          </p:nvSpPr>
          <p:spPr bwMode="auto">
            <a:xfrm>
              <a:off x="3830" y="2858"/>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sp>
        <p:nvSpPr>
          <p:cNvPr id="39"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0"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1"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96469"/>
                                        </p:tgtEl>
                                        <p:attrNameLst>
                                          <p:attrName>style.visibility</p:attrName>
                                        </p:attrNameLst>
                                      </p:cBhvr>
                                      <p:to>
                                        <p:strVal val="visible"/>
                                      </p:to>
                                    </p:set>
                                    <p:animEffect transition="in" filter="wipe(left)">
                                      <p:cBhvr>
                                        <p:cTn id="7" dur="500"/>
                                        <p:tgtEl>
                                          <p:spTgt spid="189646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96470"/>
                                        </p:tgtEl>
                                        <p:attrNameLst>
                                          <p:attrName>style.visibility</p:attrName>
                                        </p:attrNameLst>
                                      </p:cBhvr>
                                      <p:to>
                                        <p:strVal val="visible"/>
                                      </p:to>
                                    </p:set>
                                    <p:animEffect transition="in" filter="wipe(left)">
                                      <p:cBhvr>
                                        <p:cTn id="12" dur="500"/>
                                        <p:tgtEl>
                                          <p:spTgt spid="189647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896471"/>
                                        </p:tgtEl>
                                        <p:attrNameLst>
                                          <p:attrName>style.visibility</p:attrName>
                                        </p:attrNameLst>
                                      </p:cBhvr>
                                      <p:to>
                                        <p:strVal val="visible"/>
                                      </p:to>
                                    </p:set>
                                    <p:animEffect transition="in" filter="wipe(up)">
                                      <p:cBhvr>
                                        <p:cTn id="17" dur="500"/>
                                        <p:tgtEl>
                                          <p:spTgt spid="1896471"/>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96472"/>
                                        </p:tgtEl>
                                        <p:attrNameLst>
                                          <p:attrName>style.visibility</p:attrName>
                                        </p:attrNameLst>
                                      </p:cBhvr>
                                      <p:to>
                                        <p:strVal val="visible"/>
                                      </p:to>
                                    </p:set>
                                    <p:animEffect transition="in" filter="wipe(left)">
                                      <p:cBhvr>
                                        <p:cTn id="22" dur="500"/>
                                        <p:tgtEl>
                                          <p:spTgt spid="1896472"/>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1896473"/>
                                        </p:tgtEl>
                                        <p:attrNameLst>
                                          <p:attrName>style.visibility</p:attrName>
                                        </p:attrNameLst>
                                      </p:cBhvr>
                                      <p:to>
                                        <p:strVal val="visible"/>
                                      </p:to>
                                    </p:set>
                                    <p:animEffect transition="in" filter="wipe(up)">
                                      <p:cBhvr>
                                        <p:cTn id="27" dur="500"/>
                                        <p:tgtEl>
                                          <p:spTgt spid="189647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2" fill="hold" grpId="0" nodeType="clickEffect">
                                  <p:stCondLst>
                                    <p:cond delay="0"/>
                                  </p:stCondLst>
                                  <p:childTnLst>
                                    <p:set>
                                      <p:cBhvr>
                                        <p:cTn id="31" dur="1" fill="hold">
                                          <p:stCondLst>
                                            <p:cond delay="0"/>
                                          </p:stCondLst>
                                        </p:cTn>
                                        <p:tgtEl>
                                          <p:spTgt spid="1896464"/>
                                        </p:tgtEl>
                                        <p:attrNameLst>
                                          <p:attrName>style.visibility</p:attrName>
                                        </p:attrNameLst>
                                      </p:cBhvr>
                                      <p:to>
                                        <p:strVal val="visible"/>
                                      </p:to>
                                    </p:set>
                                    <p:animEffect transition="in" filter="wipe(right)">
                                      <p:cBhvr>
                                        <p:cTn id="32" dur="500"/>
                                        <p:tgtEl>
                                          <p:spTgt spid="189646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1896476"/>
                                        </p:tgtEl>
                                        <p:attrNameLst>
                                          <p:attrName>style.visibility</p:attrName>
                                        </p:attrNameLst>
                                      </p:cBhvr>
                                      <p:to>
                                        <p:strVal val="visible"/>
                                      </p:to>
                                    </p:set>
                                    <p:animEffect transition="in" filter="wipe(down)">
                                      <p:cBhvr>
                                        <p:cTn id="37" dur="500"/>
                                        <p:tgtEl>
                                          <p:spTgt spid="1896476"/>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896477"/>
                                        </p:tgtEl>
                                        <p:attrNameLst>
                                          <p:attrName>style.visibility</p:attrName>
                                        </p:attrNameLst>
                                      </p:cBhvr>
                                      <p:to>
                                        <p:strVal val="visible"/>
                                      </p:to>
                                    </p:set>
                                    <p:animEffect transition="in" filter="wipe(up)">
                                      <p:cBhvr>
                                        <p:cTn id="42" dur="500"/>
                                        <p:tgtEl>
                                          <p:spTgt spid="1896477"/>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896468"/>
                                        </p:tgtEl>
                                        <p:attrNameLst>
                                          <p:attrName>style.visibility</p:attrName>
                                        </p:attrNameLst>
                                      </p:cBhvr>
                                      <p:to>
                                        <p:strVal val="visible"/>
                                      </p:to>
                                    </p:set>
                                    <p:animEffect transition="in" filter="wipe(left)">
                                      <p:cBhvr>
                                        <p:cTn id="47" dur="500"/>
                                        <p:tgtEl>
                                          <p:spTgt spid="189646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896474">
                                            <p:bg/>
                                          </p:spTgt>
                                        </p:tgtEl>
                                        <p:attrNameLst>
                                          <p:attrName>style.visibility</p:attrName>
                                        </p:attrNameLst>
                                      </p:cBhvr>
                                      <p:to>
                                        <p:strVal val="visible"/>
                                      </p:to>
                                    </p:set>
                                    <p:animEffect transition="in" filter="wipe(right)">
                                      <p:cBhvr>
                                        <p:cTn id="52" dur="500"/>
                                        <p:tgtEl>
                                          <p:spTgt spid="1896474">
                                            <p:bg/>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1896474">
                                            <p:txEl>
                                              <p:pRg st="0" end="0"/>
                                            </p:txEl>
                                          </p:spTgt>
                                        </p:tgtEl>
                                        <p:attrNameLst>
                                          <p:attrName>style.visibility</p:attrName>
                                        </p:attrNameLst>
                                      </p:cBhvr>
                                      <p:to>
                                        <p:strVal val="visible"/>
                                      </p:to>
                                    </p:set>
                                    <p:animEffect transition="in" filter="wipe(right)">
                                      <p:cBhvr>
                                        <p:cTn id="57" dur="500"/>
                                        <p:tgtEl>
                                          <p:spTgt spid="1896474">
                                            <p:txEl>
                                              <p:pRg st="0" end="0"/>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2" fill="hold" grpId="0" nodeType="clickEffect">
                                  <p:stCondLst>
                                    <p:cond delay="0"/>
                                  </p:stCondLst>
                                  <p:childTnLst>
                                    <p:set>
                                      <p:cBhvr>
                                        <p:cTn id="61" dur="1" fill="hold">
                                          <p:stCondLst>
                                            <p:cond delay="0"/>
                                          </p:stCondLst>
                                        </p:cTn>
                                        <p:tgtEl>
                                          <p:spTgt spid="1896474">
                                            <p:txEl>
                                              <p:pRg st="1" end="1"/>
                                            </p:txEl>
                                          </p:spTgt>
                                        </p:tgtEl>
                                        <p:attrNameLst>
                                          <p:attrName>style.visibility</p:attrName>
                                        </p:attrNameLst>
                                      </p:cBhvr>
                                      <p:to>
                                        <p:strVal val="visible"/>
                                      </p:to>
                                    </p:set>
                                    <p:animEffect transition="in" filter="wipe(right)">
                                      <p:cBhvr>
                                        <p:cTn id="62" dur="500"/>
                                        <p:tgtEl>
                                          <p:spTgt spid="1896474">
                                            <p:txEl>
                                              <p:pRg st="1" end="1"/>
                                            </p:txEl>
                                          </p:spTgt>
                                        </p:tgtEl>
                                      </p:cBhvr>
                                    </p:animEffect>
                                  </p:childTnLst>
                                </p:cTn>
                              </p:par>
                            </p:childTnLst>
                          </p:cTn>
                        </p:par>
                      </p:childTnLst>
                    </p:cTn>
                  </p:par>
                  <p:par>
                    <p:cTn id="63" fill="hold">
                      <p:stCondLst>
                        <p:cond delay="indefinite"/>
                      </p:stCondLst>
                      <p:childTnLst>
                        <p:par>
                          <p:cTn id="64" fill="hold">
                            <p:stCondLst>
                              <p:cond delay="0"/>
                            </p:stCondLst>
                            <p:childTnLst>
                              <p:par>
                                <p:cTn id="65" presetID="22" presetClass="entr" presetSubtype="2" fill="hold" grpId="0" nodeType="clickEffect">
                                  <p:stCondLst>
                                    <p:cond delay="0"/>
                                  </p:stCondLst>
                                  <p:childTnLst>
                                    <p:set>
                                      <p:cBhvr>
                                        <p:cTn id="66" dur="1" fill="hold">
                                          <p:stCondLst>
                                            <p:cond delay="0"/>
                                          </p:stCondLst>
                                        </p:cTn>
                                        <p:tgtEl>
                                          <p:spTgt spid="1896474">
                                            <p:txEl>
                                              <p:pRg st="2" end="2"/>
                                            </p:txEl>
                                          </p:spTgt>
                                        </p:tgtEl>
                                        <p:attrNameLst>
                                          <p:attrName>style.visibility</p:attrName>
                                        </p:attrNameLst>
                                      </p:cBhvr>
                                      <p:to>
                                        <p:strVal val="visible"/>
                                      </p:to>
                                    </p:set>
                                    <p:animEffect transition="in" filter="wipe(right)">
                                      <p:cBhvr>
                                        <p:cTn id="67" dur="500"/>
                                        <p:tgtEl>
                                          <p:spTgt spid="1896474">
                                            <p:txEl>
                                              <p:pRg st="2" end="2"/>
                                            </p:txEl>
                                          </p:spTgt>
                                        </p:tgtEl>
                                      </p:cBhvr>
                                    </p:animEffect>
                                  </p:childTnLst>
                                </p:cTn>
                              </p:par>
                            </p:childTnLst>
                          </p:cTn>
                        </p:par>
                      </p:childTnLst>
                    </p:cTn>
                  </p:par>
                  <p:par>
                    <p:cTn id="68" fill="hold">
                      <p:stCondLst>
                        <p:cond delay="indefinite"/>
                      </p:stCondLst>
                      <p:childTnLst>
                        <p:par>
                          <p:cTn id="69" fill="hold">
                            <p:stCondLst>
                              <p:cond delay="0"/>
                            </p:stCondLst>
                            <p:childTnLst>
                              <p:par>
                                <p:cTn id="70" presetID="22" presetClass="entr" presetSubtype="2" fill="hold" grpId="0" nodeType="clickEffect">
                                  <p:stCondLst>
                                    <p:cond delay="0"/>
                                  </p:stCondLst>
                                  <p:childTnLst>
                                    <p:set>
                                      <p:cBhvr>
                                        <p:cTn id="71" dur="1" fill="hold">
                                          <p:stCondLst>
                                            <p:cond delay="0"/>
                                          </p:stCondLst>
                                        </p:cTn>
                                        <p:tgtEl>
                                          <p:spTgt spid="1896474">
                                            <p:txEl>
                                              <p:pRg st="3" end="3"/>
                                            </p:txEl>
                                          </p:spTgt>
                                        </p:tgtEl>
                                        <p:attrNameLst>
                                          <p:attrName>style.visibility</p:attrName>
                                        </p:attrNameLst>
                                      </p:cBhvr>
                                      <p:to>
                                        <p:strVal val="visible"/>
                                      </p:to>
                                    </p:set>
                                    <p:animEffect transition="in" filter="wipe(right)">
                                      <p:cBhvr>
                                        <p:cTn id="72" dur="500"/>
                                        <p:tgtEl>
                                          <p:spTgt spid="1896474">
                                            <p:txEl>
                                              <p:pRg st="3" end="3"/>
                                            </p:txEl>
                                          </p:spTgt>
                                        </p:tgtEl>
                                      </p:cBhvr>
                                    </p:animEffect>
                                  </p:childTnLst>
                                </p:cTn>
                              </p:par>
                            </p:childTnLst>
                          </p:cTn>
                        </p:par>
                      </p:childTnLst>
                    </p:cTn>
                  </p:par>
                  <p:par>
                    <p:cTn id="73" fill="hold">
                      <p:stCondLst>
                        <p:cond delay="indefinite"/>
                      </p:stCondLst>
                      <p:childTnLst>
                        <p:par>
                          <p:cTn id="74" fill="hold">
                            <p:stCondLst>
                              <p:cond delay="0"/>
                            </p:stCondLst>
                            <p:childTnLst>
                              <p:par>
                                <p:cTn id="75" presetID="22" presetClass="entr" presetSubtype="2" fill="hold" grpId="0" nodeType="clickEffect">
                                  <p:stCondLst>
                                    <p:cond delay="0"/>
                                  </p:stCondLst>
                                  <p:childTnLst>
                                    <p:set>
                                      <p:cBhvr>
                                        <p:cTn id="76" dur="1" fill="hold">
                                          <p:stCondLst>
                                            <p:cond delay="0"/>
                                          </p:stCondLst>
                                        </p:cTn>
                                        <p:tgtEl>
                                          <p:spTgt spid="1896474">
                                            <p:txEl>
                                              <p:pRg st="4" end="4"/>
                                            </p:txEl>
                                          </p:spTgt>
                                        </p:tgtEl>
                                        <p:attrNameLst>
                                          <p:attrName>style.visibility</p:attrName>
                                        </p:attrNameLst>
                                      </p:cBhvr>
                                      <p:to>
                                        <p:strVal val="visible"/>
                                      </p:to>
                                    </p:set>
                                    <p:animEffect transition="in" filter="wipe(right)">
                                      <p:cBhvr>
                                        <p:cTn id="77" dur="500"/>
                                        <p:tgtEl>
                                          <p:spTgt spid="1896474">
                                            <p:txEl>
                                              <p:pRg st="4" end="4"/>
                                            </p:txEl>
                                          </p:spTgt>
                                        </p:tgtEl>
                                      </p:cBhvr>
                                    </p:animEffect>
                                  </p:childTnLst>
                                </p:cTn>
                              </p:par>
                            </p:childTnLst>
                          </p:cTn>
                        </p:par>
                      </p:childTnLst>
                    </p:cTn>
                  </p:par>
                  <p:par>
                    <p:cTn id="78" fill="hold">
                      <p:stCondLst>
                        <p:cond delay="indefinite"/>
                      </p:stCondLst>
                      <p:childTnLst>
                        <p:par>
                          <p:cTn id="79" fill="hold">
                            <p:stCondLst>
                              <p:cond delay="0"/>
                            </p:stCondLst>
                            <p:childTnLst>
                              <p:par>
                                <p:cTn id="80" presetID="22" presetClass="entr" presetSubtype="1" fill="hold" nodeType="clickEffect">
                                  <p:stCondLst>
                                    <p:cond delay="0"/>
                                  </p:stCondLst>
                                  <p:childTnLst>
                                    <p:set>
                                      <p:cBhvr>
                                        <p:cTn id="81" dur="1" fill="hold">
                                          <p:stCondLst>
                                            <p:cond delay="0"/>
                                          </p:stCondLst>
                                        </p:cTn>
                                        <p:tgtEl>
                                          <p:spTgt spid="4"/>
                                        </p:tgtEl>
                                        <p:attrNameLst>
                                          <p:attrName>style.visibility</p:attrName>
                                        </p:attrNameLst>
                                      </p:cBhvr>
                                      <p:to>
                                        <p:strVal val="visible"/>
                                      </p:to>
                                    </p:set>
                                    <p:animEffect transition="in" filter="wipe(up)">
                                      <p:cBhvr>
                                        <p:cTn id="82" dur="500"/>
                                        <p:tgtEl>
                                          <p:spTgt spid="4"/>
                                        </p:tgtEl>
                                      </p:cBhvr>
                                    </p:animEffect>
                                  </p:childTnLst>
                                </p:cTn>
                              </p:par>
                            </p:childTnLst>
                          </p:cTn>
                        </p:par>
                      </p:childTnLst>
                    </p:cTn>
                  </p:par>
                  <p:par>
                    <p:cTn id="83" fill="hold">
                      <p:stCondLst>
                        <p:cond delay="indefinite"/>
                      </p:stCondLst>
                      <p:childTnLst>
                        <p:par>
                          <p:cTn id="84" fill="hold">
                            <p:stCondLst>
                              <p:cond delay="0"/>
                            </p:stCondLst>
                            <p:childTnLst>
                              <p:par>
                                <p:cTn id="85" presetID="22" presetClass="entr" presetSubtype="4" fill="hold" nodeType="clickEffect">
                                  <p:stCondLst>
                                    <p:cond delay="0"/>
                                  </p:stCondLst>
                                  <p:childTnLst>
                                    <p:set>
                                      <p:cBhvr>
                                        <p:cTn id="86" dur="1" fill="hold">
                                          <p:stCondLst>
                                            <p:cond delay="0"/>
                                          </p:stCondLst>
                                        </p:cTn>
                                        <p:tgtEl>
                                          <p:spTgt spid="5"/>
                                        </p:tgtEl>
                                        <p:attrNameLst>
                                          <p:attrName>style.visibility</p:attrName>
                                        </p:attrNameLst>
                                      </p:cBhvr>
                                      <p:to>
                                        <p:strVal val="visible"/>
                                      </p:to>
                                    </p:set>
                                    <p:animEffect transition="in" filter="wipe(down)">
                                      <p:cBhvr>
                                        <p:cTn id="8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6464" grpId="0" animBg="1"/>
      <p:bldP spid="1896468" grpId="0" animBg="1"/>
      <p:bldP spid="1896469" grpId="0" autoUpdateAnimBg="0"/>
      <p:bldP spid="1896470" grpId="0" autoUpdateAnimBg="0"/>
      <p:bldP spid="1896471" grpId="0" animBg="1"/>
      <p:bldP spid="1896472" grpId="0" autoUpdateAnimBg="0"/>
      <p:bldP spid="1896473" grpId="0" animBg="1"/>
      <p:bldP spid="1896474" grpId="0" build="p" animBg="1" autoUpdateAnimBg="0"/>
      <p:bldP spid="1896476" grpId="0" animBg="1"/>
      <p:bldP spid="1896477" grpId="0" animBg="1"/>
    </p:bldLst>
  </p:timing>
</p:sld>
</file>

<file path=ppt/slides/slide2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寻址</a:t>
            </a:r>
            <a:endParaRPr lang="zh-CN" altLang="en-US" sz="2500" dirty="0" smtClean="0">
              <a:solidFill>
                <a:srgbClr val="FFC000"/>
              </a:solidFill>
            </a:endParaRPr>
          </a:p>
        </p:txBody>
      </p:sp>
      <p:sp>
        <p:nvSpPr>
          <p:cNvPr id="1898499" name="Rectangle 3"/>
          <p:cNvSpPr>
            <a:spLocks noGrp="1" noChangeArrowheads="1"/>
          </p:cNvSpPr>
          <p:nvPr>
            <p:ph idx="1"/>
          </p:nvPr>
        </p:nvSpPr>
        <p:spPr>
          <a:xfrm>
            <a:off x="328613" y="1700808"/>
            <a:ext cx="8208962" cy="4383087"/>
          </a:xfrm>
        </p:spPr>
        <p:txBody>
          <a:bodyPr>
            <a:normAutofit lnSpcReduction="10000"/>
          </a:bodyPr>
          <a:lstStyle/>
          <a:p>
            <a:pPr eaLnBrk="1" hangingPunct="1"/>
            <a:r>
              <a:rPr lang="zh-CN" altLang="en-US" dirty="0" smtClean="0"/>
              <a:t>特点：</a:t>
            </a:r>
          </a:p>
          <a:p>
            <a:pPr lvl="1" eaLnBrk="1" hangingPunct="1"/>
            <a:r>
              <a:rPr lang="zh-CN" altLang="en-US" dirty="0" smtClean="0"/>
              <a:t>由</a:t>
            </a:r>
            <a:r>
              <a:rPr lang="en-US" altLang="zh-CN" dirty="0" smtClean="0"/>
              <a:t>Communicator</a:t>
            </a:r>
            <a:r>
              <a:rPr lang="zh-CN" altLang="en-US" dirty="0" smtClean="0"/>
              <a:t>集中进行寻址和消息路由，而不是由</a:t>
            </a:r>
            <a:r>
              <a:rPr lang="en-US" altLang="zh-CN" dirty="0" smtClean="0"/>
              <a:t>agent</a:t>
            </a:r>
            <a:r>
              <a:rPr lang="zh-CN" altLang="en-US" dirty="0" smtClean="0"/>
              <a:t>获得目标地址后自行建立连接发送消息</a:t>
            </a:r>
          </a:p>
          <a:p>
            <a:pPr eaLnBrk="1" hangingPunct="1"/>
            <a:r>
              <a:rPr lang="zh-CN" altLang="en-US" dirty="0" smtClean="0"/>
              <a:t>优点：</a:t>
            </a:r>
          </a:p>
          <a:p>
            <a:pPr lvl="1" eaLnBrk="1" hangingPunct="1"/>
            <a:r>
              <a:rPr lang="zh-CN" altLang="en-US" dirty="0" smtClean="0"/>
              <a:t>名全局唯一</a:t>
            </a:r>
          </a:p>
          <a:p>
            <a:pPr lvl="1" eaLnBrk="1" hangingPunct="1"/>
            <a:r>
              <a:rPr lang="zh-CN" altLang="en-US" dirty="0" smtClean="0"/>
              <a:t>使用方便</a:t>
            </a:r>
          </a:p>
          <a:p>
            <a:pPr lvl="1" eaLnBrk="1" hangingPunct="1"/>
            <a:r>
              <a:rPr lang="zh-CN" altLang="en-US" dirty="0" smtClean="0"/>
              <a:t>寻址透明</a:t>
            </a:r>
          </a:p>
          <a:p>
            <a:pPr lvl="1" eaLnBrk="1" hangingPunct="1"/>
            <a:r>
              <a:rPr lang="en-US" altLang="zh-CN" dirty="0" smtClean="0"/>
              <a:t>Communicator</a:t>
            </a:r>
            <a:r>
              <a:rPr lang="zh-CN" altLang="en-US" dirty="0" smtClean="0"/>
              <a:t>功能可扩充</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22</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98499">
                                            <p:txEl>
                                              <p:pRg st="0" end="0"/>
                                            </p:txEl>
                                          </p:spTgt>
                                        </p:tgtEl>
                                        <p:attrNameLst>
                                          <p:attrName>style.visibility</p:attrName>
                                        </p:attrNameLst>
                                      </p:cBhvr>
                                      <p:to>
                                        <p:strVal val="visible"/>
                                      </p:to>
                                    </p:set>
                                    <p:animEffect transition="in" filter="wipe(left)">
                                      <p:cBhvr>
                                        <p:cTn id="7" dur="500"/>
                                        <p:tgtEl>
                                          <p:spTgt spid="189849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98499">
                                            <p:txEl>
                                              <p:pRg st="1" end="1"/>
                                            </p:txEl>
                                          </p:spTgt>
                                        </p:tgtEl>
                                        <p:attrNameLst>
                                          <p:attrName>style.visibility</p:attrName>
                                        </p:attrNameLst>
                                      </p:cBhvr>
                                      <p:to>
                                        <p:strVal val="visible"/>
                                      </p:to>
                                    </p:set>
                                    <p:animEffect transition="in" filter="wipe(left)">
                                      <p:cBhvr>
                                        <p:cTn id="12" dur="500"/>
                                        <p:tgtEl>
                                          <p:spTgt spid="189849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98499">
                                            <p:txEl>
                                              <p:pRg st="2" end="2"/>
                                            </p:txEl>
                                          </p:spTgt>
                                        </p:tgtEl>
                                        <p:attrNameLst>
                                          <p:attrName>style.visibility</p:attrName>
                                        </p:attrNameLst>
                                      </p:cBhvr>
                                      <p:to>
                                        <p:strVal val="visible"/>
                                      </p:to>
                                    </p:set>
                                    <p:animEffect transition="in" filter="wipe(left)">
                                      <p:cBhvr>
                                        <p:cTn id="17" dur="500"/>
                                        <p:tgtEl>
                                          <p:spTgt spid="189849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98499">
                                            <p:txEl>
                                              <p:pRg st="3" end="3"/>
                                            </p:txEl>
                                          </p:spTgt>
                                        </p:tgtEl>
                                        <p:attrNameLst>
                                          <p:attrName>style.visibility</p:attrName>
                                        </p:attrNameLst>
                                      </p:cBhvr>
                                      <p:to>
                                        <p:strVal val="visible"/>
                                      </p:to>
                                    </p:set>
                                    <p:animEffect transition="in" filter="wipe(left)">
                                      <p:cBhvr>
                                        <p:cTn id="22" dur="500"/>
                                        <p:tgtEl>
                                          <p:spTgt spid="1898499">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98499">
                                            <p:txEl>
                                              <p:pRg st="4" end="4"/>
                                            </p:txEl>
                                          </p:spTgt>
                                        </p:tgtEl>
                                        <p:attrNameLst>
                                          <p:attrName>style.visibility</p:attrName>
                                        </p:attrNameLst>
                                      </p:cBhvr>
                                      <p:to>
                                        <p:strVal val="visible"/>
                                      </p:to>
                                    </p:set>
                                    <p:animEffect transition="in" filter="wipe(left)">
                                      <p:cBhvr>
                                        <p:cTn id="27" dur="500"/>
                                        <p:tgtEl>
                                          <p:spTgt spid="1898499">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98499">
                                            <p:txEl>
                                              <p:pRg st="5" end="5"/>
                                            </p:txEl>
                                          </p:spTgt>
                                        </p:tgtEl>
                                        <p:attrNameLst>
                                          <p:attrName>style.visibility</p:attrName>
                                        </p:attrNameLst>
                                      </p:cBhvr>
                                      <p:to>
                                        <p:strVal val="visible"/>
                                      </p:to>
                                    </p:set>
                                    <p:animEffect transition="in" filter="wipe(left)">
                                      <p:cBhvr>
                                        <p:cTn id="32" dur="500"/>
                                        <p:tgtEl>
                                          <p:spTgt spid="1898499">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98499">
                                            <p:txEl>
                                              <p:pRg st="6" end="6"/>
                                            </p:txEl>
                                          </p:spTgt>
                                        </p:tgtEl>
                                        <p:attrNameLst>
                                          <p:attrName>style.visibility</p:attrName>
                                        </p:attrNameLst>
                                      </p:cBhvr>
                                      <p:to>
                                        <p:strVal val="visible"/>
                                      </p:to>
                                    </p:set>
                                    <p:animEffect transition="in" filter="wipe(left)">
                                      <p:cBhvr>
                                        <p:cTn id="37" dur="500"/>
                                        <p:tgtEl>
                                          <p:spTgt spid="1898499">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98499" grpId="0" build="p" bldLvl="3" autoUpdateAnimBg="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5"/>
          <p:cNvSpPr>
            <a:spLocks noGrp="1" noChangeArrowheads="1"/>
          </p:cNvSpPr>
          <p:nvPr>
            <p:ph type="title"/>
          </p:nvPr>
        </p:nvSpPr>
        <p:spPr>
          <a:xfrm>
            <a:off x="317500" y="52388"/>
            <a:ext cx="8637588" cy="1431925"/>
          </a:xfrm>
        </p:spPr>
        <p:txBody>
          <a:bodyPr>
            <a:normAutofit/>
          </a:bodyPr>
          <a:lstStyle/>
          <a:p>
            <a:pPr eaLnBrk="1" hangingPunct="1"/>
            <a:r>
              <a:rPr lang="zh-CN" altLang="en-US" dirty="0" smtClean="0">
                <a:solidFill>
                  <a:srgbClr val="FFC000"/>
                </a:solidFill>
              </a:rPr>
              <a:t>可靠通信</a:t>
            </a:r>
          </a:p>
        </p:txBody>
      </p:sp>
      <p:sp>
        <p:nvSpPr>
          <p:cNvPr id="162819" name="Rectangle 6"/>
          <p:cNvSpPr>
            <a:spLocks noGrp="1" noChangeArrowheads="1"/>
          </p:cNvSpPr>
          <p:nvPr>
            <p:ph idx="1"/>
          </p:nvPr>
        </p:nvSpPr>
        <p:spPr>
          <a:xfrm>
            <a:off x="250825" y="1628775"/>
            <a:ext cx="8208963" cy="5029200"/>
          </a:xfrm>
        </p:spPr>
        <p:txBody>
          <a:bodyPr/>
          <a:lstStyle/>
          <a:p>
            <a:pPr eaLnBrk="1" hangingPunct="1"/>
            <a:r>
              <a:rPr lang="zh-CN" altLang="en-US" dirty="0" smtClean="0"/>
              <a:t>通信可靠性研究：</a:t>
            </a:r>
          </a:p>
          <a:p>
            <a:pPr lvl="1" eaLnBrk="1" hangingPunct="1"/>
            <a:r>
              <a:rPr lang="zh-CN" altLang="en-US" dirty="0" smtClean="0"/>
              <a:t>通信失效现象：</a:t>
            </a:r>
          </a:p>
        </p:txBody>
      </p:sp>
      <p:sp>
        <p:nvSpPr>
          <p:cNvPr id="37"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23</a:t>
            </a:fld>
            <a:endParaRPr lang="en-US" altLang="zh-CN" dirty="0">
              <a:solidFill>
                <a:schemeClr val="bg1"/>
              </a:solidFill>
            </a:endParaRPr>
          </a:p>
        </p:txBody>
      </p:sp>
      <p:grpSp>
        <p:nvGrpSpPr>
          <p:cNvPr id="2" name="Group 2"/>
          <p:cNvGrpSpPr>
            <a:grpSpLocks/>
          </p:cNvGrpSpPr>
          <p:nvPr/>
        </p:nvGrpSpPr>
        <p:grpSpPr bwMode="auto">
          <a:xfrm>
            <a:off x="762000" y="5486400"/>
            <a:ext cx="2895600" cy="990600"/>
            <a:chOff x="480" y="3456"/>
            <a:chExt cx="1824" cy="624"/>
          </a:xfrm>
        </p:grpSpPr>
        <p:sp>
          <p:nvSpPr>
            <p:cNvPr id="162854" name="AutoShape 3"/>
            <p:cNvSpPr>
              <a:spLocks noChangeArrowheads="1"/>
            </p:cNvSpPr>
            <p:nvPr/>
          </p:nvSpPr>
          <p:spPr bwMode="auto">
            <a:xfrm>
              <a:off x="480" y="3456"/>
              <a:ext cx="1824" cy="624"/>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2855" name="AutoShape 4"/>
            <p:cNvSpPr>
              <a:spLocks noChangeArrowheads="1"/>
            </p:cNvSpPr>
            <p:nvPr/>
          </p:nvSpPr>
          <p:spPr bwMode="auto">
            <a:xfrm>
              <a:off x="720" y="3696"/>
              <a:ext cx="1200" cy="24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grpSp>
      <p:sp>
        <p:nvSpPr>
          <p:cNvPr id="162824" name="AutoShape 7"/>
          <p:cNvSpPr>
            <a:spLocks noChangeArrowheads="1"/>
          </p:cNvSpPr>
          <p:nvPr/>
        </p:nvSpPr>
        <p:spPr bwMode="auto">
          <a:xfrm>
            <a:off x="609600" y="32004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2825" name="AutoShape 8"/>
          <p:cNvSpPr>
            <a:spLocks noChangeArrowheads="1"/>
          </p:cNvSpPr>
          <p:nvPr/>
        </p:nvSpPr>
        <p:spPr bwMode="auto">
          <a:xfrm>
            <a:off x="5181600" y="31242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2826" name="AutoShape 9"/>
          <p:cNvSpPr>
            <a:spLocks noChangeArrowheads="1"/>
          </p:cNvSpPr>
          <p:nvPr/>
        </p:nvSpPr>
        <p:spPr bwMode="auto">
          <a:xfrm>
            <a:off x="4876800" y="55626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2827" name="AutoShape 10"/>
          <p:cNvSpPr>
            <a:spLocks noChangeArrowheads="1"/>
          </p:cNvSpPr>
          <p:nvPr/>
        </p:nvSpPr>
        <p:spPr bwMode="auto">
          <a:xfrm>
            <a:off x="1066800" y="3505200"/>
            <a:ext cx="1600200" cy="381000"/>
          </a:xfrm>
          <a:prstGeom prst="cube">
            <a:avLst>
              <a:gd name="adj" fmla="val 43750"/>
            </a:avLst>
          </a:prstGeom>
          <a:solidFill>
            <a:srgbClr val="FF0000"/>
          </a:solidFill>
          <a:ln w="9525">
            <a:solidFill>
              <a:schemeClr val="tx1"/>
            </a:solidFill>
            <a:miter lim="800000"/>
            <a:headEnd/>
            <a:tailEnd/>
          </a:ln>
        </p:spPr>
        <p:txBody>
          <a:bodyPr wrap="none" anchor="ctr"/>
          <a:lstStyle/>
          <a:p>
            <a:endParaRPr lang="zh-CN" altLang="en-US"/>
          </a:p>
        </p:txBody>
      </p:sp>
      <p:sp>
        <p:nvSpPr>
          <p:cNvPr id="162828" name="AutoShape 11"/>
          <p:cNvSpPr>
            <a:spLocks noChangeArrowheads="1"/>
          </p:cNvSpPr>
          <p:nvPr/>
        </p:nvSpPr>
        <p:spPr bwMode="auto">
          <a:xfrm>
            <a:off x="5638800" y="3505200"/>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62829" name="AutoShape 12"/>
          <p:cNvSpPr>
            <a:spLocks noChangeArrowheads="1"/>
          </p:cNvSpPr>
          <p:nvPr/>
        </p:nvSpPr>
        <p:spPr bwMode="auto">
          <a:xfrm>
            <a:off x="5257800" y="59436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62830" name="AutoShape 13"/>
          <p:cNvSpPr>
            <a:spLocks noChangeArrowheads="1"/>
          </p:cNvSpPr>
          <p:nvPr/>
        </p:nvSpPr>
        <p:spPr bwMode="auto">
          <a:xfrm>
            <a:off x="1828800" y="2819400"/>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3" name="Group 14"/>
          <p:cNvGrpSpPr>
            <a:grpSpLocks/>
          </p:cNvGrpSpPr>
          <p:nvPr/>
        </p:nvGrpSpPr>
        <p:grpSpPr bwMode="auto">
          <a:xfrm>
            <a:off x="6553200" y="2819400"/>
            <a:ext cx="476250" cy="449263"/>
            <a:chOff x="6255" y="2430"/>
            <a:chExt cx="405" cy="675"/>
          </a:xfrm>
        </p:grpSpPr>
        <p:sp>
          <p:nvSpPr>
            <p:cNvPr id="162852" name="AutoShape 15"/>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62853" name="AutoShape 16"/>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900561" name="Line 17"/>
          <p:cNvSpPr>
            <a:spLocks noChangeShapeType="1"/>
          </p:cNvSpPr>
          <p:nvPr/>
        </p:nvSpPr>
        <p:spPr bwMode="auto">
          <a:xfrm flipV="1">
            <a:off x="2590800" y="35814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62833" name="Text Box 18"/>
          <p:cNvSpPr txBox="1">
            <a:spLocks noChangeArrowheads="1"/>
          </p:cNvSpPr>
          <p:nvPr/>
        </p:nvSpPr>
        <p:spPr bwMode="auto">
          <a:xfrm>
            <a:off x="457200" y="4114800"/>
            <a:ext cx="20891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202.119.36.136</a:t>
            </a:r>
          </a:p>
        </p:txBody>
      </p:sp>
      <p:sp>
        <p:nvSpPr>
          <p:cNvPr id="162834" name="Text Box 19"/>
          <p:cNvSpPr txBox="1">
            <a:spLocks noChangeArrowheads="1"/>
          </p:cNvSpPr>
          <p:nvPr/>
        </p:nvSpPr>
        <p:spPr bwMode="auto">
          <a:xfrm>
            <a:off x="6994525" y="2555875"/>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grpSp>
        <p:nvGrpSpPr>
          <p:cNvPr id="4" name="Group 20"/>
          <p:cNvGrpSpPr>
            <a:grpSpLocks/>
          </p:cNvGrpSpPr>
          <p:nvPr/>
        </p:nvGrpSpPr>
        <p:grpSpPr bwMode="auto">
          <a:xfrm>
            <a:off x="6858000" y="4918075"/>
            <a:ext cx="828675" cy="712788"/>
            <a:chOff x="4320" y="3098"/>
            <a:chExt cx="522" cy="449"/>
          </a:xfrm>
        </p:grpSpPr>
        <p:grpSp>
          <p:nvGrpSpPr>
            <p:cNvPr id="5" name="Group 21"/>
            <p:cNvGrpSpPr>
              <a:grpSpLocks/>
            </p:cNvGrpSpPr>
            <p:nvPr/>
          </p:nvGrpSpPr>
          <p:grpSpPr bwMode="auto">
            <a:xfrm>
              <a:off x="4320" y="3264"/>
              <a:ext cx="300" cy="283"/>
              <a:chOff x="6255" y="2430"/>
              <a:chExt cx="405" cy="675"/>
            </a:xfrm>
          </p:grpSpPr>
          <p:sp>
            <p:nvSpPr>
              <p:cNvPr id="162850" name="AutoShape 22"/>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62851" name="AutoShape 23"/>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62849" name="Text Box 24"/>
            <p:cNvSpPr txBox="1">
              <a:spLocks noChangeArrowheads="1"/>
            </p:cNvSpPr>
            <p:nvPr/>
          </p:nvSpPr>
          <p:spPr bwMode="auto">
            <a:xfrm>
              <a:off x="4598" y="3098"/>
              <a:ext cx="244" cy="288"/>
            </a:xfrm>
            <a:prstGeom prst="rect">
              <a:avLst/>
            </a:prstGeom>
            <a:noFill/>
            <a:ln w="9525">
              <a:noFill/>
              <a:miter lim="800000"/>
              <a:headEnd/>
              <a:tailEnd/>
            </a:ln>
          </p:spPr>
          <p:txBody>
            <a:bodyPr wrap="none">
              <a:spAutoFit/>
            </a:bodyPr>
            <a:lstStyle/>
            <a:p>
              <a:r>
                <a:rPr kumimoji="1" lang="en-US" altLang="zh-CN" sz="2400" dirty="0">
                  <a:latin typeface="Times New Roman" pitchFamily="18" charset="0"/>
                </a:rPr>
                <a:t>B</a:t>
              </a:r>
            </a:p>
          </p:txBody>
        </p:sp>
      </p:grpSp>
      <p:sp>
        <p:nvSpPr>
          <p:cNvPr id="1900569" name="Line 25"/>
          <p:cNvSpPr>
            <a:spLocks noChangeShapeType="1"/>
          </p:cNvSpPr>
          <p:nvPr/>
        </p:nvSpPr>
        <p:spPr bwMode="auto">
          <a:xfrm flipH="1" flipV="1">
            <a:off x="2514600" y="37338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900570" name="Freeform 26"/>
          <p:cNvSpPr>
            <a:spLocks/>
          </p:cNvSpPr>
          <p:nvPr/>
        </p:nvSpPr>
        <p:spPr bwMode="auto">
          <a:xfrm>
            <a:off x="7086600" y="3048000"/>
            <a:ext cx="1003300" cy="2133600"/>
          </a:xfrm>
          <a:custGeom>
            <a:avLst/>
            <a:gdLst>
              <a:gd name="T0" fmla="*/ 0 w 632"/>
              <a:gd name="T1" fmla="*/ 0 h 1344"/>
              <a:gd name="T2" fmla="*/ 2147483647 w 632"/>
              <a:gd name="T3" fmla="*/ 2147483647 h 1344"/>
              <a:gd name="T4" fmla="*/ 2147483647 w 632"/>
              <a:gd name="T5" fmla="*/ 2147483647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900571" name="Text Box 27"/>
          <p:cNvSpPr txBox="1">
            <a:spLocks noChangeArrowheads="1"/>
          </p:cNvSpPr>
          <p:nvPr/>
        </p:nvSpPr>
        <p:spPr bwMode="auto">
          <a:xfrm>
            <a:off x="7315200" y="4038600"/>
            <a:ext cx="1801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sp>
        <p:nvSpPr>
          <p:cNvPr id="1900572" name="Freeform 28"/>
          <p:cNvSpPr>
            <a:spLocks/>
          </p:cNvSpPr>
          <p:nvPr/>
        </p:nvSpPr>
        <p:spPr bwMode="auto">
          <a:xfrm>
            <a:off x="6210300" y="2971800"/>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900573" name="Freeform 29"/>
          <p:cNvSpPr>
            <a:spLocks/>
          </p:cNvSpPr>
          <p:nvPr/>
        </p:nvSpPr>
        <p:spPr bwMode="auto">
          <a:xfrm>
            <a:off x="1231900" y="3048000"/>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900574" name="Freeform 30"/>
          <p:cNvSpPr>
            <a:spLocks/>
          </p:cNvSpPr>
          <p:nvPr/>
        </p:nvSpPr>
        <p:spPr bwMode="auto">
          <a:xfrm>
            <a:off x="2057400" y="3048000"/>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grpSp>
        <p:nvGrpSpPr>
          <p:cNvPr id="6" name="Group 31"/>
          <p:cNvGrpSpPr>
            <a:grpSpLocks/>
          </p:cNvGrpSpPr>
          <p:nvPr/>
        </p:nvGrpSpPr>
        <p:grpSpPr bwMode="auto">
          <a:xfrm>
            <a:off x="5410200" y="3733800"/>
            <a:ext cx="762000" cy="2286000"/>
            <a:chOff x="3264" y="1968"/>
            <a:chExt cx="480" cy="1440"/>
          </a:xfrm>
        </p:grpSpPr>
        <p:sp>
          <p:nvSpPr>
            <p:cNvPr id="162846" name="Freeform 32"/>
            <p:cNvSpPr>
              <a:spLocks/>
            </p:cNvSpPr>
            <p:nvPr/>
          </p:nvSpPr>
          <p:spPr bwMode="auto">
            <a:xfrm>
              <a:off x="3264" y="1968"/>
              <a:ext cx="480" cy="1440"/>
            </a:xfrm>
            <a:custGeom>
              <a:avLst/>
              <a:gdLst>
                <a:gd name="T0" fmla="*/ 480 w 480"/>
                <a:gd name="T1" fmla="*/ 0 h 1440"/>
                <a:gd name="T2" fmla="*/ 0 w 480"/>
                <a:gd name="T3" fmla="*/ 720 h 1440"/>
                <a:gd name="T4" fmla="*/ 480 w 480"/>
                <a:gd name="T5" fmla="*/ 1440 h 1440"/>
                <a:gd name="T6" fmla="*/ 0 60000 65536"/>
                <a:gd name="T7" fmla="*/ 0 60000 65536"/>
                <a:gd name="T8" fmla="*/ 0 60000 65536"/>
                <a:gd name="T9" fmla="*/ 0 w 480"/>
                <a:gd name="T10" fmla="*/ 0 h 1440"/>
                <a:gd name="T11" fmla="*/ 480 w 480"/>
                <a:gd name="T12" fmla="*/ 1440 h 1440"/>
              </a:gdLst>
              <a:ahLst/>
              <a:cxnLst>
                <a:cxn ang="T6">
                  <a:pos x="T0" y="T1"/>
                </a:cxn>
                <a:cxn ang="T7">
                  <a:pos x="T2" y="T3"/>
                </a:cxn>
                <a:cxn ang="T8">
                  <a:pos x="T4" y="T5"/>
                </a:cxn>
              </a:cxnLst>
              <a:rect l="T9" t="T10" r="T11" b="T12"/>
              <a:pathLst>
                <a:path w="480" h="1440">
                  <a:moveTo>
                    <a:pt x="480" y="0"/>
                  </a:moveTo>
                  <a:cubicBezTo>
                    <a:pt x="240" y="240"/>
                    <a:pt x="0" y="480"/>
                    <a:pt x="0" y="720"/>
                  </a:cubicBezTo>
                  <a:cubicBezTo>
                    <a:pt x="0" y="960"/>
                    <a:pt x="240" y="1200"/>
                    <a:pt x="480" y="1440"/>
                  </a:cubicBezTo>
                </a:path>
              </a:pathLst>
            </a:custGeom>
            <a:noFill/>
            <a:ln w="38100">
              <a:solidFill>
                <a:schemeClr val="tx2"/>
              </a:solidFill>
              <a:round/>
              <a:headEnd/>
              <a:tailEnd type="arrow" w="med" len="med"/>
            </a:ln>
          </p:spPr>
          <p:txBody>
            <a:bodyPr wrap="none"/>
            <a:lstStyle/>
            <a:p>
              <a:endParaRPr lang="zh-CN" altLang="en-US"/>
            </a:p>
          </p:txBody>
        </p:sp>
        <p:sp>
          <p:nvSpPr>
            <p:cNvPr id="162847" name="Text Box 33"/>
            <p:cNvSpPr txBox="1">
              <a:spLocks noChangeArrowheads="1"/>
            </p:cNvSpPr>
            <p:nvPr/>
          </p:nvSpPr>
          <p:spPr bwMode="auto">
            <a:xfrm>
              <a:off x="3360" y="2496"/>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7" name="Group 34"/>
          <p:cNvGrpSpPr>
            <a:grpSpLocks/>
          </p:cNvGrpSpPr>
          <p:nvPr/>
        </p:nvGrpSpPr>
        <p:grpSpPr bwMode="auto">
          <a:xfrm>
            <a:off x="6308725" y="5146675"/>
            <a:ext cx="625475" cy="873125"/>
            <a:chOff x="3830" y="2858"/>
            <a:chExt cx="394" cy="550"/>
          </a:xfrm>
        </p:grpSpPr>
        <p:sp>
          <p:nvSpPr>
            <p:cNvPr id="162844" name="Freeform 35"/>
            <p:cNvSpPr>
              <a:spLocks/>
            </p:cNvSpPr>
            <p:nvPr/>
          </p:nvSpPr>
          <p:spPr bwMode="auto">
            <a:xfrm>
              <a:off x="4024" y="2976"/>
              <a:ext cx="200" cy="432"/>
            </a:xfrm>
            <a:custGeom>
              <a:avLst/>
              <a:gdLst>
                <a:gd name="T0" fmla="*/ 200 w 200"/>
                <a:gd name="T1" fmla="*/ 779 h 384"/>
                <a:gd name="T2" fmla="*/ 8 w 200"/>
                <a:gd name="T3" fmla="*/ 487 h 384"/>
                <a:gd name="T4" fmla="*/ 152 w 200"/>
                <a:gd name="T5" fmla="*/ 0 h 384"/>
                <a:gd name="T6" fmla="*/ 0 60000 65536"/>
                <a:gd name="T7" fmla="*/ 0 60000 65536"/>
                <a:gd name="T8" fmla="*/ 0 60000 65536"/>
                <a:gd name="T9" fmla="*/ 0 w 200"/>
                <a:gd name="T10" fmla="*/ 0 h 384"/>
                <a:gd name="T11" fmla="*/ 200 w 200"/>
                <a:gd name="T12" fmla="*/ 384 h 384"/>
              </a:gdLst>
              <a:ahLst/>
              <a:cxnLst>
                <a:cxn ang="T6">
                  <a:pos x="T0" y="T1"/>
                </a:cxn>
                <a:cxn ang="T7">
                  <a:pos x="T2" y="T3"/>
                </a:cxn>
                <a:cxn ang="T8">
                  <a:pos x="T4" y="T5"/>
                </a:cxn>
              </a:cxnLst>
              <a:rect l="T9" t="T10" r="T11" b="T12"/>
              <a:pathLst>
                <a:path w="200" h="384">
                  <a:moveTo>
                    <a:pt x="200" y="384"/>
                  </a:moveTo>
                  <a:cubicBezTo>
                    <a:pt x="108" y="344"/>
                    <a:pt x="16" y="304"/>
                    <a:pt x="8" y="240"/>
                  </a:cubicBezTo>
                  <a:cubicBezTo>
                    <a:pt x="0" y="176"/>
                    <a:pt x="76" y="88"/>
                    <a:pt x="152" y="0"/>
                  </a:cubicBezTo>
                </a:path>
              </a:pathLst>
            </a:custGeom>
            <a:noFill/>
            <a:ln w="38100">
              <a:solidFill>
                <a:schemeClr val="tx2"/>
              </a:solidFill>
              <a:round/>
              <a:headEnd/>
              <a:tailEnd type="arrow" w="med" len="med"/>
            </a:ln>
          </p:spPr>
          <p:txBody>
            <a:bodyPr wrap="none"/>
            <a:lstStyle/>
            <a:p>
              <a:endParaRPr lang="zh-CN" altLang="en-US"/>
            </a:p>
          </p:txBody>
        </p:sp>
        <p:sp>
          <p:nvSpPr>
            <p:cNvPr id="162845" name="Text Box 36"/>
            <p:cNvSpPr txBox="1">
              <a:spLocks noChangeArrowheads="1"/>
            </p:cNvSpPr>
            <p:nvPr/>
          </p:nvSpPr>
          <p:spPr bwMode="auto">
            <a:xfrm>
              <a:off x="3830" y="2858"/>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sp>
        <p:nvSpPr>
          <p:cNvPr id="40"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1"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2"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00570"/>
                                        </p:tgtEl>
                                        <p:attrNameLst>
                                          <p:attrName>style.visibility</p:attrName>
                                        </p:attrNameLst>
                                      </p:cBhvr>
                                      <p:to>
                                        <p:strVal val="visible"/>
                                      </p:to>
                                    </p:set>
                                    <p:animEffect transition="in" filter="wipe(up)">
                                      <p:cBhvr>
                                        <p:cTn id="7" dur="500"/>
                                        <p:tgtEl>
                                          <p:spTgt spid="190057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00571"/>
                                        </p:tgtEl>
                                        <p:attrNameLst>
                                          <p:attrName>style.visibility</p:attrName>
                                        </p:attrNameLst>
                                      </p:cBhvr>
                                      <p:to>
                                        <p:strVal val="visible"/>
                                      </p:to>
                                    </p:set>
                                    <p:animEffect transition="in" filter="wipe(left)">
                                      <p:cBhvr>
                                        <p:cTn id="12" dur="500"/>
                                        <p:tgtEl>
                                          <p:spTgt spid="190057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900572"/>
                                        </p:tgtEl>
                                        <p:attrNameLst>
                                          <p:attrName>style.visibility</p:attrName>
                                        </p:attrNameLst>
                                      </p:cBhvr>
                                      <p:to>
                                        <p:strVal val="visible"/>
                                      </p:to>
                                    </p:set>
                                    <p:animEffect transition="in" filter="wipe(up)">
                                      <p:cBhvr>
                                        <p:cTn id="17" dur="500"/>
                                        <p:tgtEl>
                                          <p:spTgt spid="190057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00561"/>
                                        </p:tgtEl>
                                        <p:attrNameLst>
                                          <p:attrName>style.visibility</p:attrName>
                                        </p:attrNameLst>
                                      </p:cBhvr>
                                      <p:to>
                                        <p:strVal val="visible"/>
                                      </p:to>
                                    </p:set>
                                    <p:animEffect transition="in" filter="wipe(right)">
                                      <p:cBhvr>
                                        <p:cTn id="22" dur="500"/>
                                        <p:tgtEl>
                                          <p:spTgt spid="1900561"/>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00573"/>
                                        </p:tgtEl>
                                        <p:attrNameLst>
                                          <p:attrName>style.visibility</p:attrName>
                                        </p:attrNameLst>
                                      </p:cBhvr>
                                      <p:to>
                                        <p:strVal val="visible"/>
                                      </p:to>
                                    </p:set>
                                    <p:animEffect transition="in" filter="wipe(down)">
                                      <p:cBhvr>
                                        <p:cTn id="27" dur="500"/>
                                        <p:tgtEl>
                                          <p:spTgt spid="190057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900574"/>
                                        </p:tgtEl>
                                        <p:attrNameLst>
                                          <p:attrName>style.visibility</p:attrName>
                                        </p:attrNameLst>
                                      </p:cBhvr>
                                      <p:to>
                                        <p:strVal val="visible"/>
                                      </p:to>
                                    </p:set>
                                    <p:animEffect transition="in" filter="wipe(up)">
                                      <p:cBhvr>
                                        <p:cTn id="32" dur="500"/>
                                        <p:tgtEl>
                                          <p:spTgt spid="190057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00569"/>
                                        </p:tgtEl>
                                        <p:attrNameLst>
                                          <p:attrName>style.visibility</p:attrName>
                                        </p:attrNameLst>
                                      </p:cBhvr>
                                      <p:to>
                                        <p:strVal val="visible"/>
                                      </p:to>
                                    </p:set>
                                    <p:animEffect transition="in" filter="wipe(left)">
                                      <p:cBhvr>
                                        <p:cTn id="37" dur="500"/>
                                        <p:tgtEl>
                                          <p:spTgt spid="190056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6"/>
                                        </p:tgtEl>
                                        <p:attrNameLst>
                                          <p:attrName>style.visibility</p:attrName>
                                        </p:attrNameLst>
                                      </p:cBhvr>
                                      <p:to>
                                        <p:strVal val="visible"/>
                                      </p:to>
                                    </p:set>
                                    <p:animEffect transition="in" filter="wipe(up)">
                                      <p:cBhvr>
                                        <p:cTn id="42" dur="500"/>
                                        <p:tgtEl>
                                          <p:spTgt spid="6"/>
                                        </p:tgtEl>
                                      </p:cBhvr>
                                    </p:animEffect>
                                  </p:childTnLst>
                                </p:cTn>
                              </p:par>
                            </p:childTnLst>
                          </p:cTn>
                        </p:par>
                      </p:childTnLst>
                    </p:cTn>
                  </p:par>
                  <p:par>
                    <p:cTn id="43" fill="hold">
                      <p:stCondLst>
                        <p:cond delay="indefinite"/>
                      </p:stCondLst>
                      <p:childTnLst>
                        <p:par>
                          <p:cTn id="44" fill="hold">
                            <p:stCondLst>
                              <p:cond delay="0"/>
                            </p:stCondLst>
                            <p:childTnLst>
                              <p:par>
                                <p:cTn id="45" presetID="0" presetClass="path" presetSubtype="0" accel="50000" decel="50000" fill="hold" nodeType="clickEffect">
                                  <p:stCondLst>
                                    <p:cond delay="0"/>
                                  </p:stCondLst>
                                  <p:childTnLst>
                                    <p:animMotion origin="layout" path="M 6.66667E-6 4.27746E-6 L -0.49617 4.27746E-6 " pathEditMode="relative" ptsTypes="AA">
                                      <p:cBhvr>
                                        <p:cTn id="46" dur="2000" fill="hold"/>
                                        <p:tgtEl>
                                          <p:spTgt spid="4"/>
                                        </p:tgtEl>
                                        <p:attrNameLst>
                                          <p:attrName>ppt_x</p:attrName>
                                          <p:attrName>ppt_y</p:attrName>
                                        </p:attrNameLst>
                                      </p:cBhvr>
                                    </p:animMotion>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7"/>
                                        </p:tgtEl>
                                        <p:attrNameLst>
                                          <p:attrName>style.visibility</p:attrName>
                                        </p:attrNameLst>
                                      </p:cBhvr>
                                      <p:to>
                                        <p:strVal val="visible"/>
                                      </p:to>
                                    </p:set>
                                    <p:animEffect transition="in" filter="wipe(down)">
                                      <p:cBhvr>
                                        <p:cTn id="5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0561" grpId="0" animBg="1"/>
      <p:bldP spid="1900569" grpId="0" animBg="1"/>
      <p:bldP spid="1900570" grpId="0" animBg="1"/>
      <p:bldP spid="1900571" grpId="0" autoUpdateAnimBg="0"/>
      <p:bldP spid="1900572" grpId="0" animBg="1"/>
      <p:bldP spid="1900573" grpId="0" animBg="1"/>
      <p:bldP spid="1900574" grpId="0" animBg="1"/>
    </p:bldLst>
  </p:timing>
</p:sld>
</file>

<file path=ppt/slides/slide2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02595" name="Rectangle 3"/>
          <p:cNvSpPr>
            <a:spLocks noGrp="1" noChangeArrowheads="1"/>
          </p:cNvSpPr>
          <p:nvPr>
            <p:ph idx="1"/>
          </p:nvPr>
        </p:nvSpPr>
        <p:spPr/>
        <p:txBody>
          <a:bodyPr/>
          <a:lstStyle/>
          <a:p>
            <a:pPr eaLnBrk="1" hangingPunct="1"/>
            <a:r>
              <a:rPr lang="zh-CN" altLang="en-US" smtClean="0"/>
              <a:t>通信可靠性研究的必要性：</a:t>
            </a:r>
          </a:p>
          <a:p>
            <a:pPr lvl="1" eaLnBrk="1" hangingPunct="1"/>
            <a:r>
              <a:rPr lang="zh-CN" altLang="en-US" smtClean="0"/>
              <a:t>移动</a:t>
            </a:r>
            <a:r>
              <a:rPr lang="en-US" altLang="zh-CN" smtClean="0"/>
              <a:t>agent</a:t>
            </a:r>
            <a:r>
              <a:rPr lang="zh-CN" altLang="en-US" smtClean="0"/>
              <a:t>支撑环境可能会成为未来分布计算平台的通用支撑环境</a:t>
            </a:r>
          </a:p>
          <a:p>
            <a:pPr lvl="1" eaLnBrk="1" hangingPunct="1"/>
            <a:r>
              <a:rPr lang="en-US" altLang="zh-CN" smtClean="0"/>
              <a:t>Agent</a:t>
            </a:r>
            <a:r>
              <a:rPr lang="zh-CN" altLang="en-US" smtClean="0"/>
              <a:t>协同是</a:t>
            </a:r>
            <a:r>
              <a:rPr lang="en-US" altLang="zh-CN" smtClean="0"/>
              <a:t>agent</a:t>
            </a:r>
            <a:r>
              <a:rPr lang="zh-CN" altLang="en-US" smtClean="0"/>
              <a:t>的天然特性</a:t>
            </a:r>
          </a:p>
          <a:p>
            <a:pPr lvl="1" eaLnBrk="1" hangingPunct="1"/>
            <a:r>
              <a:rPr lang="en-US" altLang="zh-CN" smtClean="0"/>
              <a:t>Agent</a:t>
            </a:r>
            <a:r>
              <a:rPr lang="zh-CN" altLang="en-US" smtClean="0"/>
              <a:t>通信是完成</a:t>
            </a:r>
            <a:r>
              <a:rPr lang="en-US" altLang="zh-CN" smtClean="0"/>
              <a:t>agent</a:t>
            </a:r>
            <a:r>
              <a:rPr lang="zh-CN" altLang="en-US" smtClean="0"/>
              <a:t>协同的必须手段</a:t>
            </a:r>
          </a:p>
          <a:p>
            <a:pPr lvl="1" eaLnBrk="1" hangingPunct="1"/>
            <a:r>
              <a:rPr lang="en-US" altLang="zh-CN" smtClean="0"/>
              <a:t>Agent</a:t>
            </a:r>
            <a:r>
              <a:rPr lang="zh-CN" altLang="en-US" smtClean="0"/>
              <a:t>的自主移动必定会造成</a:t>
            </a:r>
            <a:r>
              <a:rPr lang="en-US" altLang="zh-CN" smtClean="0"/>
              <a:t>agent</a:t>
            </a:r>
            <a:r>
              <a:rPr lang="zh-CN" altLang="en-US" smtClean="0"/>
              <a:t>通信的失效现象</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24</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02595">
                                            <p:txEl>
                                              <p:pRg st="0" end="0"/>
                                            </p:txEl>
                                          </p:spTgt>
                                        </p:tgtEl>
                                        <p:attrNameLst>
                                          <p:attrName>style.visibility</p:attrName>
                                        </p:attrNameLst>
                                      </p:cBhvr>
                                      <p:to>
                                        <p:strVal val="visible"/>
                                      </p:to>
                                    </p:set>
                                    <p:animEffect transition="in" filter="wipe(left)">
                                      <p:cBhvr>
                                        <p:cTn id="7" dur="500"/>
                                        <p:tgtEl>
                                          <p:spTgt spid="190259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02595">
                                            <p:txEl>
                                              <p:pRg st="1" end="1"/>
                                            </p:txEl>
                                          </p:spTgt>
                                        </p:tgtEl>
                                        <p:attrNameLst>
                                          <p:attrName>style.visibility</p:attrName>
                                        </p:attrNameLst>
                                      </p:cBhvr>
                                      <p:to>
                                        <p:strVal val="visible"/>
                                      </p:to>
                                    </p:set>
                                    <p:animEffect transition="in" filter="wipe(left)">
                                      <p:cBhvr>
                                        <p:cTn id="12" dur="500"/>
                                        <p:tgtEl>
                                          <p:spTgt spid="190259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02595">
                                            <p:txEl>
                                              <p:pRg st="2" end="2"/>
                                            </p:txEl>
                                          </p:spTgt>
                                        </p:tgtEl>
                                        <p:attrNameLst>
                                          <p:attrName>style.visibility</p:attrName>
                                        </p:attrNameLst>
                                      </p:cBhvr>
                                      <p:to>
                                        <p:strVal val="visible"/>
                                      </p:to>
                                    </p:set>
                                    <p:animEffect transition="in" filter="wipe(left)">
                                      <p:cBhvr>
                                        <p:cTn id="17" dur="500"/>
                                        <p:tgtEl>
                                          <p:spTgt spid="190259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02595">
                                            <p:txEl>
                                              <p:pRg st="3" end="3"/>
                                            </p:txEl>
                                          </p:spTgt>
                                        </p:tgtEl>
                                        <p:attrNameLst>
                                          <p:attrName>style.visibility</p:attrName>
                                        </p:attrNameLst>
                                      </p:cBhvr>
                                      <p:to>
                                        <p:strVal val="visible"/>
                                      </p:to>
                                    </p:set>
                                    <p:animEffect transition="in" filter="wipe(left)">
                                      <p:cBhvr>
                                        <p:cTn id="22" dur="500"/>
                                        <p:tgtEl>
                                          <p:spTgt spid="190259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02595">
                                            <p:txEl>
                                              <p:pRg st="4" end="4"/>
                                            </p:txEl>
                                          </p:spTgt>
                                        </p:tgtEl>
                                        <p:attrNameLst>
                                          <p:attrName>style.visibility</p:attrName>
                                        </p:attrNameLst>
                                      </p:cBhvr>
                                      <p:to>
                                        <p:strVal val="visible"/>
                                      </p:to>
                                    </p:set>
                                    <p:animEffect transition="in" filter="wipe(left)">
                                      <p:cBhvr>
                                        <p:cTn id="27" dur="500"/>
                                        <p:tgtEl>
                                          <p:spTgt spid="190259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2595" grpId="0" build="p" bldLvl="3" autoUpdateAnimBg="0"/>
    </p:bldLst>
  </p:timing>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04643" name="Rectangle 3"/>
          <p:cNvSpPr>
            <a:spLocks noGrp="1" noChangeArrowheads="1"/>
          </p:cNvSpPr>
          <p:nvPr>
            <p:ph idx="1"/>
          </p:nvPr>
        </p:nvSpPr>
        <p:spPr/>
        <p:txBody>
          <a:bodyPr/>
          <a:lstStyle/>
          <a:p>
            <a:pPr eaLnBrk="1" hangingPunct="1"/>
            <a:r>
              <a:rPr lang="zh-CN" altLang="en-US" smtClean="0"/>
              <a:t>失效现象的研究约束</a:t>
            </a:r>
          </a:p>
          <a:p>
            <a:pPr lvl="1" eaLnBrk="1" hangingPunct="1"/>
            <a:r>
              <a:rPr lang="en-US" altLang="zh-CN" smtClean="0"/>
              <a:t>Agent</a:t>
            </a:r>
            <a:r>
              <a:rPr lang="zh-CN" altLang="en-US" smtClean="0"/>
              <a:t>通信基于</a:t>
            </a:r>
            <a:r>
              <a:rPr lang="en-US" altLang="zh-CN" smtClean="0"/>
              <a:t>MP</a:t>
            </a:r>
          </a:p>
          <a:p>
            <a:pPr lvl="1" eaLnBrk="1" hangingPunct="1"/>
            <a:r>
              <a:rPr lang="zh-CN" altLang="en-US" smtClean="0"/>
              <a:t>物理通信线路无故障</a:t>
            </a:r>
          </a:p>
          <a:p>
            <a:pPr lvl="1" eaLnBrk="1" hangingPunct="1"/>
            <a:r>
              <a:rPr lang="zh-CN" altLang="en-US" smtClean="0"/>
              <a:t>无节点崩溃</a:t>
            </a:r>
          </a:p>
          <a:p>
            <a:pPr lvl="1" eaLnBrk="1" hangingPunct="1"/>
            <a:r>
              <a:rPr lang="zh-CN" altLang="en-US" smtClean="0"/>
              <a:t>无信件丢失</a:t>
            </a:r>
          </a:p>
          <a:p>
            <a:pPr lvl="1" eaLnBrk="1" hangingPunct="1"/>
            <a:r>
              <a:rPr lang="zh-CN" altLang="en-US" smtClean="0"/>
              <a:t>信件保序</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25</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04643">
                                            <p:txEl>
                                              <p:pRg st="0" end="0"/>
                                            </p:txEl>
                                          </p:spTgt>
                                        </p:tgtEl>
                                        <p:attrNameLst>
                                          <p:attrName>style.visibility</p:attrName>
                                        </p:attrNameLst>
                                      </p:cBhvr>
                                      <p:to>
                                        <p:strVal val="visible"/>
                                      </p:to>
                                    </p:set>
                                    <p:animEffect transition="in" filter="wipe(left)">
                                      <p:cBhvr>
                                        <p:cTn id="7" dur="500"/>
                                        <p:tgtEl>
                                          <p:spTgt spid="19046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04643">
                                            <p:txEl>
                                              <p:pRg st="1" end="1"/>
                                            </p:txEl>
                                          </p:spTgt>
                                        </p:tgtEl>
                                        <p:attrNameLst>
                                          <p:attrName>style.visibility</p:attrName>
                                        </p:attrNameLst>
                                      </p:cBhvr>
                                      <p:to>
                                        <p:strVal val="visible"/>
                                      </p:to>
                                    </p:set>
                                    <p:animEffect transition="in" filter="wipe(left)">
                                      <p:cBhvr>
                                        <p:cTn id="12" dur="500"/>
                                        <p:tgtEl>
                                          <p:spTgt spid="190464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04643">
                                            <p:txEl>
                                              <p:pRg st="2" end="2"/>
                                            </p:txEl>
                                          </p:spTgt>
                                        </p:tgtEl>
                                        <p:attrNameLst>
                                          <p:attrName>style.visibility</p:attrName>
                                        </p:attrNameLst>
                                      </p:cBhvr>
                                      <p:to>
                                        <p:strVal val="visible"/>
                                      </p:to>
                                    </p:set>
                                    <p:animEffect transition="in" filter="wipe(left)">
                                      <p:cBhvr>
                                        <p:cTn id="17" dur="500"/>
                                        <p:tgtEl>
                                          <p:spTgt spid="190464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04643">
                                            <p:txEl>
                                              <p:pRg st="3" end="3"/>
                                            </p:txEl>
                                          </p:spTgt>
                                        </p:tgtEl>
                                        <p:attrNameLst>
                                          <p:attrName>style.visibility</p:attrName>
                                        </p:attrNameLst>
                                      </p:cBhvr>
                                      <p:to>
                                        <p:strVal val="visible"/>
                                      </p:to>
                                    </p:set>
                                    <p:animEffect transition="in" filter="wipe(left)">
                                      <p:cBhvr>
                                        <p:cTn id="22" dur="500"/>
                                        <p:tgtEl>
                                          <p:spTgt spid="190464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04643">
                                            <p:txEl>
                                              <p:pRg st="4" end="4"/>
                                            </p:txEl>
                                          </p:spTgt>
                                        </p:tgtEl>
                                        <p:attrNameLst>
                                          <p:attrName>style.visibility</p:attrName>
                                        </p:attrNameLst>
                                      </p:cBhvr>
                                      <p:to>
                                        <p:strVal val="visible"/>
                                      </p:to>
                                    </p:set>
                                    <p:animEffect transition="in" filter="wipe(left)">
                                      <p:cBhvr>
                                        <p:cTn id="27" dur="500"/>
                                        <p:tgtEl>
                                          <p:spTgt spid="190464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04643">
                                            <p:txEl>
                                              <p:pRg st="5" end="5"/>
                                            </p:txEl>
                                          </p:spTgt>
                                        </p:tgtEl>
                                        <p:attrNameLst>
                                          <p:attrName>style.visibility</p:attrName>
                                        </p:attrNameLst>
                                      </p:cBhvr>
                                      <p:to>
                                        <p:strVal val="visible"/>
                                      </p:to>
                                    </p:set>
                                    <p:animEffect transition="in" filter="wipe(left)">
                                      <p:cBhvr>
                                        <p:cTn id="32" dur="500"/>
                                        <p:tgtEl>
                                          <p:spTgt spid="190464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4643" grpId="0" build="p" bldLvl="4"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06691" name="Rectangle 3"/>
          <p:cNvSpPr>
            <a:spLocks noGrp="1" noChangeArrowheads="1"/>
          </p:cNvSpPr>
          <p:nvPr>
            <p:ph idx="1"/>
          </p:nvPr>
        </p:nvSpPr>
        <p:spPr/>
        <p:txBody>
          <a:bodyPr/>
          <a:lstStyle/>
          <a:p>
            <a:pPr eaLnBrk="1" hangingPunct="1"/>
            <a:r>
              <a:rPr lang="zh-CN" altLang="en-US" smtClean="0"/>
              <a:t>研究需求</a:t>
            </a:r>
          </a:p>
          <a:p>
            <a:pPr lvl="1" eaLnBrk="1" hangingPunct="1"/>
            <a:r>
              <a:rPr lang="zh-CN" altLang="en-US" smtClean="0"/>
              <a:t>对</a:t>
            </a:r>
            <a:r>
              <a:rPr lang="en-US" altLang="zh-CN" smtClean="0"/>
              <a:t>agent</a:t>
            </a:r>
            <a:r>
              <a:rPr lang="zh-CN" altLang="en-US" smtClean="0"/>
              <a:t>来说，位置透明</a:t>
            </a:r>
          </a:p>
          <a:p>
            <a:pPr lvl="1" eaLnBrk="1" hangingPunct="1"/>
            <a:r>
              <a:rPr lang="zh-CN" altLang="en-US" smtClean="0"/>
              <a:t>可靠性强</a:t>
            </a:r>
          </a:p>
          <a:p>
            <a:pPr lvl="2" eaLnBrk="1" hangingPunct="1"/>
            <a:r>
              <a:rPr lang="zh-CN" altLang="en-US" smtClean="0"/>
              <a:t>有限时间内信件送达</a:t>
            </a:r>
          </a:p>
          <a:p>
            <a:pPr lvl="1" eaLnBrk="1" hangingPunct="1"/>
            <a:r>
              <a:rPr lang="zh-CN" altLang="en-US" smtClean="0"/>
              <a:t>额外的通信开销小</a:t>
            </a:r>
          </a:p>
          <a:p>
            <a:pPr lvl="1" eaLnBrk="1" hangingPunct="1"/>
            <a:r>
              <a:rPr lang="zh-CN" altLang="en-US" smtClean="0"/>
              <a:t>合理处理对</a:t>
            </a:r>
            <a:r>
              <a:rPr lang="en-US" altLang="zh-CN" smtClean="0"/>
              <a:t>agent</a:t>
            </a:r>
            <a:r>
              <a:rPr lang="zh-CN" altLang="en-US" smtClean="0"/>
              <a:t>自主迁移的影响</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26</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06691">
                                            <p:txEl>
                                              <p:pRg st="0" end="0"/>
                                            </p:txEl>
                                          </p:spTgt>
                                        </p:tgtEl>
                                        <p:attrNameLst>
                                          <p:attrName>style.visibility</p:attrName>
                                        </p:attrNameLst>
                                      </p:cBhvr>
                                      <p:to>
                                        <p:strVal val="visible"/>
                                      </p:to>
                                    </p:set>
                                    <p:animEffect transition="in" filter="wipe(left)">
                                      <p:cBhvr>
                                        <p:cTn id="7" dur="500"/>
                                        <p:tgtEl>
                                          <p:spTgt spid="19066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06691">
                                            <p:txEl>
                                              <p:pRg st="1" end="1"/>
                                            </p:txEl>
                                          </p:spTgt>
                                        </p:tgtEl>
                                        <p:attrNameLst>
                                          <p:attrName>style.visibility</p:attrName>
                                        </p:attrNameLst>
                                      </p:cBhvr>
                                      <p:to>
                                        <p:strVal val="visible"/>
                                      </p:to>
                                    </p:set>
                                    <p:animEffect transition="in" filter="wipe(left)">
                                      <p:cBhvr>
                                        <p:cTn id="12" dur="500"/>
                                        <p:tgtEl>
                                          <p:spTgt spid="190669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06691">
                                            <p:txEl>
                                              <p:pRg st="2" end="2"/>
                                            </p:txEl>
                                          </p:spTgt>
                                        </p:tgtEl>
                                        <p:attrNameLst>
                                          <p:attrName>style.visibility</p:attrName>
                                        </p:attrNameLst>
                                      </p:cBhvr>
                                      <p:to>
                                        <p:strVal val="visible"/>
                                      </p:to>
                                    </p:set>
                                    <p:animEffect transition="in" filter="wipe(left)">
                                      <p:cBhvr>
                                        <p:cTn id="17" dur="500"/>
                                        <p:tgtEl>
                                          <p:spTgt spid="190669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06691">
                                            <p:txEl>
                                              <p:pRg st="3" end="3"/>
                                            </p:txEl>
                                          </p:spTgt>
                                        </p:tgtEl>
                                        <p:attrNameLst>
                                          <p:attrName>style.visibility</p:attrName>
                                        </p:attrNameLst>
                                      </p:cBhvr>
                                      <p:to>
                                        <p:strVal val="visible"/>
                                      </p:to>
                                    </p:set>
                                    <p:animEffect transition="in" filter="wipe(left)">
                                      <p:cBhvr>
                                        <p:cTn id="22" dur="500"/>
                                        <p:tgtEl>
                                          <p:spTgt spid="190669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06691">
                                            <p:txEl>
                                              <p:pRg st="4" end="4"/>
                                            </p:txEl>
                                          </p:spTgt>
                                        </p:tgtEl>
                                        <p:attrNameLst>
                                          <p:attrName>style.visibility</p:attrName>
                                        </p:attrNameLst>
                                      </p:cBhvr>
                                      <p:to>
                                        <p:strVal val="visible"/>
                                      </p:to>
                                    </p:set>
                                    <p:animEffect transition="in" filter="wipe(left)">
                                      <p:cBhvr>
                                        <p:cTn id="27" dur="500"/>
                                        <p:tgtEl>
                                          <p:spTgt spid="1906691">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06691">
                                            <p:txEl>
                                              <p:pRg st="5" end="5"/>
                                            </p:txEl>
                                          </p:spTgt>
                                        </p:tgtEl>
                                        <p:attrNameLst>
                                          <p:attrName>style.visibility</p:attrName>
                                        </p:attrNameLst>
                                      </p:cBhvr>
                                      <p:to>
                                        <p:strVal val="visible"/>
                                      </p:to>
                                    </p:set>
                                    <p:animEffect transition="in" filter="wipe(left)">
                                      <p:cBhvr>
                                        <p:cTn id="32" dur="500"/>
                                        <p:tgtEl>
                                          <p:spTgt spid="190669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6691" grpId="0" build="p" bldLvl="3"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66915" name="Rectangle 3"/>
          <p:cNvSpPr>
            <a:spLocks noGrp="1" noChangeArrowheads="1"/>
          </p:cNvSpPr>
          <p:nvPr>
            <p:ph idx="1"/>
          </p:nvPr>
        </p:nvSpPr>
        <p:spPr/>
        <p:txBody>
          <a:bodyPr/>
          <a:lstStyle/>
          <a:p>
            <a:pPr eaLnBrk="1" hangingPunct="1"/>
            <a:r>
              <a:rPr lang="zh-CN" altLang="en-US" smtClean="0"/>
              <a:t>现象</a:t>
            </a:r>
          </a:p>
          <a:p>
            <a:pPr lvl="1" eaLnBrk="1" hangingPunct="1"/>
            <a:r>
              <a:rPr lang="zh-CN" altLang="en-US" smtClean="0"/>
              <a:t>本地通信失效</a:t>
            </a:r>
          </a:p>
        </p:txBody>
      </p:sp>
      <p:sp>
        <p:nvSpPr>
          <p:cNvPr id="2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27</a:t>
            </a:fld>
            <a:endParaRPr lang="en-US" altLang="zh-CN" dirty="0">
              <a:solidFill>
                <a:schemeClr val="bg1"/>
              </a:solidFill>
            </a:endParaRPr>
          </a:p>
        </p:txBody>
      </p:sp>
      <p:sp>
        <p:nvSpPr>
          <p:cNvPr id="166919" name="AutoShape 4"/>
          <p:cNvSpPr>
            <a:spLocks noChangeArrowheads="1"/>
          </p:cNvSpPr>
          <p:nvPr/>
        </p:nvSpPr>
        <p:spPr bwMode="auto">
          <a:xfrm>
            <a:off x="4191000" y="4191000"/>
            <a:ext cx="4419600" cy="1600200"/>
          </a:xfrm>
          <a:prstGeom prst="cube">
            <a:avLst>
              <a:gd name="adj" fmla="val 89782"/>
            </a:avLst>
          </a:prstGeom>
          <a:solidFill>
            <a:schemeClr val="accent1"/>
          </a:solidFill>
          <a:ln w="9525">
            <a:solidFill>
              <a:schemeClr val="tx1"/>
            </a:solidFill>
            <a:miter lim="800000"/>
            <a:headEnd/>
            <a:tailEnd/>
          </a:ln>
        </p:spPr>
        <p:txBody>
          <a:bodyPr wrap="none" anchor="ctr"/>
          <a:lstStyle/>
          <a:p>
            <a:endParaRPr lang="zh-CN" altLang="en-US"/>
          </a:p>
        </p:txBody>
      </p:sp>
      <p:sp>
        <p:nvSpPr>
          <p:cNvPr id="166920" name="AutoShape 5"/>
          <p:cNvSpPr>
            <a:spLocks noChangeArrowheads="1"/>
          </p:cNvSpPr>
          <p:nvPr/>
        </p:nvSpPr>
        <p:spPr bwMode="auto">
          <a:xfrm>
            <a:off x="4800600" y="4953000"/>
            <a:ext cx="2514600" cy="5334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2" name="Group 6"/>
          <p:cNvGrpSpPr>
            <a:grpSpLocks/>
          </p:cNvGrpSpPr>
          <p:nvPr/>
        </p:nvGrpSpPr>
        <p:grpSpPr bwMode="auto">
          <a:xfrm>
            <a:off x="7315200" y="3886200"/>
            <a:ext cx="609600" cy="754063"/>
            <a:chOff x="6255" y="2430"/>
            <a:chExt cx="405" cy="675"/>
          </a:xfrm>
        </p:grpSpPr>
        <p:sp>
          <p:nvSpPr>
            <p:cNvPr id="166937" name="AutoShape 7"/>
            <p:cNvSpPr>
              <a:spLocks noChangeArrowheads="1"/>
            </p:cNvSpPr>
            <p:nvPr/>
          </p:nvSpPr>
          <p:spPr bwMode="auto">
            <a:xfrm>
              <a:off x="6255" y="2430"/>
              <a:ext cx="405" cy="420"/>
            </a:xfrm>
            <a:prstGeom prst="smileyFace">
              <a:avLst>
                <a:gd name="adj" fmla="val 4653"/>
              </a:avLst>
            </a:prstGeom>
            <a:solidFill>
              <a:schemeClr val="bg1"/>
            </a:solidFill>
            <a:ln w="12700">
              <a:solidFill>
                <a:srgbClr val="000000"/>
              </a:solidFill>
              <a:round/>
              <a:headEnd/>
              <a:tailEnd/>
            </a:ln>
          </p:spPr>
          <p:txBody>
            <a:bodyPr/>
            <a:lstStyle/>
            <a:p>
              <a:endParaRPr lang="zh-CN" altLang="en-US"/>
            </a:p>
          </p:txBody>
        </p:sp>
        <p:sp>
          <p:nvSpPr>
            <p:cNvPr id="166938" name="AutoShape 8"/>
            <p:cNvSpPr>
              <a:spLocks noChangeArrowheads="1"/>
            </p:cNvSpPr>
            <p:nvPr/>
          </p:nvSpPr>
          <p:spPr bwMode="auto">
            <a:xfrm>
              <a:off x="6300" y="2835"/>
              <a:ext cx="315" cy="270"/>
            </a:xfrm>
            <a:prstGeom prst="triangle">
              <a:avLst>
                <a:gd name="adj" fmla="val 50000"/>
              </a:avLst>
            </a:prstGeom>
            <a:solidFill>
              <a:schemeClr val="bg1"/>
            </a:solidFill>
            <a:ln w="12700">
              <a:solidFill>
                <a:srgbClr val="000000"/>
              </a:solidFill>
              <a:miter lim="800000"/>
              <a:headEnd/>
              <a:tailEnd/>
            </a:ln>
          </p:spPr>
          <p:txBody>
            <a:bodyPr/>
            <a:lstStyle/>
            <a:p>
              <a:endParaRPr lang="zh-CN" altLang="en-US"/>
            </a:p>
          </p:txBody>
        </p:sp>
      </p:grpSp>
      <p:sp>
        <p:nvSpPr>
          <p:cNvPr id="166922" name="Text Box 9"/>
          <p:cNvSpPr txBox="1">
            <a:spLocks noChangeArrowheads="1"/>
          </p:cNvSpPr>
          <p:nvPr/>
        </p:nvSpPr>
        <p:spPr bwMode="auto">
          <a:xfrm>
            <a:off x="7848600" y="3352800"/>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sp>
        <p:nvSpPr>
          <p:cNvPr id="1908746" name="AutoShape 10"/>
          <p:cNvSpPr>
            <a:spLocks noChangeArrowheads="1"/>
          </p:cNvSpPr>
          <p:nvPr/>
        </p:nvSpPr>
        <p:spPr bwMode="auto">
          <a:xfrm flipH="1">
            <a:off x="6248400" y="3962400"/>
            <a:ext cx="1066800" cy="152400"/>
          </a:xfrm>
          <a:prstGeom prst="rightArrow">
            <a:avLst>
              <a:gd name="adj1" fmla="val 50000"/>
              <a:gd name="adj2" fmla="val 175000"/>
            </a:avLst>
          </a:prstGeom>
          <a:solidFill>
            <a:schemeClr val="accent1"/>
          </a:solidFill>
          <a:ln w="9525">
            <a:solidFill>
              <a:schemeClr val="tx1"/>
            </a:solidFill>
            <a:prstDash val="dash"/>
            <a:miter lim="800000"/>
            <a:headEnd/>
            <a:tailEnd/>
          </a:ln>
        </p:spPr>
        <p:txBody>
          <a:bodyPr wrap="none" anchor="ctr"/>
          <a:lstStyle/>
          <a:p>
            <a:endParaRPr lang="zh-CN" altLang="en-US"/>
          </a:p>
        </p:txBody>
      </p:sp>
      <p:sp>
        <p:nvSpPr>
          <p:cNvPr id="1908747" name="Line 11"/>
          <p:cNvSpPr>
            <a:spLocks noChangeShapeType="1"/>
          </p:cNvSpPr>
          <p:nvPr/>
        </p:nvSpPr>
        <p:spPr bwMode="auto">
          <a:xfrm flipH="1">
            <a:off x="7086600" y="4648200"/>
            <a:ext cx="304800" cy="457200"/>
          </a:xfrm>
          <a:prstGeom prst="line">
            <a:avLst/>
          </a:prstGeom>
          <a:noFill/>
          <a:ln w="57150">
            <a:solidFill>
              <a:srgbClr val="00FF00"/>
            </a:solidFill>
            <a:round/>
            <a:headEnd/>
            <a:tailEnd type="triangle" w="med" len="med"/>
          </a:ln>
        </p:spPr>
        <p:txBody>
          <a:bodyPr wrap="none"/>
          <a:lstStyle/>
          <a:p>
            <a:endParaRPr lang="zh-CN" altLang="en-US"/>
          </a:p>
        </p:txBody>
      </p:sp>
      <p:sp>
        <p:nvSpPr>
          <p:cNvPr id="166925" name="AutoShape 12"/>
          <p:cNvSpPr>
            <a:spLocks noChangeArrowheads="1"/>
          </p:cNvSpPr>
          <p:nvPr/>
        </p:nvSpPr>
        <p:spPr bwMode="auto">
          <a:xfrm>
            <a:off x="304800" y="4114800"/>
            <a:ext cx="4419600" cy="1600200"/>
          </a:xfrm>
          <a:prstGeom prst="cube">
            <a:avLst>
              <a:gd name="adj" fmla="val 89782"/>
            </a:avLst>
          </a:prstGeom>
          <a:solidFill>
            <a:schemeClr val="accent1"/>
          </a:solidFill>
          <a:ln w="9525">
            <a:solidFill>
              <a:schemeClr val="tx1"/>
            </a:solidFill>
            <a:miter lim="800000"/>
            <a:headEnd/>
            <a:tailEnd/>
          </a:ln>
        </p:spPr>
        <p:txBody>
          <a:bodyPr wrap="none" anchor="ctr"/>
          <a:lstStyle/>
          <a:p>
            <a:endParaRPr lang="zh-CN" altLang="en-US"/>
          </a:p>
        </p:txBody>
      </p:sp>
      <p:sp>
        <p:nvSpPr>
          <p:cNvPr id="166926" name="AutoShape 13"/>
          <p:cNvSpPr>
            <a:spLocks noChangeArrowheads="1"/>
          </p:cNvSpPr>
          <p:nvPr/>
        </p:nvSpPr>
        <p:spPr bwMode="auto">
          <a:xfrm>
            <a:off x="914400" y="4876800"/>
            <a:ext cx="2514600" cy="5334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3" name="Group 14"/>
          <p:cNvGrpSpPr>
            <a:grpSpLocks/>
          </p:cNvGrpSpPr>
          <p:nvPr/>
        </p:nvGrpSpPr>
        <p:grpSpPr bwMode="auto">
          <a:xfrm>
            <a:off x="5580063" y="3284538"/>
            <a:ext cx="628650" cy="1258887"/>
            <a:chOff x="3515" y="2069"/>
            <a:chExt cx="396" cy="793"/>
          </a:xfrm>
        </p:grpSpPr>
        <p:sp>
          <p:nvSpPr>
            <p:cNvPr id="166933" name="Text Box 15"/>
            <p:cNvSpPr txBox="1">
              <a:spLocks noChangeArrowheads="1"/>
            </p:cNvSpPr>
            <p:nvPr/>
          </p:nvSpPr>
          <p:spPr bwMode="auto">
            <a:xfrm>
              <a:off x="3651" y="2069"/>
              <a:ext cx="244"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grpSp>
          <p:nvGrpSpPr>
            <p:cNvPr id="4" name="Group 16"/>
            <p:cNvGrpSpPr>
              <a:grpSpLocks/>
            </p:cNvGrpSpPr>
            <p:nvPr/>
          </p:nvGrpSpPr>
          <p:grpSpPr bwMode="auto">
            <a:xfrm>
              <a:off x="3515" y="2387"/>
              <a:ext cx="396" cy="475"/>
              <a:chOff x="6255" y="2430"/>
              <a:chExt cx="405" cy="675"/>
            </a:xfrm>
          </p:grpSpPr>
          <p:sp>
            <p:nvSpPr>
              <p:cNvPr id="166935" name="AutoShape 17"/>
              <p:cNvSpPr>
                <a:spLocks noChangeArrowheads="1"/>
              </p:cNvSpPr>
              <p:nvPr/>
            </p:nvSpPr>
            <p:spPr bwMode="auto">
              <a:xfrm>
                <a:off x="6255" y="2430"/>
                <a:ext cx="405" cy="420"/>
              </a:xfrm>
              <a:prstGeom prst="smileyFace">
                <a:avLst>
                  <a:gd name="adj" fmla="val 4653"/>
                </a:avLst>
              </a:prstGeom>
              <a:solidFill>
                <a:schemeClr val="bg1"/>
              </a:solidFill>
              <a:ln w="12700">
                <a:solidFill>
                  <a:srgbClr val="000000"/>
                </a:solidFill>
                <a:round/>
                <a:headEnd/>
                <a:tailEnd/>
              </a:ln>
            </p:spPr>
            <p:txBody>
              <a:bodyPr/>
              <a:lstStyle/>
              <a:p>
                <a:endParaRPr lang="zh-CN" altLang="en-US"/>
              </a:p>
            </p:txBody>
          </p:sp>
          <p:sp>
            <p:nvSpPr>
              <p:cNvPr id="166936" name="AutoShape 18"/>
              <p:cNvSpPr>
                <a:spLocks noChangeArrowheads="1"/>
              </p:cNvSpPr>
              <p:nvPr/>
            </p:nvSpPr>
            <p:spPr bwMode="auto">
              <a:xfrm>
                <a:off x="6300" y="2835"/>
                <a:ext cx="315" cy="270"/>
              </a:xfrm>
              <a:prstGeom prst="triangle">
                <a:avLst>
                  <a:gd name="adj" fmla="val 50000"/>
                </a:avLst>
              </a:prstGeom>
              <a:solidFill>
                <a:schemeClr val="bg1"/>
              </a:solidFill>
              <a:ln w="12700">
                <a:solidFill>
                  <a:srgbClr val="000000"/>
                </a:solidFill>
                <a:miter lim="800000"/>
                <a:headEnd/>
                <a:tailEnd/>
              </a:ln>
            </p:spPr>
            <p:txBody>
              <a:bodyPr/>
              <a:lstStyle/>
              <a:p>
                <a:endParaRPr lang="zh-CN" altLang="en-US"/>
              </a:p>
            </p:txBody>
          </p:sp>
        </p:grpSp>
      </p:grpSp>
      <p:grpSp>
        <p:nvGrpSpPr>
          <p:cNvPr id="5" name="Group 19"/>
          <p:cNvGrpSpPr>
            <a:grpSpLocks/>
          </p:cNvGrpSpPr>
          <p:nvPr/>
        </p:nvGrpSpPr>
        <p:grpSpPr bwMode="auto">
          <a:xfrm>
            <a:off x="5486400" y="4572000"/>
            <a:ext cx="457200" cy="457200"/>
            <a:chOff x="3456" y="2880"/>
            <a:chExt cx="288" cy="288"/>
          </a:xfrm>
        </p:grpSpPr>
        <p:sp>
          <p:nvSpPr>
            <p:cNvPr id="166929" name="Line 20"/>
            <p:cNvSpPr>
              <a:spLocks noChangeShapeType="1"/>
            </p:cNvSpPr>
            <p:nvPr/>
          </p:nvSpPr>
          <p:spPr bwMode="auto">
            <a:xfrm flipV="1">
              <a:off x="3456" y="2880"/>
              <a:ext cx="288" cy="288"/>
            </a:xfrm>
            <a:prstGeom prst="line">
              <a:avLst/>
            </a:prstGeom>
            <a:noFill/>
            <a:ln w="57150">
              <a:solidFill>
                <a:srgbClr val="00FF00"/>
              </a:solidFill>
              <a:round/>
              <a:headEnd/>
              <a:tailEnd type="triangle" w="med" len="med"/>
            </a:ln>
          </p:spPr>
          <p:txBody>
            <a:bodyPr wrap="none"/>
            <a:lstStyle/>
            <a:p>
              <a:endParaRPr lang="zh-CN" altLang="en-US"/>
            </a:p>
          </p:txBody>
        </p:sp>
        <p:grpSp>
          <p:nvGrpSpPr>
            <p:cNvPr id="6" name="Group 21"/>
            <p:cNvGrpSpPr>
              <a:grpSpLocks/>
            </p:cNvGrpSpPr>
            <p:nvPr/>
          </p:nvGrpSpPr>
          <p:grpSpPr bwMode="auto">
            <a:xfrm rot="1257943">
              <a:off x="3470" y="2886"/>
              <a:ext cx="272" cy="227"/>
              <a:chOff x="3515" y="1434"/>
              <a:chExt cx="272" cy="227"/>
            </a:xfrm>
          </p:grpSpPr>
          <p:sp>
            <p:nvSpPr>
              <p:cNvPr id="166931" name="Line 22"/>
              <p:cNvSpPr>
                <a:spLocks noChangeShapeType="1"/>
              </p:cNvSpPr>
              <p:nvPr/>
            </p:nvSpPr>
            <p:spPr bwMode="auto">
              <a:xfrm>
                <a:off x="3515" y="1434"/>
                <a:ext cx="272" cy="227"/>
              </a:xfrm>
              <a:prstGeom prst="line">
                <a:avLst/>
              </a:prstGeom>
              <a:noFill/>
              <a:ln w="9525">
                <a:solidFill>
                  <a:schemeClr val="tx1"/>
                </a:solidFill>
                <a:round/>
                <a:headEnd/>
                <a:tailEnd/>
              </a:ln>
            </p:spPr>
            <p:txBody>
              <a:bodyPr wrap="none"/>
              <a:lstStyle/>
              <a:p>
                <a:endParaRPr lang="zh-CN" altLang="en-US"/>
              </a:p>
            </p:txBody>
          </p:sp>
          <p:sp>
            <p:nvSpPr>
              <p:cNvPr id="166932" name="Line 23"/>
              <p:cNvSpPr>
                <a:spLocks noChangeShapeType="1"/>
              </p:cNvSpPr>
              <p:nvPr/>
            </p:nvSpPr>
            <p:spPr bwMode="auto">
              <a:xfrm flipH="1">
                <a:off x="3515" y="1434"/>
                <a:ext cx="272" cy="227"/>
              </a:xfrm>
              <a:prstGeom prst="line">
                <a:avLst/>
              </a:prstGeom>
              <a:noFill/>
              <a:ln w="9525">
                <a:solidFill>
                  <a:schemeClr val="tx1"/>
                </a:solidFill>
                <a:round/>
                <a:headEnd/>
                <a:tailEnd/>
              </a:ln>
            </p:spPr>
            <p:txBody>
              <a:bodyPr wrap="none"/>
              <a:lstStyle/>
              <a:p>
                <a:endParaRPr lang="zh-CN" altLang="en-US"/>
              </a:p>
            </p:txBody>
          </p:sp>
        </p:grpSp>
      </p:grpSp>
      <p:sp>
        <p:nvSpPr>
          <p:cNvPr id="2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2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908746"/>
                                        </p:tgtEl>
                                        <p:attrNameLst>
                                          <p:attrName>style.visibility</p:attrName>
                                        </p:attrNameLst>
                                      </p:cBhvr>
                                      <p:to>
                                        <p:strVal val="visible"/>
                                      </p:to>
                                    </p:set>
                                    <p:animEffect transition="in" filter="wipe(right)">
                                      <p:cBhvr>
                                        <p:cTn id="7" dur="500"/>
                                        <p:tgtEl>
                                          <p:spTgt spid="190874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908747"/>
                                        </p:tgtEl>
                                        <p:attrNameLst>
                                          <p:attrName>style.visibility</p:attrName>
                                        </p:attrNameLst>
                                      </p:cBhvr>
                                      <p:to>
                                        <p:strVal val="visible"/>
                                      </p:to>
                                    </p:set>
                                    <p:animEffect transition="in" filter="wipe(up)">
                                      <p:cBhvr>
                                        <p:cTn id="12" dur="500"/>
                                        <p:tgtEl>
                                          <p:spTgt spid="1908747"/>
                                        </p:tgtEl>
                                      </p:cBhvr>
                                    </p:animEffect>
                                  </p:childTnLst>
                                </p:cTn>
                              </p:par>
                            </p:childTnLst>
                          </p:cTn>
                        </p:par>
                      </p:childTnLst>
                    </p:cTn>
                  </p:par>
                  <p:par>
                    <p:cTn id="13" fill="hold">
                      <p:stCondLst>
                        <p:cond delay="indefinite"/>
                      </p:stCondLst>
                      <p:childTnLst>
                        <p:par>
                          <p:cTn id="14" fill="hold">
                            <p:stCondLst>
                              <p:cond delay="0"/>
                            </p:stCondLst>
                            <p:childTnLst>
                              <p:par>
                                <p:cTn id="15" presetID="35" presetClass="path" presetSubtype="0" accel="50000" decel="50000" fill="hold" nodeType="clickEffect">
                                  <p:stCondLst>
                                    <p:cond delay="0"/>
                                  </p:stCondLst>
                                  <p:childTnLst>
                                    <p:animMotion origin="layout" path="M 0.00503 0.00301 L -0.3257 0.00301 " pathEditMode="relative" rAng="0" ptsTypes="AA">
                                      <p:cBhvr>
                                        <p:cTn id="16" dur="2000" fill="hold"/>
                                        <p:tgtEl>
                                          <p:spTgt spid="3"/>
                                        </p:tgtEl>
                                        <p:attrNameLst>
                                          <p:attrName>ppt_x</p:attrName>
                                          <p:attrName>ppt_y</p:attrName>
                                        </p:attrNameLst>
                                      </p:cBhvr>
                                      <p:rCtr x="-165" y="0"/>
                                    </p:animMotion>
                                  </p:childTnLst>
                                </p:cTn>
                              </p:par>
                            </p:childTnLst>
                          </p:cTn>
                        </p:par>
                      </p:childTnLst>
                    </p:cTn>
                  </p:par>
                  <p:par>
                    <p:cTn id="17" fill="hold">
                      <p:stCondLst>
                        <p:cond delay="indefinite"/>
                      </p:stCondLst>
                      <p:childTnLst>
                        <p:par>
                          <p:cTn id="18" fill="hold">
                            <p:stCondLst>
                              <p:cond delay="0"/>
                            </p:stCondLst>
                            <p:childTnLst>
                              <p:par>
                                <p:cTn id="19" presetID="22" presetClass="entr" presetSubtype="4" fill="hold" nodeType="clickEffect">
                                  <p:stCondLst>
                                    <p:cond delay="0"/>
                                  </p:stCondLst>
                                  <p:childTnLst>
                                    <p:set>
                                      <p:cBhvr>
                                        <p:cTn id="20" dur="1" fill="hold">
                                          <p:stCondLst>
                                            <p:cond delay="0"/>
                                          </p:stCondLst>
                                        </p:cTn>
                                        <p:tgtEl>
                                          <p:spTgt spid="5"/>
                                        </p:tgtEl>
                                        <p:attrNameLst>
                                          <p:attrName>style.visibility</p:attrName>
                                        </p:attrNameLst>
                                      </p:cBhvr>
                                      <p:to>
                                        <p:strVal val="visible"/>
                                      </p:to>
                                    </p:set>
                                    <p:animEffect transition="in" filter="wipe(down)">
                                      <p:cBhvr>
                                        <p:cTn id="21"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08746" grpId="0" animBg="1"/>
      <p:bldP spid="190874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67939" name="Rectangle 3"/>
          <p:cNvSpPr>
            <a:spLocks noGrp="1" noChangeArrowheads="1"/>
          </p:cNvSpPr>
          <p:nvPr>
            <p:ph idx="1"/>
          </p:nvPr>
        </p:nvSpPr>
        <p:spPr/>
        <p:txBody>
          <a:bodyPr/>
          <a:lstStyle/>
          <a:p>
            <a:pPr eaLnBrk="1" hangingPunct="1"/>
            <a:r>
              <a:rPr lang="zh-CN" altLang="en-US" smtClean="0"/>
              <a:t>异地通信失效</a:t>
            </a:r>
          </a:p>
        </p:txBody>
      </p:sp>
      <p:sp>
        <p:nvSpPr>
          <p:cNvPr id="39"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28</a:t>
            </a:fld>
            <a:endParaRPr lang="en-US" altLang="zh-CN" dirty="0">
              <a:solidFill>
                <a:schemeClr val="bg1"/>
              </a:solidFill>
            </a:endParaRPr>
          </a:p>
        </p:txBody>
      </p:sp>
      <p:sp>
        <p:nvSpPr>
          <p:cNvPr id="167943" name="AutoShape 4"/>
          <p:cNvSpPr>
            <a:spLocks noChangeArrowheads="1"/>
          </p:cNvSpPr>
          <p:nvPr/>
        </p:nvSpPr>
        <p:spPr bwMode="auto">
          <a:xfrm>
            <a:off x="609600" y="32004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7944" name="AutoShape 5"/>
          <p:cNvSpPr>
            <a:spLocks noChangeArrowheads="1"/>
          </p:cNvSpPr>
          <p:nvPr/>
        </p:nvSpPr>
        <p:spPr bwMode="auto">
          <a:xfrm>
            <a:off x="5181600" y="31242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7945" name="AutoShape 6"/>
          <p:cNvSpPr>
            <a:spLocks noChangeArrowheads="1"/>
          </p:cNvSpPr>
          <p:nvPr/>
        </p:nvSpPr>
        <p:spPr bwMode="auto">
          <a:xfrm>
            <a:off x="4876800" y="55626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7946" name="AutoShape 7"/>
          <p:cNvSpPr>
            <a:spLocks noChangeArrowheads="1"/>
          </p:cNvSpPr>
          <p:nvPr/>
        </p:nvSpPr>
        <p:spPr bwMode="auto">
          <a:xfrm>
            <a:off x="1066800" y="3505200"/>
            <a:ext cx="1600200" cy="381000"/>
          </a:xfrm>
          <a:prstGeom prst="cube">
            <a:avLst>
              <a:gd name="adj" fmla="val 43750"/>
            </a:avLst>
          </a:prstGeom>
          <a:solidFill>
            <a:srgbClr val="FF0000"/>
          </a:solidFill>
          <a:ln w="9525">
            <a:solidFill>
              <a:schemeClr val="tx1"/>
            </a:solidFill>
            <a:miter lim="800000"/>
            <a:headEnd/>
            <a:tailEnd/>
          </a:ln>
        </p:spPr>
        <p:txBody>
          <a:bodyPr wrap="none" anchor="ctr"/>
          <a:lstStyle/>
          <a:p>
            <a:endParaRPr lang="zh-CN" altLang="en-US"/>
          </a:p>
        </p:txBody>
      </p:sp>
      <p:sp>
        <p:nvSpPr>
          <p:cNvPr id="167947" name="AutoShape 8"/>
          <p:cNvSpPr>
            <a:spLocks noChangeArrowheads="1"/>
          </p:cNvSpPr>
          <p:nvPr/>
        </p:nvSpPr>
        <p:spPr bwMode="auto">
          <a:xfrm>
            <a:off x="5638800" y="3505200"/>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67948" name="AutoShape 9"/>
          <p:cNvSpPr>
            <a:spLocks noChangeArrowheads="1"/>
          </p:cNvSpPr>
          <p:nvPr/>
        </p:nvSpPr>
        <p:spPr bwMode="auto">
          <a:xfrm>
            <a:off x="5257800" y="59436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67949" name="AutoShape 10"/>
          <p:cNvSpPr>
            <a:spLocks noChangeArrowheads="1"/>
          </p:cNvSpPr>
          <p:nvPr/>
        </p:nvSpPr>
        <p:spPr bwMode="auto">
          <a:xfrm>
            <a:off x="1828800" y="2819400"/>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1"/>
          <p:cNvGrpSpPr>
            <a:grpSpLocks/>
          </p:cNvGrpSpPr>
          <p:nvPr/>
        </p:nvGrpSpPr>
        <p:grpSpPr bwMode="auto">
          <a:xfrm>
            <a:off x="6553200" y="2819400"/>
            <a:ext cx="476250" cy="449263"/>
            <a:chOff x="6255" y="2430"/>
            <a:chExt cx="405" cy="675"/>
          </a:xfrm>
        </p:grpSpPr>
        <p:sp>
          <p:nvSpPr>
            <p:cNvPr id="167976" name="AutoShape 12"/>
            <p:cNvSpPr>
              <a:spLocks noChangeArrowheads="1"/>
            </p:cNvSpPr>
            <p:nvPr/>
          </p:nvSpPr>
          <p:spPr bwMode="auto">
            <a:xfrm>
              <a:off x="6255" y="2430"/>
              <a:ext cx="405" cy="420"/>
            </a:xfrm>
            <a:prstGeom prst="smileyFace">
              <a:avLst>
                <a:gd name="adj" fmla="val 4653"/>
              </a:avLst>
            </a:prstGeom>
            <a:solidFill>
              <a:schemeClr val="bg1"/>
            </a:solidFill>
            <a:ln w="12700">
              <a:solidFill>
                <a:srgbClr val="000000"/>
              </a:solidFill>
              <a:round/>
              <a:headEnd/>
              <a:tailEnd/>
            </a:ln>
          </p:spPr>
          <p:txBody>
            <a:bodyPr/>
            <a:lstStyle/>
            <a:p>
              <a:endParaRPr lang="zh-CN" altLang="en-US"/>
            </a:p>
          </p:txBody>
        </p:sp>
        <p:sp>
          <p:nvSpPr>
            <p:cNvPr id="167977" name="AutoShape 13"/>
            <p:cNvSpPr>
              <a:spLocks noChangeArrowheads="1"/>
            </p:cNvSpPr>
            <p:nvPr/>
          </p:nvSpPr>
          <p:spPr bwMode="auto">
            <a:xfrm>
              <a:off x="6300" y="2835"/>
              <a:ext cx="315" cy="270"/>
            </a:xfrm>
            <a:prstGeom prst="triangle">
              <a:avLst>
                <a:gd name="adj" fmla="val 50000"/>
              </a:avLst>
            </a:prstGeom>
            <a:solidFill>
              <a:schemeClr val="bg1"/>
            </a:solidFill>
            <a:ln w="12700">
              <a:solidFill>
                <a:srgbClr val="000000"/>
              </a:solidFill>
              <a:miter lim="800000"/>
              <a:headEnd/>
              <a:tailEnd/>
            </a:ln>
          </p:spPr>
          <p:txBody>
            <a:bodyPr/>
            <a:lstStyle/>
            <a:p>
              <a:endParaRPr lang="zh-CN" altLang="en-US"/>
            </a:p>
          </p:txBody>
        </p:sp>
      </p:grpSp>
      <p:sp>
        <p:nvSpPr>
          <p:cNvPr id="1910798" name="Line 14"/>
          <p:cNvSpPr>
            <a:spLocks noChangeShapeType="1"/>
          </p:cNvSpPr>
          <p:nvPr/>
        </p:nvSpPr>
        <p:spPr bwMode="auto">
          <a:xfrm flipV="1">
            <a:off x="2590800" y="35814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67952" name="Text Box 15"/>
          <p:cNvSpPr txBox="1">
            <a:spLocks noChangeArrowheads="1"/>
          </p:cNvSpPr>
          <p:nvPr/>
        </p:nvSpPr>
        <p:spPr bwMode="auto">
          <a:xfrm>
            <a:off x="6994525" y="2555875"/>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sp>
        <p:nvSpPr>
          <p:cNvPr id="1910800" name="Line 16"/>
          <p:cNvSpPr>
            <a:spLocks noChangeShapeType="1"/>
          </p:cNvSpPr>
          <p:nvPr/>
        </p:nvSpPr>
        <p:spPr bwMode="auto">
          <a:xfrm flipH="1" flipV="1">
            <a:off x="2514600" y="37338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910801" name="Freeform 17"/>
          <p:cNvSpPr>
            <a:spLocks/>
          </p:cNvSpPr>
          <p:nvPr/>
        </p:nvSpPr>
        <p:spPr bwMode="auto">
          <a:xfrm>
            <a:off x="7086600" y="3048000"/>
            <a:ext cx="1003300" cy="2133600"/>
          </a:xfrm>
          <a:custGeom>
            <a:avLst/>
            <a:gdLst>
              <a:gd name="T0" fmla="*/ 0 w 632"/>
              <a:gd name="T1" fmla="*/ 0 h 1344"/>
              <a:gd name="T2" fmla="*/ 2147483647 w 632"/>
              <a:gd name="T3" fmla="*/ 2147483647 h 1344"/>
              <a:gd name="T4" fmla="*/ 2147483647 w 632"/>
              <a:gd name="T5" fmla="*/ 2147483647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910802" name="Text Box 18"/>
          <p:cNvSpPr txBox="1">
            <a:spLocks noChangeArrowheads="1"/>
          </p:cNvSpPr>
          <p:nvPr/>
        </p:nvSpPr>
        <p:spPr bwMode="auto">
          <a:xfrm>
            <a:off x="7315200" y="4038600"/>
            <a:ext cx="1801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sp>
        <p:nvSpPr>
          <p:cNvPr id="1910803" name="Freeform 19"/>
          <p:cNvSpPr>
            <a:spLocks/>
          </p:cNvSpPr>
          <p:nvPr/>
        </p:nvSpPr>
        <p:spPr bwMode="auto">
          <a:xfrm>
            <a:off x="6210300" y="2971800"/>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910804" name="Freeform 20"/>
          <p:cNvSpPr>
            <a:spLocks/>
          </p:cNvSpPr>
          <p:nvPr/>
        </p:nvSpPr>
        <p:spPr bwMode="auto">
          <a:xfrm>
            <a:off x="1231900" y="3048000"/>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910805" name="Freeform 21"/>
          <p:cNvSpPr>
            <a:spLocks/>
          </p:cNvSpPr>
          <p:nvPr/>
        </p:nvSpPr>
        <p:spPr bwMode="auto">
          <a:xfrm>
            <a:off x="2057400" y="3048000"/>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grpSp>
        <p:nvGrpSpPr>
          <p:cNvPr id="3" name="Group 22"/>
          <p:cNvGrpSpPr>
            <a:grpSpLocks/>
          </p:cNvGrpSpPr>
          <p:nvPr/>
        </p:nvGrpSpPr>
        <p:grpSpPr bwMode="auto">
          <a:xfrm>
            <a:off x="5410200" y="3733800"/>
            <a:ext cx="762000" cy="2286000"/>
            <a:chOff x="3264" y="1968"/>
            <a:chExt cx="480" cy="1440"/>
          </a:xfrm>
        </p:grpSpPr>
        <p:sp>
          <p:nvSpPr>
            <p:cNvPr id="167974" name="Freeform 23"/>
            <p:cNvSpPr>
              <a:spLocks/>
            </p:cNvSpPr>
            <p:nvPr/>
          </p:nvSpPr>
          <p:spPr bwMode="auto">
            <a:xfrm>
              <a:off x="3264" y="1968"/>
              <a:ext cx="480" cy="1440"/>
            </a:xfrm>
            <a:custGeom>
              <a:avLst/>
              <a:gdLst>
                <a:gd name="T0" fmla="*/ 480 w 480"/>
                <a:gd name="T1" fmla="*/ 0 h 1440"/>
                <a:gd name="T2" fmla="*/ 0 w 480"/>
                <a:gd name="T3" fmla="*/ 720 h 1440"/>
                <a:gd name="T4" fmla="*/ 480 w 480"/>
                <a:gd name="T5" fmla="*/ 1440 h 1440"/>
                <a:gd name="T6" fmla="*/ 0 60000 65536"/>
                <a:gd name="T7" fmla="*/ 0 60000 65536"/>
                <a:gd name="T8" fmla="*/ 0 60000 65536"/>
                <a:gd name="T9" fmla="*/ 0 w 480"/>
                <a:gd name="T10" fmla="*/ 0 h 1440"/>
                <a:gd name="T11" fmla="*/ 480 w 480"/>
                <a:gd name="T12" fmla="*/ 1440 h 1440"/>
              </a:gdLst>
              <a:ahLst/>
              <a:cxnLst>
                <a:cxn ang="T6">
                  <a:pos x="T0" y="T1"/>
                </a:cxn>
                <a:cxn ang="T7">
                  <a:pos x="T2" y="T3"/>
                </a:cxn>
                <a:cxn ang="T8">
                  <a:pos x="T4" y="T5"/>
                </a:cxn>
              </a:cxnLst>
              <a:rect l="T9" t="T10" r="T11" b="T12"/>
              <a:pathLst>
                <a:path w="480" h="1440">
                  <a:moveTo>
                    <a:pt x="480" y="0"/>
                  </a:moveTo>
                  <a:cubicBezTo>
                    <a:pt x="240" y="240"/>
                    <a:pt x="0" y="480"/>
                    <a:pt x="0" y="720"/>
                  </a:cubicBezTo>
                  <a:cubicBezTo>
                    <a:pt x="0" y="960"/>
                    <a:pt x="240" y="1200"/>
                    <a:pt x="480" y="1440"/>
                  </a:cubicBezTo>
                </a:path>
              </a:pathLst>
            </a:custGeom>
            <a:noFill/>
            <a:ln w="38100">
              <a:solidFill>
                <a:schemeClr val="tx2"/>
              </a:solidFill>
              <a:round/>
              <a:headEnd/>
              <a:tailEnd type="arrow" w="med" len="med"/>
            </a:ln>
          </p:spPr>
          <p:txBody>
            <a:bodyPr wrap="none"/>
            <a:lstStyle/>
            <a:p>
              <a:endParaRPr lang="zh-CN" altLang="en-US"/>
            </a:p>
          </p:txBody>
        </p:sp>
        <p:sp>
          <p:nvSpPr>
            <p:cNvPr id="167975" name="Text Box 24"/>
            <p:cNvSpPr txBox="1">
              <a:spLocks noChangeArrowheads="1"/>
            </p:cNvSpPr>
            <p:nvPr/>
          </p:nvSpPr>
          <p:spPr bwMode="auto">
            <a:xfrm>
              <a:off x="3360" y="2496"/>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sp>
        <p:nvSpPr>
          <p:cNvPr id="167960" name="AutoShape 25"/>
          <p:cNvSpPr>
            <a:spLocks noChangeArrowheads="1"/>
          </p:cNvSpPr>
          <p:nvPr/>
        </p:nvSpPr>
        <p:spPr bwMode="auto">
          <a:xfrm>
            <a:off x="762000" y="54864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67961" name="AutoShape 26"/>
          <p:cNvSpPr>
            <a:spLocks noChangeArrowheads="1"/>
          </p:cNvSpPr>
          <p:nvPr/>
        </p:nvSpPr>
        <p:spPr bwMode="auto">
          <a:xfrm>
            <a:off x="1143000" y="58674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4" name="Group 27"/>
          <p:cNvGrpSpPr>
            <a:grpSpLocks/>
          </p:cNvGrpSpPr>
          <p:nvPr/>
        </p:nvGrpSpPr>
        <p:grpSpPr bwMode="auto">
          <a:xfrm>
            <a:off x="6877050" y="4918075"/>
            <a:ext cx="809625" cy="688975"/>
            <a:chOff x="4332" y="3098"/>
            <a:chExt cx="510" cy="434"/>
          </a:xfrm>
        </p:grpSpPr>
        <p:sp>
          <p:nvSpPr>
            <p:cNvPr id="167970" name="Text Box 28"/>
            <p:cNvSpPr txBox="1">
              <a:spLocks noChangeArrowheads="1"/>
            </p:cNvSpPr>
            <p:nvPr/>
          </p:nvSpPr>
          <p:spPr bwMode="auto">
            <a:xfrm>
              <a:off x="4598" y="3098"/>
              <a:ext cx="244"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grpSp>
          <p:nvGrpSpPr>
            <p:cNvPr id="5" name="Group 29"/>
            <p:cNvGrpSpPr>
              <a:grpSpLocks/>
            </p:cNvGrpSpPr>
            <p:nvPr/>
          </p:nvGrpSpPr>
          <p:grpSpPr bwMode="auto">
            <a:xfrm>
              <a:off x="4332" y="3249"/>
              <a:ext cx="300" cy="283"/>
              <a:chOff x="6255" y="2430"/>
              <a:chExt cx="405" cy="675"/>
            </a:xfrm>
          </p:grpSpPr>
          <p:sp>
            <p:nvSpPr>
              <p:cNvPr id="167972" name="AutoShape 30"/>
              <p:cNvSpPr>
                <a:spLocks noChangeArrowheads="1"/>
              </p:cNvSpPr>
              <p:nvPr/>
            </p:nvSpPr>
            <p:spPr bwMode="auto">
              <a:xfrm>
                <a:off x="6255" y="2430"/>
                <a:ext cx="405" cy="420"/>
              </a:xfrm>
              <a:prstGeom prst="smileyFace">
                <a:avLst>
                  <a:gd name="adj" fmla="val 4653"/>
                </a:avLst>
              </a:prstGeom>
              <a:solidFill>
                <a:schemeClr val="bg1"/>
              </a:solidFill>
              <a:ln w="12700">
                <a:solidFill>
                  <a:srgbClr val="000000"/>
                </a:solidFill>
                <a:round/>
                <a:headEnd/>
                <a:tailEnd/>
              </a:ln>
            </p:spPr>
            <p:txBody>
              <a:bodyPr/>
              <a:lstStyle/>
              <a:p>
                <a:endParaRPr lang="zh-CN" altLang="en-US"/>
              </a:p>
            </p:txBody>
          </p:sp>
          <p:sp>
            <p:nvSpPr>
              <p:cNvPr id="167973" name="AutoShape 31"/>
              <p:cNvSpPr>
                <a:spLocks noChangeArrowheads="1"/>
              </p:cNvSpPr>
              <p:nvPr/>
            </p:nvSpPr>
            <p:spPr bwMode="auto">
              <a:xfrm>
                <a:off x="6300" y="2835"/>
                <a:ext cx="315" cy="270"/>
              </a:xfrm>
              <a:prstGeom prst="triangle">
                <a:avLst>
                  <a:gd name="adj" fmla="val 50000"/>
                </a:avLst>
              </a:prstGeom>
              <a:solidFill>
                <a:schemeClr val="bg1"/>
              </a:solidFill>
              <a:ln w="12700">
                <a:solidFill>
                  <a:srgbClr val="000000"/>
                </a:solidFill>
                <a:miter lim="800000"/>
                <a:headEnd/>
                <a:tailEnd/>
              </a:ln>
            </p:spPr>
            <p:txBody>
              <a:bodyPr/>
              <a:lstStyle/>
              <a:p>
                <a:endParaRPr lang="zh-CN" altLang="en-US"/>
              </a:p>
            </p:txBody>
          </p:sp>
        </p:grpSp>
      </p:grpSp>
      <p:grpSp>
        <p:nvGrpSpPr>
          <p:cNvPr id="6" name="Group 32"/>
          <p:cNvGrpSpPr>
            <a:grpSpLocks/>
          </p:cNvGrpSpPr>
          <p:nvPr/>
        </p:nvGrpSpPr>
        <p:grpSpPr bwMode="auto">
          <a:xfrm>
            <a:off x="6308725" y="5146675"/>
            <a:ext cx="625475" cy="873125"/>
            <a:chOff x="3974" y="3242"/>
            <a:chExt cx="394" cy="550"/>
          </a:xfrm>
        </p:grpSpPr>
        <p:grpSp>
          <p:nvGrpSpPr>
            <p:cNvPr id="7" name="Group 33"/>
            <p:cNvGrpSpPr>
              <a:grpSpLocks/>
            </p:cNvGrpSpPr>
            <p:nvPr/>
          </p:nvGrpSpPr>
          <p:grpSpPr bwMode="auto">
            <a:xfrm>
              <a:off x="3974" y="3242"/>
              <a:ext cx="394" cy="550"/>
              <a:chOff x="3830" y="2858"/>
              <a:chExt cx="394" cy="550"/>
            </a:xfrm>
          </p:grpSpPr>
          <p:sp>
            <p:nvSpPr>
              <p:cNvPr id="167968" name="Freeform 34"/>
              <p:cNvSpPr>
                <a:spLocks/>
              </p:cNvSpPr>
              <p:nvPr/>
            </p:nvSpPr>
            <p:spPr bwMode="auto">
              <a:xfrm>
                <a:off x="4024" y="2976"/>
                <a:ext cx="200" cy="432"/>
              </a:xfrm>
              <a:custGeom>
                <a:avLst/>
                <a:gdLst>
                  <a:gd name="T0" fmla="*/ 200 w 200"/>
                  <a:gd name="T1" fmla="*/ 779 h 384"/>
                  <a:gd name="T2" fmla="*/ 8 w 200"/>
                  <a:gd name="T3" fmla="*/ 487 h 384"/>
                  <a:gd name="T4" fmla="*/ 152 w 200"/>
                  <a:gd name="T5" fmla="*/ 0 h 384"/>
                  <a:gd name="T6" fmla="*/ 0 60000 65536"/>
                  <a:gd name="T7" fmla="*/ 0 60000 65536"/>
                  <a:gd name="T8" fmla="*/ 0 60000 65536"/>
                  <a:gd name="T9" fmla="*/ 0 w 200"/>
                  <a:gd name="T10" fmla="*/ 0 h 384"/>
                  <a:gd name="T11" fmla="*/ 200 w 200"/>
                  <a:gd name="T12" fmla="*/ 384 h 384"/>
                </a:gdLst>
                <a:ahLst/>
                <a:cxnLst>
                  <a:cxn ang="T6">
                    <a:pos x="T0" y="T1"/>
                  </a:cxn>
                  <a:cxn ang="T7">
                    <a:pos x="T2" y="T3"/>
                  </a:cxn>
                  <a:cxn ang="T8">
                    <a:pos x="T4" y="T5"/>
                  </a:cxn>
                </a:cxnLst>
                <a:rect l="T9" t="T10" r="T11" b="T12"/>
                <a:pathLst>
                  <a:path w="200" h="384">
                    <a:moveTo>
                      <a:pt x="200" y="384"/>
                    </a:moveTo>
                    <a:cubicBezTo>
                      <a:pt x="108" y="344"/>
                      <a:pt x="16" y="304"/>
                      <a:pt x="8" y="240"/>
                    </a:cubicBezTo>
                    <a:cubicBezTo>
                      <a:pt x="0" y="176"/>
                      <a:pt x="76" y="88"/>
                      <a:pt x="152" y="0"/>
                    </a:cubicBezTo>
                  </a:path>
                </a:pathLst>
              </a:custGeom>
              <a:noFill/>
              <a:ln w="38100">
                <a:solidFill>
                  <a:schemeClr val="tx2"/>
                </a:solidFill>
                <a:round/>
                <a:headEnd/>
                <a:tailEnd type="arrow" w="med" len="med"/>
              </a:ln>
            </p:spPr>
            <p:txBody>
              <a:bodyPr wrap="none"/>
              <a:lstStyle/>
              <a:p>
                <a:endParaRPr lang="zh-CN" altLang="en-US"/>
              </a:p>
            </p:txBody>
          </p:sp>
          <p:sp>
            <p:nvSpPr>
              <p:cNvPr id="167969" name="Text Box 35"/>
              <p:cNvSpPr txBox="1">
                <a:spLocks noChangeArrowheads="1"/>
              </p:cNvSpPr>
              <p:nvPr/>
            </p:nvSpPr>
            <p:spPr bwMode="auto">
              <a:xfrm>
                <a:off x="3830" y="2858"/>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8" name="Group 36"/>
            <p:cNvGrpSpPr>
              <a:grpSpLocks/>
            </p:cNvGrpSpPr>
            <p:nvPr/>
          </p:nvGrpSpPr>
          <p:grpSpPr bwMode="auto">
            <a:xfrm>
              <a:off x="4105" y="3521"/>
              <a:ext cx="182" cy="182"/>
              <a:chOff x="3651" y="799"/>
              <a:chExt cx="182" cy="182"/>
            </a:xfrm>
          </p:grpSpPr>
          <p:sp>
            <p:nvSpPr>
              <p:cNvPr id="167966" name="Line 37"/>
              <p:cNvSpPr>
                <a:spLocks noChangeShapeType="1"/>
              </p:cNvSpPr>
              <p:nvPr/>
            </p:nvSpPr>
            <p:spPr bwMode="auto">
              <a:xfrm flipH="1">
                <a:off x="3651" y="799"/>
                <a:ext cx="182" cy="182"/>
              </a:xfrm>
              <a:prstGeom prst="line">
                <a:avLst/>
              </a:prstGeom>
              <a:noFill/>
              <a:ln w="9525">
                <a:solidFill>
                  <a:schemeClr val="accent2"/>
                </a:solidFill>
                <a:round/>
                <a:headEnd/>
                <a:tailEnd/>
              </a:ln>
            </p:spPr>
            <p:txBody>
              <a:bodyPr wrap="none"/>
              <a:lstStyle/>
              <a:p>
                <a:endParaRPr lang="zh-CN" altLang="en-US"/>
              </a:p>
            </p:txBody>
          </p:sp>
          <p:sp>
            <p:nvSpPr>
              <p:cNvPr id="167967" name="Line 38"/>
              <p:cNvSpPr>
                <a:spLocks noChangeShapeType="1"/>
              </p:cNvSpPr>
              <p:nvPr/>
            </p:nvSpPr>
            <p:spPr bwMode="auto">
              <a:xfrm>
                <a:off x="3651" y="799"/>
                <a:ext cx="182" cy="182"/>
              </a:xfrm>
              <a:prstGeom prst="line">
                <a:avLst/>
              </a:prstGeom>
              <a:noFill/>
              <a:ln w="9525">
                <a:solidFill>
                  <a:schemeClr val="accent2"/>
                </a:solidFill>
                <a:round/>
                <a:headEnd/>
                <a:tailEnd/>
              </a:ln>
            </p:spPr>
            <p:txBody>
              <a:bodyPr wrap="none"/>
              <a:lstStyle/>
              <a:p>
                <a:endParaRPr lang="zh-CN" altLang="en-US"/>
              </a:p>
            </p:txBody>
          </p:sp>
        </p:grpSp>
      </p:grpSp>
      <p:sp>
        <p:nvSpPr>
          <p:cNvPr id="42"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3"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4"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10801"/>
                                        </p:tgtEl>
                                        <p:attrNameLst>
                                          <p:attrName>style.visibility</p:attrName>
                                        </p:attrNameLst>
                                      </p:cBhvr>
                                      <p:to>
                                        <p:strVal val="visible"/>
                                      </p:to>
                                    </p:set>
                                    <p:animEffect transition="in" filter="wipe(up)">
                                      <p:cBhvr>
                                        <p:cTn id="7" dur="500"/>
                                        <p:tgtEl>
                                          <p:spTgt spid="191080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10802"/>
                                        </p:tgtEl>
                                        <p:attrNameLst>
                                          <p:attrName>style.visibility</p:attrName>
                                        </p:attrNameLst>
                                      </p:cBhvr>
                                      <p:to>
                                        <p:strVal val="visible"/>
                                      </p:to>
                                    </p:set>
                                    <p:animEffect transition="in" filter="wipe(left)">
                                      <p:cBhvr>
                                        <p:cTn id="12" dur="500"/>
                                        <p:tgtEl>
                                          <p:spTgt spid="1910802"/>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910803"/>
                                        </p:tgtEl>
                                        <p:attrNameLst>
                                          <p:attrName>style.visibility</p:attrName>
                                        </p:attrNameLst>
                                      </p:cBhvr>
                                      <p:to>
                                        <p:strVal val="visible"/>
                                      </p:to>
                                    </p:set>
                                    <p:animEffect transition="in" filter="wipe(up)">
                                      <p:cBhvr>
                                        <p:cTn id="17" dur="500"/>
                                        <p:tgtEl>
                                          <p:spTgt spid="1910803"/>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10798"/>
                                        </p:tgtEl>
                                        <p:attrNameLst>
                                          <p:attrName>style.visibility</p:attrName>
                                        </p:attrNameLst>
                                      </p:cBhvr>
                                      <p:to>
                                        <p:strVal val="visible"/>
                                      </p:to>
                                    </p:set>
                                    <p:animEffect transition="in" filter="wipe(right)">
                                      <p:cBhvr>
                                        <p:cTn id="22" dur="500"/>
                                        <p:tgtEl>
                                          <p:spTgt spid="1910798"/>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10804"/>
                                        </p:tgtEl>
                                        <p:attrNameLst>
                                          <p:attrName>style.visibility</p:attrName>
                                        </p:attrNameLst>
                                      </p:cBhvr>
                                      <p:to>
                                        <p:strVal val="visible"/>
                                      </p:to>
                                    </p:set>
                                    <p:animEffect transition="in" filter="wipe(down)">
                                      <p:cBhvr>
                                        <p:cTn id="27" dur="500"/>
                                        <p:tgtEl>
                                          <p:spTgt spid="1910804"/>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910805"/>
                                        </p:tgtEl>
                                        <p:attrNameLst>
                                          <p:attrName>style.visibility</p:attrName>
                                        </p:attrNameLst>
                                      </p:cBhvr>
                                      <p:to>
                                        <p:strVal val="visible"/>
                                      </p:to>
                                    </p:set>
                                    <p:animEffect transition="in" filter="wipe(up)">
                                      <p:cBhvr>
                                        <p:cTn id="32" dur="500"/>
                                        <p:tgtEl>
                                          <p:spTgt spid="1910805"/>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10800"/>
                                        </p:tgtEl>
                                        <p:attrNameLst>
                                          <p:attrName>style.visibility</p:attrName>
                                        </p:attrNameLst>
                                      </p:cBhvr>
                                      <p:to>
                                        <p:strVal val="visible"/>
                                      </p:to>
                                    </p:set>
                                    <p:animEffect transition="in" filter="wipe(left)">
                                      <p:cBhvr>
                                        <p:cTn id="37" dur="500"/>
                                        <p:tgtEl>
                                          <p:spTgt spid="1910800"/>
                                        </p:tgtEl>
                                      </p:cBhvr>
                                    </p:animEffect>
                                  </p:childTnLst>
                                </p:cTn>
                              </p:par>
                            </p:childTnLst>
                          </p:cTn>
                        </p:par>
                      </p:childTnLst>
                    </p:cTn>
                  </p:par>
                  <p:par>
                    <p:cTn id="38" fill="hold">
                      <p:stCondLst>
                        <p:cond delay="indefinite"/>
                      </p:stCondLst>
                      <p:childTnLst>
                        <p:par>
                          <p:cTn id="39" fill="hold">
                            <p:stCondLst>
                              <p:cond delay="0"/>
                            </p:stCondLst>
                            <p:childTnLst>
                              <p:par>
                                <p:cTn id="40" presetID="35" presetClass="path" presetSubtype="0" accel="50000" decel="50000" fill="hold" nodeType="clickEffect">
                                  <p:stCondLst>
                                    <p:cond delay="0"/>
                                  </p:stCondLst>
                                  <p:childTnLst>
                                    <p:animMotion origin="layout" path="M -0.00503 0.00555 L -0.53263 0.00555 " pathEditMode="relative" rAng="0" ptsTypes="AA">
                                      <p:cBhvr>
                                        <p:cTn id="41" dur="2000" fill="hold"/>
                                        <p:tgtEl>
                                          <p:spTgt spid="4"/>
                                        </p:tgtEl>
                                        <p:attrNameLst>
                                          <p:attrName>ppt_x</p:attrName>
                                          <p:attrName>ppt_y</p:attrName>
                                        </p:attrNameLst>
                                      </p:cBhvr>
                                      <p:rCtr x="-264" y="0"/>
                                    </p:animMotion>
                                  </p:childTnLst>
                                </p:cTn>
                              </p:par>
                            </p:childTnLst>
                          </p:cTn>
                        </p:par>
                      </p:childTnLst>
                    </p:cTn>
                  </p:par>
                  <p:par>
                    <p:cTn id="42" fill="hold">
                      <p:stCondLst>
                        <p:cond delay="indefinite"/>
                      </p:stCondLst>
                      <p:childTnLst>
                        <p:par>
                          <p:cTn id="43" fill="hold">
                            <p:stCondLst>
                              <p:cond delay="0"/>
                            </p:stCondLst>
                            <p:childTnLst>
                              <p:par>
                                <p:cTn id="44" presetID="22" presetClass="entr" presetSubtype="1" fill="hold" nodeType="clickEffect">
                                  <p:stCondLst>
                                    <p:cond delay="0"/>
                                  </p:stCondLst>
                                  <p:childTnLst>
                                    <p:set>
                                      <p:cBhvr>
                                        <p:cTn id="45" dur="1" fill="hold">
                                          <p:stCondLst>
                                            <p:cond delay="0"/>
                                          </p:stCondLst>
                                        </p:cTn>
                                        <p:tgtEl>
                                          <p:spTgt spid="3"/>
                                        </p:tgtEl>
                                        <p:attrNameLst>
                                          <p:attrName>style.visibility</p:attrName>
                                        </p:attrNameLst>
                                      </p:cBhvr>
                                      <p:to>
                                        <p:strVal val="visible"/>
                                      </p:to>
                                    </p:set>
                                    <p:animEffect transition="in" filter="wipe(up)">
                                      <p:cBhvr>
                                        <p:cTn id="46" dur="500"/>
                                        <p:tgtEl>
                                          <p:spTgt spid="3"/>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4" fill="hold" nodeType="clickEffect">
                                  <p:stCondLst>
                                    <p:cond delay="0"/>
                                  </p:stCondLst>
                                  <p:childTnLst>
                                    <p:set>
                                      <p:cBhvr>
                                        <p:cTn id="50" dur="1" fill="hold">
                                          <p:stCondLst>
                                            <p:cond delay="0"/>
                                          </p:stCondLst>
                                        </p:cTn>
                                        <p:tgtEl>
                                          <p:spTgt spid="6"/>
                                        </p:tgtEl>
                                        <p:attrNameLst>
                                          <p:attrName>style.visibility</p:attrName>
                                        </p:attrNameLst>
                                      </p:cBhvr>
                                      <p:to>
                                        <p:strVal val="visible"/>
                                      </p:to>
                                    </p:set>
                                    <p:animEffect transition="in" filter="wipe(down)">
                                      <p:cBhvr>
                                        <p:cTn id="51"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0798" grpId="0" animBg="1"/>
      <p:bldP spid="1910800" grpId="0" animBg="1"/>
      <p:bldP spid="1910801" grpId="0" animBg="1"/>
      <p:bldP spid="1910802" grpId="0" autoUpdateAnimBg="0"/>
      <p:bldP spid="1910803" grpId="0" animBg="1"/>
      <p:bldP spid="1910804" grpId="0" animBg="1"/>
      <p:bldP spid="1910805" grpId="0" animBg="1"/>
    </p:bldLst>
  </p:timing>
</p:sld>
</file>

<file path=ppt/slides/slide2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12835" name="Rectangle 3"/>
          <p:cNvSpPr>
            <a:spLocks noGrp="1" noChangeArrowheads="1"/>
          </p:cNvSpPr>
          <p:nvPr>
            <p:ph idx="1"/>
          </p:nvPr>
        </p:nvSpPr>
        <p:spPr>
          <a:xfrm>
            <a:off x="152400" y="1752600"/>
            <a:ext cx="8686800" cy="4611688"/>
          </a:xfrm>
        </p:spPr>
        <p:txBody>
          <a:bodyPr/>
          <a:lstStyle/>
          <a:p>
            <a:pPr eaLnBrk="1" hangingPunct="1"/>
            <a:r>
              <a:rPr lang="zh-CN" altLang="en-US" dirty="0" smtClean="0"/>
              <a:t>分析</a:t>
            </a:r>
          </a:p>
          <a:p>
            <a:pPr lvl="1" eaLnBrk="1" hangingPunct="1"/>
            <a:r>
              <a:rPr lang="zh-CN" altLang="en-US" dirty="0" smtClean="0">
                <a:latin typeface="宋体" charset="-122"/>
              </a:rPr>
              <a:t>无论本地通信还是异地通信，其通信模型是一致的</a:t>
            </a:r>
            <a:r>
              <a:rPr lang="zh-CN" altLang="en-US" dirty="0" smtClean="0"/>
              <a:t> </a:t>
            </a:r>
          </a:p>
          <a:p>
            <a:pPr lvl="1" eaLnBrk="1" hangingPunct="1"/>
            <a:r>
              <a:rPr lang="zh-CN" altLang="en-US" dirty="0" smtClean="0">
                <a:latin typeface="宋体" charset="-122"/>
              </a:rPr>
              <a:t>通信失效本质上都是因为在路由信件和实际信件传输过程中，目标</a:t>
            </a:r>
            <a:r>
              <a:rPr lang="en-US" altLang="zh-CN" dirty="0" smtClean="0">
                <a:latin typeface="Helvetica" pitchFamily="34" charset="0"/>
              </a:rPr>
              <a:t>agent</a:t>
            </a:r>
            <a:r>
              <a:rPr lang="zh-CN" altLang="en-US" dirty="0" smtClean="0">
                <a:latin typeface="宋体" charset="-122"/>
              </a:rPr>
              <a:t>发生了物理位置的变化，而这种变化是随机的，不可预计的。</a:t>
            </a:r>
            <a:r>
              <a:rPr lang="zh-CN" altLang="en-US" dirty="0" smtClean="0"/>
              <a:t> </a:t>
            </a:r>
          </a:p>
          <a:p>
            <a:pPr eaLnBrk="1" hangingPunct="1"/>
            <a:r>
              <a:rPr lang="zh-CN" altLang="en-US" dirty="0" smtClean="0"/>
              <a:t>结论</a:t>
            </a:r>
          </a:p>
          <a:p>
            <a:pPr lvl="1" eaLnBrk="1" hangingPunct="1"/>
            <a:r>
              <a:rPr lang="zh-CN" altLang="en-US" dirty="0" smtClean="0">
                <a:latin typeface="宋体" charset="-122"/>
              </a:rPr>
              <a:t>通信失效现象是一个因</a:t>
            </a:r>
            <a:r>
              <a:rPr lang="en-US" altLang="zh-CN" dirty="0" smtClean="0">
                <a:latin typeface="Helvetica" pitchFamily="34" charset="0"/>
              </a:rPr>
              <a:t>agent</a:t>
            </a:r>
            <a:r>
              <a:rPr lang="zh-CN" altLang="en-US" dirty="0" smtClean="0">
                <a:latin typeface="宋体" charset="-122"/>
              </a:rPr>
              <a:t>的移动而带来的可能会出现在任意一个移动</a:t>
            </a:r>
            <a:r>
              <a:rPr lang="en-US" altLang="zh-CN" dirty="0" smtClean="0">
                <a:latin typeface="Helvetica" pitchFamily="34" charset="0"/>
              </a:rPr>
              <a:t>agent</a:t>
            </a:r>
            <a:r>
              <a:rPr lang="zh-CN" altLang="en-US" dirty="0" smtClean="0">
                <a:latin typeface="宋体" charset="-122"/>
              </a:rPr>
              <a:t>系统中的普遍现象</a:t>
            </a:r>
            <a:endParaRPr lang="zh-CN" altLang="en-US" dirty="0" smtClean="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29</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29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12835">
                                            <p:txEl>
                                              <p:pRg st="0" end="0"/>
                                            </p:txEl>
                                          </p:spTgt>
                                        </p:tgtEl>
                                        <p:attrNameLst>
                                          <p:attrName>style.visibility</p:attrName>
                                        </p:attrNameLst>
                                      </p:cBhvr>
                                      <p:to>
                                        <p:strVal val="visible"/>
                                      </p:to>
                                    </p:set>
                                    <p:animEffect transition="in" filter="wipe(left)">
                                      <p:cBhvr>
                                        <p:cTn id="7" dur="500"/>
                                        <p:tgtEl>
                                          <p:spTgt spid="191283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12835">
                                            <p:txEl>
                                              <p:pRg st="1" end="1"/>
                                            </p:txEl>
                                          </p:spTgt>
                                        </p:tgtEl>
                                        <p:attrNameLst>
                                          <p:attrName>style.visibility</p:attrName>
                                        </p:attrNameLst>
                                      </p:cBhvr>
                                      <p:to>
                                        <p:strVal val="visible"/>
                                      </p:to>
                                    </p:set>
                                    <p:animEffect transition="in" filter="wipe(left)">
                                      <p:cBhvr>
                                        <p:cTn id="12" dur="500"/>
                                        <p:tgtEl>
                                          <p:spTgt spid="191283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12835">
                                            <p:txEl>
                                              <p:pRg st="2" end="2"/>
                                            </p:txEl>
                                          </p:spTgt>
                                        </p:tgtEl>
                                        <p:attrNameLst>
                                          <p:attrName>style.visibility</p:attrName>
                                        </p:attrNameLst>
                                      </p:cBhvr>
                                      <p:to>
                                        <p:strVal val="visible"/>
                                      </p:to>
                                    </p:set>
                                    <p:animEffect transition="in" filter="wipe(left)">
                                      <p:cBhvr>
                                        <p:cTn id="17" dur="500"/>
                                        <p:tgtEl>
                                          <p:spTgt spid="191283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12835">
                                            <p:txEl>
                                              <p:pRg st="3" end="3"/>
                                            </p:txEl>
                                          </p:spTgt>
                                        </p:tgtEl>
                                        <p:attrNameLst>
                                          <p:attrName>style.visibility</p:attrName>
                                        </p:attrNameLst>
                                      </p:cBhvr>
                                      <p:to>
                                        <p:strVal val="visible"/>
                                      </p:to>
                                    </p:set>
                                    <p:animEffect transition="in" filter="wipe(left)">
                                      <p:cBhvr>
                                        <p:cTn id="22" dur="500"/>
                                        <p:tgtEl>
                                          <p:spTgt spid="191283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12835">
                                            <p:txEl>
                                              <p:pRg st="4" end="4"/>
                                            </p:txEl>
                                          </p:spTgt>
                                        </p:tgtEl>
                                        <p:attrNameLst>
                                          <p:attrName>style.visibility</p:attrName>
                                        </p:attrNameLst>
                                      </p:cBhvr>
                                      <p:to>
                                        <p:strVal val="visible"/>
                                      </p:to>
                                    </p:set>
                                    <p:animEffect transition="in" filter="wipe(left)">
                                      <p:cBhvr>
                                        <p:cTn id="27" dur="500"/>
                                        <p:tgtEl>
                                          <p:spTgt spid="191283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2835" grpId="0" build="p" bldLvl="3" autoUpdateAnimBg="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p:txBody>
          <a:bodyPr>
            <a:normAutofit/>
          </a:bodyPr>
          <a:lstStyle/>
          <a:p>
            <a:pPr eaLnBrk="1" hangingPunct="1"/>
            <a:r>
              <a:rPr lang="en-US" altLang="zh-CN" dirty="0" smtClean="0"/>
              <a:t>Agent</a:t>
            </a:r>
            <a:r>
              <a:rPr lang="zh-CN" altLang="en-US" dirty="0" smtClean="0"/>
              <a:t>协作</a:t>
            </a:r>
          </a:p>
        </p:txBody>
      </p:sp>
      <p:sp>
        <p:nvSpPr>
          <p:cNvPr id="142339" name="Rectangle 3"/>
          <p:cNvSpPr>
            <a:spLocks noGrp="1" noChangeArrowheads="1"/>
          </p:cNvSpPr>
          <p:nvPr>
            <p:ph idx="1"/>
          </p:nvPr>
        </p:nvSpPr>
        <p:spPr/>
        <p:txBody>
          <a:bodyPr/>
          <a:lstStyle/>
          <a:p>
            <a:r>
              <a:rPr lang="zh-CN" altLang="en-US" dirty="0" smtClean="0"/>
              <a:t>软件</a:t>
            </a:r>
            <a:r>
              <a:rPr lang="en-US" altLang="zh-CN" dirty="0" smtClean="0"/>
              <a:t>agent</a:t>
            </a:r>
            <a:r>
              <a:rPr lang="zh-CN" altLang="en-US" dirty="0" smtClean="0"/>
              <a:t>为大规模网络异构应用系统提供了一种新的计算模式</a:t>
            </a:r>
          </a:p>
          <a:p>
            <a:r>
              <a:rPr lang="zh-CN" altLang="en-US" dirty="0" smtClean="0">
                <a:latin typeface="宋体" charset="-122"/>
              </a:rPr>
              <a:t>移动</a:t>
            </a:r>
            <a:r>
              <a:rPr lang="en-US" altLang="zh-CN" dirty="0" smtClean="0"/>
              <a:t>agent</a:t>
            </a:r>
            <a:r>
              <a:rPr lang="zh-CN" altLang="en-US" dirty="0" smtClean="0">
                <a:latin typeface="宋体" charset="-122"/>
              </a:rPr>
              <a:t>本质上是代表用户在网上寻找合作伙伴，进行交互并最终完成用户指派的任务的一个计算实体</a:t>
            </a:r>
          </a:p>
          <a:p>
            <a:r>
              <a:rPr lang="en-US" altLang="zh-CN" dirty="0" smtClean="0"/>
              <a:t>Agent</a:t>
            </a:r>
            <a:r>
              <a:rPr lang="zh-CN" altLang="en-US" dirty="0" smtClean="0">
                <a:latin typeface="宋体" charset="-122"/>
              </a:rPr>
              <a:t>之间开展的协作是自主、漫游的</a:t>
            </a:r>
            <a:r>
              <a:rPr lang="en-US" altLang="zh-CN" dirty="0" smtClean="0"/>
              <a:t>agent</a:t>
            </a:r>
            <a:r>
              <a:rPr lang="zh-CN" altLang="en-US" dirty="0" smtClean="0">
                <a:latin typeface="宋体" charset="-122"/>
              </a:rPr>
              <a:t>的本质需求</a:t>
            </a:r>
            <a:endParaRPr lang="zh-CN" altLang="en-US" dirty="0" smtClean="0"/>
          </a:p>
        </p:txBody>
      </p:sp>
      <p:sp>
        <p:nvSpPr>
          <p:cNvPr id="6" name="日期占位符 5"/>
          <p:cNvSpPr>
            <a:spLocks noGrp="1"/>
          </p:cNvSpPr>
          <p:nvPr>
            <p:ph type="dt" sz="half" idx="10"/>
          </p:nvPr>
        </p:nvSpPr>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5" name="页脚占位符 4"/>
          <p:cNvSpPr>
            <a:spLocks noGrp="1"/>
          </p:cNvSpPr>
          <p:nvPr>
            <p:ph type="ftr" sz="quarter" idx="11"/>
          </p:nvPr>
        </p:nvSpPr>
        <p:spPr/>
        <p:txBody>
          <a:bodyPr/>
          <a:lstStyle/>
          <a:p>
            <a:r>
              <a:rPr kumimoji="0" lang="en-US" dirty="0" smtClean="0"/>
              <a:t>Institute of Computer Software, Nanjing University</a:t>
            </a:r>
            <a:endParaRPr kumimoji="0" lang="en-US" dirty="0"/>
          </a:p>
        </p:txBody>
      </p:sp>
      <p:sp>
        <p:nvSpPr>
          <p:cNvPr id="7" name="灯片编号占位符 3"/>
          <p:cNvSpPr>
            <a:spLocks noGrp="1"/>
          </p:cNvSpPr>
          <p:nvPr>
            <p:ph type="sldNum" sz="quarter" idx="12"/>
          </p:nvPr>
        </p:nvSpPr>
        <p:spPr>
          <a:xfrm>
            <a:off x="8204396" y="6476999"/>
            <a:ext cx="733864" cy="274320"/>
          </a:xfrm>
          <a:prstGeom prst="rect">
            <a:avLst/>
          </a:prstGeom>
        </p:spPr>
        <p:txBody>
          <a:bodyPr/>
          <a:lstStyle/>
          <a:p>
            <a:pPr algn="ctr">
              <a:defRPr/>
            </a:pPr>
            <a:fld id="{A52F2995-70D2-4C90-8155-837E51B10493}" type="slidenum">
              <a:rPr lang="en-US" altLang="zh-CN">
                <a:solidFill>
                  <a:schemeClr val="tx1"/>
                </a:solidFill>
              </a:rPr>
              <a:pPr algn="ctr">
                <a:defRPr/>
              </a:pPr>
              <a:t>3</a:t>
            </a:fld>
            <a:endParaRPr lang="en-US" altLang="zh-CN" dirty="0">
              <a:solidFill>
                <a:schemeClr val="tx1"/>
              </a:solidFill>
            </a:endParaRP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14883" name="Rectangle 3"/>
          <p:cNvSpPr>
            <a:spLocks noGrp="1" noChangeArrowheads="1"/>
          </p:cNvSpPr>
          <p:nvPr>
            <p:ph idx="1"/>
          </p:nvPr>
        </p:nvSpPr>
        <p:spPr/>
        <p:txBody>
          <a:bodyPr/>
          <a:lstStyle/>
          <a:p>
            <a:pPr eaLnBrk="1" hangingPunct="1"/>
            <a:r>
              <a:rPr lang="zh-CN" altLang="en-US" smtClean="0"/>
              <a:t>其它系统的处理</a:t>
            </a:r>
          </a:p>
          <a:p>
            <a:pPr lvl="1" eaLnBrk="1" hangingPunct="1"/>
            <a:r>
              <a:rPr lang="en-US" altLang="zh-CN" smtClean="0"/>
              <a:t>Aglets</a:t>
            </a:r>
            <a:r>
              <a:rPr lang="zh-CN" altLang="en-US" smtClean="0"/>
              <a:t>：未见</a:t>
            </a:r>
          </a:p>
          <a:p>
            <a:pPr lvl="1" eaLnBrk="1" hangingPunct="1"/>
            <a:r>
              <a:rPr lang="en-US" altLang="zh-CN" smtClean="0"/>
              <a:t>Mole</a:t>
            </a:r>
            <a:r>
              <a:rPr lang="zh-CN" altLang="en-US" smtClean="0"/>
              <a:t>：</a:t>
            </a:r>
          </a:p>
          <a:p>
            <a:pPr lvl="2" eaLnBrk="1" hangingPunct="1"/>
            <a:r>
              <a:rPr lang="zh-CN" altLang="en-US" smtClean="0">
                <a:latin typeface="宋体" charset="-122"/>
              </a:rPr>
              <a:t>将失效信件扔弃</a:t>
            </a:r>
            <a:r>
              <a:rPr lang="en-US" altLang="zh-CN" smtClean="0">
                <a:latin typeface="Helvetica" pitchFamily="34" charset="0"/>
              </a:rPr>
              <a:t>;</a:t>
            </a:r>
          </a:p>
          <a:p>
            <a:pPr lvl="2" eaLnBrk="1" hangingPunct="1"/>
            <a:r>
              <a:rPr lang="zh-CN" altLang="en-US" smtClean="0">
                <a:latin typeface="宋体" charset="-122"/>
              </a:rPr>
              <a:t>扔弃的同时回送错误信息</a:t>
            </a:r>
            <a:endParaRPr lang="zh-CN" altLang="en-US" smtClean="0">
              <a:latin typeface="Helvetica" pitchFamily="34" charset="0"/>
            </a:endParaRPr>
          </a:p>
          <a:p>
            <a:pPr lvl="2" eaLnBrk="1" hangingPunct="1"/>
            <a:r>
              <a:rPr lang="zh-CN" altLang="en-US" smtClean="0">
                <a:latin typeface="宋体" charset="-122"/>
              </a:rPr>
              <a:t>将失效信件就地保存</a:t>
            </a:r>
            <a:r>
              <a:rPr lang="en-US" altLang="zh-CN" smtClean="0">
                <a:latin typeface="Helvetica" pitchFamily="34" charset="0"/>
              </a:rPr>
              <a:t>,</a:t>
            </a:r>
            <a:r>
              <a:rPr lang="zh-CN" altLang="en-US" smtClean="0">
                <a:latin typeface="宋体" charset="-122"/>
              </a:rPr>
              <a:t>待被通信</a:t>
            </a:r>
            <a:r>
              <a:rPr lang="en-US" altLang="zh-CN" smtClean="0">
                <a:latin typeface="Helvetica" pitchFamily="34" charset="0"/>
              </a:rPr>
              <a:t>agent</a:t>
            </a:r>
            <a:r>
              <a:rPr lang="zh-CN" altLang="en-US" smtClean="0">
                <a:latin typeface="宋体" charset="-122"/>
              </a:rPr>
              <a:t>在回送时交付</a:t>
            </a:r>
            <a:r>
              <a:rPr lang="zh-CN" altLang="en-US" smtClean="0"/>
              <a:t> </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30</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14883">
                                            <p:txEl>
                                              <p:pRg st="0" end="0"/>
                                            </p:txEl>
                                          </p:spTgt>
                                        </p:tgtEl>
                                        <p:attrNameLst>
                                          <p:attrName>style.visibility</p:attrName>
                                        </p:attrNameLst>
                                      </p:cBhvr>
                                      <p:to>
                                        <p:strVal val="visible"/>
                                      </p:to>
                                    </p:set>
                                    <p:animEffect transition="in" filter="wipe(left)">
                                      <p:cBhvr>
                                        <p:cTn id="7" dur="500"/>
                                        <p:tgtEl>
                                          <p:spTgt spid="191488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14883">
                                            <p:txEl>
                                              <p:pRg st="1" end="1"/>
                                            </p:txEl>
                                          </p:spTgt>
                                        </p:tgtEl>
                                        <p:attrNameLst>
                                          <p:attrName>style.visibility</p:attrName>
                                        </p:attrNameLst>
                                      </p:cBhvr>
                                      <p:to>
                                        <p:strVal val="visible"/>
                                      </p:to>
                                    </p:set>
                                    <p:animEffect transition="in" filter="wipe(left)">
                                      <p:cBhvr>
                                        <p:cTn id="12" dur="500"/>
                                        <p:tgtEl>
                                          <p:spTgt spid="191488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14883">
                                            <p:txEl>
                                              <p:pRg st="2" end="2"/>
                                            </p:txEl>
                                          </p:spTgt>
                                        </p:tgtEl>
                                        <p:attrNameLst>
                                          <p:attrName>style.visibility</p:attrName>
                                        </p:attrNameLst>
                                      </p:cBhvr>
                                      <p:to>
                                        <p:strVal val="visible"/>
                                      </p:to>
                                    </p:set>
                                    <p:animEffect transition="in" filter="wipe(left)">
                                      <p:cBhvr>
                                        <p:cTn id="17" dur="500"/>
                                        <p:tgtEl>
                                          <p:spTgt spid="191488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14883">
                                            <p:txEl>
                                              <p:pRg st="3" end="3"/>
                                            </p:txEl>
                                          </p:spTgt>
                                        </p:tgtEl>
                                        <p:attrNameLst>
                                          <p:attrName>style.visibility</p:attrName>
                                        </p:attrNameLst>
                                      </p:cBhvr>
                                      <p:to>
                                        <p:strVal val="visible"/>
                                      </p:to>
                                    </p:set>
                                    <p:animEffect transition="in" filter="wipe(left)">
                                      <p:cBhvr>
                                        <p:cTn id="22" dur="500"/>
                                        <p:tgtEl>
                                          <p:spTgt spid="191488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14883">
                                            <p:txEl>
                                              <p:pRg st="4" end="4"/>
                                            </p:txEl>
                                          </p:spTgt>
                                        </p:tgtEl>
                                        <p:attrNameLst>
                                          <p:attrName>style.visibility</p:attrName>
                                        </p:attrNameLst>
                                      </p:cBhvr>
                                      <p:to>
                                        <p:strVal val="visible"/>
                                      </p:to>
                                    </p:set>
                                    <p:animEffect transition="in" filter="wipe(left)">
                                      <p:cBhvr>
                                        <p:cTn id="27" dur="500"/>
                                        <p:tgtEl>
                                          <p:spTgt spid="191488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14883">
                                            <p:txEl>
                                              <p:pRg st="5" end="5"/>
                                            </p:txEl>
                                          </p:spTgt>
                                        </p:tgtEl>
                                        <p:attrNameLst>
                                          <p:attrName>style.visibility</p:attrName>
                                        </p:attrNameLst>
                                      </p:cBhvr>
                                      <p:to>
                                        <p:strVal val="visible"/>
                                      </p:to>
                                    </p:set>
                                    <p:animEffect transition="in" filter="wipe(left)">
                                      <p:cBhvr>
                                        <p:cTn id="32" dur="500"/>
                                        <p:tgtEl>
                                          <p:spTgt spid="191488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4883" grpId="0" build="p" bldLvl="3" autoUpdateAnimBg="0"/>
    </p:bld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16931" name="Rectangle 3"/>
          <p:cNvSpPr>
            <a:spLocks noGrp="1" noChangeArrowheads="1"/>
          </p:cNvSpPr>
          <p:nvPr>
            <p:ph idx="1"/>
          </p:nvPr>
        </p:nvSpPr>
        <p:spPr/>
        <p:txBody>
          <a:bodyPr/>
          <a:lstStyle/>
          <a:p>
            <a:pPr eaLnBrk="1" hangingPunct="1"/>
            <a:r>
              <a:rPr lang="zh-CN" altLang="en-US" dirty="0" smtClean="0"/>
              <a:t>根本原因：</a:t>
            </a:r>
          </a:p>
          <a:p>
            <a:pPr lvl="1" eaLnBrk="1" hangingPunct="1"/>
            <a:r>
              <a:rPr lang="zh-CN" altLang="en-US" dirty="0" smtClean="0"/>
              <a:t>移动：随机改变位置信息</a:t>
            </a:r>
          </a:p>
          <a:p>
            <a:pPr lvl="1" eaLnBrk="1" hangingPunct="1"/>
            <a:r>
              <a:rPr lang="zh-CN" altLang="en-US" dirty="0" smtClean="0"/>
              <a:t>通信：要求位置信息</a:t>
            </a:r>
            <a:r>
              <a:rPr lang="zh-CN" altLang="en-US" dirty="0" smtClean="0">
                <a:latin typeface="Arial" charset="0"/>
              </a:rPr>
              <a:t>“</a:t>
            </a:r>
            <a:r>
              <a:rPr lang="zh-CN" altLang="en-US" dirty="0" smtClean="0"/>
              <a:t>暂时</a:t>
            </a:r>
            <a:r>
              <a:rPr lang="zh-CN" altLang="en-US" dirty="0" smtClean="0">
                <a:latin typeface="Arial" charset="0"/>
              </a:rPr>
              <a:t>”</a:t>
            </a:r>
            <a:r>
              <a:rPr lang="zh-CN" altLang="en-US" dirty="0" smtClean="0"/>
              <a:t>不变</a:t>
            </a:r>
          </a:p>
          <a:p>
            <a:pPr lvl="1" eaLnBrk="1" hangingPunct="1"/>
            <a:r>
              <a:rPr lang="zh-CN" altLang="en-US" dirty="0" smtClean="0">
                <a:latin typeface="宋体" charset="-122"/>
              </a:rPr>
              <a:t>通信和移动所共享的</a:t>
            </a:r>
            <a:r>
              <a:rPr lang="zh-CN" altLang="en-US" dirty="0" smtClean="0">
                <a:latin typeface="Helvetica" pitchFamily="34" charset="0"/>
              </a:rPr>
              <a:t>“</a:t>
            </a:r>
            <a:r>
              <a:rPr lang="zh-CN" altLang="en-US" dirty="0" smtClean="0">
                <a:latin typeface="宋体" charset="-122"/>
              </a:rPr>
              <a:t>位置</a:t>
            </a:r>
            <a:r>
              <a:rPr lang="zh-CN" altLang="en-US" dirty="0" smtClean="0">
                <a:latin typeface="Helvetica" pitchFamily="34" charset="0"/>
              </a:rPr>
              <a:t>”</a:t>
            </a:r>
            <a:r>
              <a:rPr lang="zh-CN" altLang="en-US" dirty="0" smtClean="0">
                <a:latin typeface="宋体" charset="-122"/>
              </a:rPr>
              <a:t>信息未进行同步控制是造成通信失效的根本原因</a:t>
            </a:r>
          </a:p>
          <a:p>
            <a:pPr lvl="1" eaLnBrk="1" hangingPunct="1"/>
            <a:r>
              <a:rPr lang="zh-CN" altLang="en-US" dirty="0" smtClean="0"/>
              <a:t>从</a:t>
            </a:r>
            <a:r>
              <a:rPr lang="en-US" altLang="zh-CN" dirty="0" smtClean="0"/>
              <a:t>OS</a:t>
            </a:r>
            <a:r>
              <a:rPr lang="zh-CN" altLang="en-US" dirty="0" smtClean="0"/>
              <a:t>进程互斥考虑，</a:t>
            </a:r>
            <a:r>
              <a:rPr lang="zh-CN" altLang="en-US" dirty="0" smtClean="0">
                <a:latin typeface="宋体" charset="-122"/>
              </a:rPr>
              <a:t>接收者的</a:t>
            </a:r>
            <a:r>
              <a:rPr lang="zh-CN" altLang="en-US" dirty="0" smtClean="0">
                <a:latin typeface="Helvetica" pitchFamily="34" charset="0"/>
              </a:rPr>
              <a:t>“</a:t>
            </a:r>
            <a:r>
              <a:rPr lang="zh-CN" altLang="en-US" dirty="0" smtClean="0">
                <a:latin typeface="宋体" charset="-122"/>
              </a:rPr>
              <a:t>位置</a:t>
            </a:r>
            <a:r>
              <a:rPr lang="zh-CN" altLang="en-US" dirty="0" smtClean="0">
                <a:latin typeface="Helvetica" pitchFamily="34" charset="0"/>
              </a:rPr>
              <a:t>”</a:t>
            </a:r>
            <a:r>
              <a:rPr lang="zh-CN" altLang="en-US" dirty="0" smtClean="0">
                <a:latin typeface="宋体" charset="-122"/>
              </a:rPr>
              <a:t>在通信失效问题中具有决定性的意义，当通信和移动相矛盾时，该</a:t>
            </a:r>
            <a:r>
              <a:rPr lang="zh-CN" altLang="en-US" dirty="0" smtClean="0">
                <a:latin typeface="Helvetica" pitchFamily="34" charset="0"/>
              </a:rPr>
              <a:t>“</a:t>
            </a:r>
            <a:r>
              <a:rPr lang="zh-CN" altLang="en-US" dirty="0" smtClean="0">
                <a:latin typeface="宋体" charset="-122"/>
              </a:rPr>
              <a:t>位置</a:t>
            </a:r>
            <a:r>
              <a:rPr lang="zh-CN" altLang="en-US" dirty="0" smtClean="0">
                <a:latin typeface="Helvetica" pitchFamily="34" charset="0"/>
              </a:rPr>
              <a:t>”</a:t>
            </a:r>
            <a:r>
              <a:rPr lang="zh-CN" altLang="en-US" dirty="0" smtClean="0">
                <a:latin typeface="宋体" charset="-122"/>
              </a:rPr>
              <a:t>就成为了一个必须互斥使用的</a:t>
            </a:r>
            <a:r>
              <a:rPr lang="zh-CN" altLang="en-US" dirty="0" smtClean="0">
                <a:latin typeface="Helvetica" pitchFamily="34" charset="0"/>
              </a:rPr>
              <a:t>“</a:t>
            </a:r>
            <a:r>
              <a:rPr lang="zh-CN" altLang="en-US" dirty="0" smtClean="0">
                <a:latin typeface="宋体" charset="-122"/>
              </a:rPr>
              <a:t>资源</a:t>
            </a:r>
            <a:r>
              <a:rPr lang="zh-CN" altLang="en-US" dirty="0" smtClean="0">
                <a:latin typeface="Helvetica" pitchFamily="34" charset="0"/>
              </a:rPr>
              <a:t>”</a:t>
            </a:r>
            <a:r>
              <a:rPr lang="zh-CN" altLang="en-US" dirty="0" smtClean="0"/>
              <a:t> </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31</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16931">
                                            <p:txEl>
                                              <p:pRg st="0" end="0"/>
                                            </p:txEl>
                                          </p:spTgt>
                                        </p:tgtEl>
                                        <p:attrNameLst>
                                          <p:attrName>style.visibility</p:attrName>
                                        </p:attrNameLst>
                                      </p:cBhvr>
                                      <p:to>
                                        <p:strVal val="visible"/>
                                      </p:to>
                                    </p:set>
                                    <p:animEffect transition="in" filter="wipe(left)">
                                      <p:cBhvr>
                                        <p:cTn id="7" dur="500"/>
                                        <p:tgtEl>
                                          <p:spTgt spid="19169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16931">
                                            <p:txEl>
                                              <p:pRg st="1" end="1"/>
                                            </p:txEl>
                                          </p:spTgt>
                                        </p:tgtEl>
                                        <p:attrNameLst>
                                          <p:attrName>style.visibility</p:attrName>
                                        </p:attrNameLst>
                                      </p:cBhvr>
                                      <p:to>
                                        <p:strVal val="visible"/>
                                      </p:to>
                                    </p:set>
                                    <p:animEffect transition="in" filter="wipe(left)">
                                      <p:cBhvr>
                                        <p:cTn id="12" dur="500"/>
                                        <p:tgtEl>
                                          <p:spTgt spid="1916931">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16931">
                                            <p:txEl>
                                              <p:pRg st="2" end="2"/>
                                            </p:txEl>
                                          </p:spTgt>
                                        </p:tgtEl>
                                        <p:attrNameLst>
                                          <p:attrName>style.visibility</p:attrName>
                                        </p:attrNameLst>
                                      </p:cBhvr>
                                      <p:to>
                                        <p:strVal val="visible"/>
                                      </p:to>
                                    </p:set>
                                    <p:animEffect transition="in" filter="wipe(left)">
                                      <p:cBhvr>
                                        <p:cTn id="17" dur="500"/>
                                        <p:tgtEl>
                                          <p:spTgt spid="1916931">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16931">
                                            <p:txEl>
                                              <p:pRg st="3" end="3"/>
                                            </p:txEl>
                                          </p:spTgt>
                                        </p:tgtEl>
                                        <p:attrNameLst>
                                          <p:attrName>style.visibility</p:attrName>
                                        </p:attrNameLst>
                                      </p:cBhvr>
                                      <p:to>
                                        <p:strVal val="visible"/>
                                      </p:to>
                                    </p:set>
                                    <p:animEffect transition="in" filter="wipe(left)">
                                      <p:cBhvr>
                                        <p:cTn id="22" dur="500"/>
                                        <p:tgtEl>
                                          <p:spTgt spid="1916931">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16931">
                                            <p:txEl>
                                              <p:pRg st="4" end="4"/>
                                            </p:txEl>
                                          </p:spTgt>
                                        </p:tgtEl>
                                        <p:attrNameLst>
                                          <p:attrName>style.visibility</p:attrName>
                                        </p:attrNameLst>
                                      </p:cBhvr>
                                      <p:to>
                                        <p:strVal val="visible"/>
                                      </p:to>
                                    </p:set>
                                    <p:animEffect transition="in" filter="wipe(left)">
                                      <p:cBhvr>
                                        <p:cTn id="27" dur="500"/>
                                        <p:tgtEl>
                                          <p:spTgt spid="191693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6931" grpId="0" build="p" bldLvl="3" autoUpdateAnimBg="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72035" name="Rectangle 3"/>
          <p:cNvSpPr>
            <a:spLocks noGrp="1" noChangeArrowheads="1"/>
          </p:cNvSpPr>
          <p:nvPr>
            <p:ph idx="1"/>
          </p:nvPr>
        </p:nvSpPr>
        <p:spPr/>
        <p:txBody>
          <a:bodyPr/>
          <a:lstStyle/>
          <a:p>
            <a:pPr eaLnBrk="1" hangingPunct="1"/>
            <a:r>
              <a:rPr lang="en-US" altLang="zh-CN" smtClean="0"/>
              <a:t>Agent</a:t>
            </a:r>
            <a:r>
              <a:rPr lang="zh-CN" altLang="en-US" smtClean="0"/>
              <a:t>状态划分</a:t>
            </a:r>
          </a:p>
        </p:txBody>
      </p:sp>
      <p:sp>
        <p:nvSpPr>
          <p:cNvPr id="23"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32</a:t>
            </a:fld>
            <a:endParaRPr lang="en-US" altLang="zh-CN" dirty="0">
              <a:solidFill>
                <a:schemeClr val="bg1"/>
              </a:solidFill>
            </a:endParaRPr>
          </a:p>
        </p:txBody>
      </p:sp>
      <p:grpSp>
        <p:nvGrpSpPr>
          <p:cNvPr id="2" name="Group 4"/>
          <p:cNvGrpSpPr>
            <a:grpSpLocks/>
          </p:cNvGrpSpPr>
          <p:nvPr/>
        </p:nvGrpSpPr>
        <p:grpSpPr bwMode="auto">
          <a:xfrm>
            <a:off x="1377950" y="3795713"/>
            <a:ext cx="5826125" cy="1385887"/>
            <a:chOff x="1838" y="6548"/>
            <a:chExt cx="6090" cy="570"/>
          </a:xfrm>
        </p:grpSpPr>
        <p:sp>
          <p:nvSpPr>
            <p:cNvPr id="172049" name="Line 5"/>
            <p:cNvSpPr>
              <a:spLocks noChangeShapeType="1"/>
            </p:cNvSpPr>
            <p:nvPr/>
          </p:nvSpPr>
          <p:spPr bwMode="auto">
            <a:xfrm>
              <a:off x="1838" y="6833"/>
              <a:ext cx="6090" cy="0"/>
            </a:xfrm>
            <a:prstGeom prst="line">
              <a:avLst/>
            </a:prstGeom>
            <a:noFill/>
            <a:ln w="9525">
              <a:solidFill>
                <a:schemeClr val="tx1"/>
              </a:solidFill>
              <a:round/>
              <a:headEnd/>
              <a:tailEnd/>
            </a:ln>
          </p:spPr>
          <p:txBody>
            <a:bodyPr/>
            <a:lstStyle/>
            <a:p>
              <a:endParaRPr lang="zh-CN" altLang="en-US"/>
            </a:p>
          </p:txBody>
        </p:sp>
        <p:sp>
          <p:nvSpPr>
            <p:cNvPr id="172050" name="Line 6"/>
            <p:cNvSpPr>
              <a:spLocks noChangeShapeType="1"/>
            </p:cNvSpPr>
            <p:nvPr/>
          </p:nvSpPr>
          <p:spPr bwMode="auto">
            <a:xfrm>
              <a:off x="1838" y="6548"/>
              <a:ext cx="0" cy="570"/>
            </a:xfrm>
            <a:prstGeom prst="line">
              <a:avLst/>
            </a:prstGeom>
            <a:noFill/>
            <a:ln w="9525">
              <a:solidFill>
                <a:schemeClr val="tx1"/>
              </a:solidFill>
              <a:round/>
              <a:headEnd/>
              <a:tailEnd/>
            </a:ln>
          </p:spPr>
          <p:txBody>
            <a:bodyPr/>
            <a:lstStyle/>
            <a:p>
              <a:endParaRPr lang="zh-CN" altLang="en-US"/>
            </a:p>
          </p:txBody>
        </p:sp>
        <p:sp>
          <p:nvSpPr>
            <p:cNvPr id="172051" name="Line 7"/>
            <p:cNvSpPr>
              <a:spLocks noChangeShapeType="1"/>
            </p:cNvSpPr>
            <p:nvPr/>
          </p:nvSpPr>
          <p:spPr bwMode="auto">
            <a:xfrm>
              <a:off x="2888" y="6548"/>
              <a:ext cx="0" cy="570"/>
            </a:xfrm>
            <a:prstGeom prst="line">
              <a:avLst/>
            </a:prstGeom>
            <a:noFill/>
            <a:ln w="9525">
              <a:solidFill>
                <a:schemeClr val="tx1"/>
              </a:solidFill>
              <a:round/>
              <a:headEnd/>
              <a:tailEnd/>
            </a:ln>
          </p:spPr>
          <p:txBody>
            <a:bodyPr/>
            <a:lstStyle/>
            <a:p>
              <a:endParaRPr lang="zh-CN" altLang="en-US"/>
            </a:p>
          </p:txBody>
        </p:sp>
        <p:sp>
          <p:nvSpPr>
            <p:cNvPr id="172052" name="Line 8"/>
            <p:cNvSpPr>
              <a:spLocks noChangeShapeType="1"/>
            </p:cNvSpPr>
            <p:nvPr/>
          </p:nvSpPr>
          <p:spPr bwMode="auto">
            <a:xfrm>
              <a:off x="3833" y="6548"/>
              <a:ext cx="0" cy="570"/>
            </a:xfrm>
            <a:prstGeom prst="line">
              <a:avLst/>
            </a:prstGeom>
            <a:noFill/>
            <a:ln w="9525">
              <a:solidFill>
                <a:schemeClr val="tx1"/>
              </a:solidFill>
              <a:round/>
              <a:headEnd/>
              <a:tailEnd/>
            </a:ln>
          </p:spPr>
          <p:txBody>
            <a:bodyPr/>
            <a:lstStyle/>
            <a:p>
              <a:endParaRPr lang="zh-CN" altLang="en-US"/>
            </a:p>
          </p:txBody>
        </p:sp>
        <p:sp>
          <p:nvSpPr>
            <p:cNvPr id="172053" name="Line 9"/>
            <p:cNvSpPr>
              <a:spLocks noChangeShapeType="1"/>
            </p:cNvSpPr>
            <p:nvPr/>
          </p:nvSpPr>
          <p:spPr bwMode="auto">
            <a:xfrm>
              <a:off x="4778" y="6548"/>
              <a:ext cx="0" cy="570"/>
            </a:xfrm>
            <a:prstGeom prst="line">
              <a:avLst/>
            </a:prstGeom>
            <a:noFill/>
            <a:ln w="9525">
              <a:solidFill>
                <a:schemeClr val="tx1"/>
              </a:solidFill>
              <a:round/>
              <a:headEnd/>
              <a:tailEnd/>
            </a:ln>
          </p:spPr>
          <p:txBody>
            <a:bodyPr/>
            <a:lstStyle/>
            <a:p>
              <a:endParaRPr lang="zh-CN" altLang="en-US"/>
            </a:p>
          </p:txBody>
        </p:sp>
        <p:sp>
          <p:nvSpPr>
            <p:cNvPr id="172054" name="Line 10"/>
            <p:cNvSpPr>
              <a:spLocks noChangeShapeType="1"/>
            </p:cNvSpPr>
            <p:nvPr/>
          </p:nvSpPr>
          <p:spPr bwMode="auto">
            <a:xfrm>
              <a:off x="5723" y="6548"/>
              <a:ext cx="0" cy="570"/>
            </a:xfrm>
            <a:prstGeom prst="line">
              <a:avLst/>
            </a:prstGeom>
            <a:noFill/>
            <a:ln w="9525">
              <a:solidFill>
                <a:schemeClr val="tx1"/>
              </a:solidFill>
              <a:round/>
              <a:headEnd/>
              <a:tailEnd/>
            </a:ln>
          </p:spPr>
          <p:txBody>
            <a:bodyPr/>
            <a:lstStyle/>
            <a:p>
              <a:endParaRPr lang="zh-CN" altLang="en-US"/>
            </a:p>
          </p:txBody>
        </p:sp>
        <p:sp>
          <p:nvSpPr>
            <p:cNvPr id="172055" name="Line 11"/>
            <p:cNvSpPr>
              <a:spLocks noChangeShapeType="1"/>
            </p:cNvSpPr>
            <p:nvPr/>
          </p:nvSpPr>
          <p:spPr bwMode="auto">
            <a:xfrm>
              <a:off x="7928" y="6548"/>
              <a:ext cx="0" cy="570"/>
            </a:xfrm>
            <a:prstGeom prst="line">
              <a:avLst/>
            </a:prstGeom>
            <a:noFill/>
            <a:ln w="9525">
              <a:solidFill>
                <a:schemeClr val="tx1"/>
              </a:solidFill>
              <a:round/>
              <a:headEnd/>
              <a:tailEnd/>
            </a:ln>
          </p:spPr>
          <p:txBody>
            <a:bodyPr/>
            <a:lstStyle/>
            <a:p>
              <a:endParaRPr lang="zh-CN" altLang="en-US"/>
            </a:p>
          </p:txBody>
        </p:sp>
      </p:grpSp>
      <p:sp>
        <p:nvSpPr>
          <p:cNvPr id="172040" name="Text Box 12"/>
          <p:cNvSpPr txBox="1">
            <a:spLocks noChangeArrowheads="1"/>
          </p:cNvSpPr>
          <p:nvPr/>
        </p:nvSpPr>
        <p:spPr bwMode="auto">
          <a:xfrm>
            <a:off x="990600" y="2743200"/>
            <a:ext cx="717550" cy="947738"/>
          </a:xfrm>
          <a:prstGeom prst="rect">
            <a:avLst/>
          </a:prstGeom>
          <a:noFill/>
          <a:ln w="9525">
            <a:solidFill>
              <a:schemeClr val="tx1"/>
            </a:solidFill>
            <a:miter lim="800000"/>
            <a:headEnd/>
            <a:tailEnd/>
          </a:ln>
        </p:spPr>
        <p:txBody>
          <a:bodyPr/>
          <a:lstStyle/>
          <a:p>
            <a:pPr algn="ctr" eaLnBrk="0" hangingPunct="0"/>
            <a:r>
              <a:rPr lang="zh-CN" altLang="en-US" sz="2400" b="1">
                <a:latin typeface="Helvetica" pitchFamily="34" charset="0"/>
              </a:rPr>
              <a:t>创建</a:t>
            </a:r>
          </a:p>
        </p:txBody>
      </p:sp>
      <p:sp>
        <p:nvSpPr>
          <p:cNvPr id="172041" name="Text Box 13"/>
          <p:cNvSpPr txBox="1">
            <a:spLocks noChangeArrowheads="1"/>
          </p:cNvSpPr>
          <p:nvPr/>
        </p:nvSpPr>
        <p:spPr bwMode="auto">
          <a:xfrm>
            <a:off x="1535113" y="3621088"/>
            <a:ext cx="833437" cy="947737"/>
          </a:xfrm>
          <a:prstGeom prst="rect">
            <a:avLst/>
          </a:prstGeom>
          <a:noFill/>
          <a:ln w="9525">
            <a:noFill/>
            <a:miter lim="800000"/>
            <a:headEnd/>
            <a:tailEnd/>
          </a:ln>
        </p:spPr>
        <p:txBody>
          <a:bodyPr lIns="0" rIns="0"/>
          <a:lstStyle/>
          <a:p>
            <a:pPr algn="ctr" eaLnBrk="0" hangingPunct="0"/>
            <a:r>
              <a:rPr lang="zh-CN" altLang="en-US" sz="2400" b="1">
                <a:latin typeface="Helvetica" pitchFamily="34" charset="0"/>
              </a:rPr>
              <a:t>移动态</a:t>
            </a:r>
          </a:p>
        </p:txBody>
      </p:sp>
      <p:sp>
        <p:nvSpPr>
          <p:cNvPr id="172042" name="Text Box 14"/>
          <p:cNvSpPr txBox="1">
            <a:spLocks noChangeArrowheads="1"/>
          </p:cNvSpPr>
          <p:nvPr/>
        </p:nvSpPr>
        <p:spPr bwMode="auto">
          <a:xfrm>
            <a:off x="2525713" y="3584575"/>
            <a:ext cx="717550" cy="947738"/>
          </a:xfrm>
          <a:prstGeom prst="rect">
            <a:avLst/>
          </a:prstGeom>
          <a:noFill/>
          <a:ln w="9525">
            <a:noFill/>
            <a:miter lim="800000"/>
            <a:headEnd/>
            <a:tailEnd/>
          </a:ln>
        </p:spPr>
        <p:txBody>
          <a:bodyPr lIns="0" rIns="0"/>
          <a:lstStyle/>
          <a:p>
            <a:pPr algn="ctr" eaLnBrk="0" hangingPunct="0"/>
            <a:r>
              <a:rPr lang="zh-CN" altLang="en-US" sz="2400" b="1">
                <a:latin typeface="Helvetica" pitchFamily="34" charset="0"/>
              </a:rPr>
              <a:t>静止态</a:t>
            </a:r>
          </a:p>
        </p:txBody>
      </p:sp>
      <p:sp>
        <p:nvSpPr>
          <p:cNvPr id="172043" name="Text Box 15"/>
          <p:cNvSpPr txBox="1">
            <a:spLocks noChangeArrowheads="1"/>
          </p:cNvSpPr>
          <p:nvPr/>
        </p:nvSpPr>
        <p:spPr bwMode="auto">
          <a:xfrm>
            <a:off x="6858000" y="2743200"/>
            <a:ext cx="717550" cy="947738"/>
          </a:xfrm>
          <a:prstGeom prst="rect">
            <a:avLst/>
          </a:prstGeom>
          <a:noFill/>
          <a:ln w="9525">
            <a:solidFill>
              <a:schemeClr val="tx1"/>
            </a:solidFill>
            <a:miter lim="800000"/>
            <a:headEnd/>
            <a:tailEnd/>
          </a:ln>
        </p:spPr>
        <p:txBody>
          <a:bodyPr/>
          <a:lstStyle/>
          <a:p>
            <a:pPr algn="ctr" eaLnBrk="0" hangingPunct="0"/>
            <a:r>
              <a:rPr lang="zh-CN" altLang="en-US" sz="2400" b="1">
                <a:latin typeface="Helvetica" pitchFamily="34" charset="0"/>
              </a:rPr>
              <a:t>结束</a:t>
            </a:r>
          </a:p>
        </p:txBody>
      </p:sp>
      <p:sp>
        <p:nvSpPr>
          <p:cNvPr id="172044" name="Text Box 16"/>
          <p:cNvSpPr txBox="1">
            <a:spLocks noChangeArrowheads="1"/>
          </p:cNvSpPr>
          <p:nvPr/>
        </p:nvSpPr>
        <p:spPr bwMode="auto">
          <a:xfrm>
            <a:off x="3352800" y="3581400"/>
            <a:ext cx="831850" cy="947738"/>
          </a:xfrm>
          <a:prstGeom prst="rect">
            <a:avLst/>
          </a:prstGeom>
          <a:noFill/>
          <a:ln w="9525">
            <a:noFill/>
            <a:miter lim="800000"/>
            <a:headEnd/>
            <a:tailEnd/>
          </a:ln>
        </p:spPr>
        <p:txBody>
          <a:bodyPr lIns="0" rIns="0"/>
          <a:lstStyle/>
          <a:p>
            <a:pPr algn="ctr" eaLnBrk="0" hangingPunct="0"/>
            <a:r>
              <a:rPr lang="zh-CN" altLang="en-US" sz="2400" b="1">
                <a:latin typeface="Helvetica" pitchFamily="34" charset="0"/>
              </a:rPr>
              <a:t>移动态</a:t>
            </a:r>
          </a:p>
        </p:txBody>
      </p:sp>
      <p:sp>
        <p:nvSpPr>
          <p:cNvPr id="172045" name="Text Box 17"/>
          <p:cNvSpPr txBox="1">
            <a:spLocks noChangeArrowheads="1"/>
          </p:cNvSpPr>
          <p:nvPr/>
        </p:nvSpPr>
        <p:spPr bwMode="auto">
          <a:xfrm>
            <a:off x="4343400" y="3581400"/>
            <a:ext cx="717550" cy="947738"/>
          </a:xfrm>
          <a:prstGeom prst="rect">
            <a:avLst/>
          </a:prstGeom>
          <a:noFill/>
          <a:ln w="9525">
            <a:noFill/>
            <a:miter lim="800000"/>
            <a:headEnd/>
            <a:tailEnd/>
          </a:ln>
        </p:spPr>
        <p:txBody>
          <a:bodyPr lIns="0" rIns="0"/>
          <a:lstStyle/>
          <a:p>
            <a:pPr algn="ctr" eaLnBrk="0" hangingPunct="0"/>
            <a:r>
              <a:rPr lang="zh-CN" altLang="en-US" sz="2400" b="1">
                <a:latin typeface="Helvetica" pitchFamily="34" charset="0"/>
              </a:rPr>
              <a:t>静止态</a:t>
            </a:r>
          </a:p>
        </p:txBody>
      </p:sp>
      <p:sp>
        <p:nvSpPr>
          <p:cNvPr id="172046" name="Text Box 18"/>
          <p:cNvSpPr txBox="1">
            <a:spLocks noChangeArrowheads="1"/>
          </p:cNvSpPr>
          <p:nvPr/>
        </p:nvSpPr>
        <p:spPr bwMode="auto">
          <a:xfrm>
            <a:off x="5711825" y="3694113"/>
            <a:ext cx="717550" cy="947737"/>
          </a:xfrm>
          <a:prstGeom prst="rect">
            <a:avLst/>
          </a:prstGeom>
          <a:noFill/>
          <a:ln w="9525">
            <a:noFill/>
            <a:miter lim="800000"/>
            <a:headEnd/>
            <a:tailEnd/>
          </a:ln>
        </p:spPr>
        <p:txBody>
          <a:bodyPr lIns="0" rIns="0"/>
          <a:lstStyle/>
          <a:p>
            <a:pPr algn="just" eaLnBrk="0" hangingPunct="0"/>
            <a:r>
              <a:rPr lang="en-US" altLang="zh-CN" sz="2400" b="1">
                <a:latin typeface="Times New Roman" pitchFamily="18" charset="0"/>
              </a:rPr>
              <a:t>……</a:t>
            </a:r>
          </a:p>
        </p:txBody>
      </p:sp>
      <p:sp>
        <p:nvSpPr>
          <p:cNvPr id="1918995" name="AutoShape 19"/>
          <p:cNvSpPr>
            <a:spLocks/>
          </p:cNvSpPr>
          <p:nvPr/>
        </p:nvSpPr>
        <p:spPr bwMode="auto">
          <a:xfrm>
            <a:off x="3681413" y="2566988"/>
            <a:ext cx="2867025" cy="857250"/>
          </a:xfrm>
          <a:prstGeom prst="borderCallout2">
            <a:avLst>
              <a:gd name="adj1" fmla="val 13333"/>
              <a:gd name="adj2" fmla="val -2657"/>
              <a:gd name="adj3" fmla="val 13333"/>
              <a:gd name="adj4" fmla="val -20375"/>
              <a:gd name="adj5" fmla="val 130556"/>
              <a:gd name="adj6" fmla="val -30565"/>
            </a:avLst>
          </a:prstGeom>
          <a:solidFill>
            <a:schemeClr val="accent1"/>
          </a:solidFill>
          <a:ln w="9525">
            <a:solidFill>
              <a:schemeClr val="tx1"/>
            </a:solidFill>
            <a:miter lim="800000"/>
            <a:headEnd/>
            <a:tailEnd/>
          </a:ln>
        </p:spPr>
        <p:txBody>
          <a:bodyPr/>
          <a:lstStyle/>
          <a:p>
            <a:pPr algn="ctr"/>
            <a:r>
              <a:rPr kumimoji="1" lang="zh-CN" altLang="en-US" sz="2800" dirty="0">
                <a:latin typeface="宋体" charset="-122"/>
              </a:rPr>
              <a:t>指不会发生位置的变化</a:t>
            </a:r>
            <a:r>
              <a:rPr kumimoji="1" lang="zh-CN" altLang="en-US" sz="2800" dirty="0">
                <a:latin typeface="Times New Roman" pitchFamily="18" charset="0"/>
              </a:rPr>
              <a:t> </a:t>
            </a:r>
          </a:p>
        </p:txBody>
      </p:sp>
      <p:sp>
        <p:nvSpPr>
          <p:cNvPr id="1918996" name="AutoShape 20"/>
          <p:cNvSpPr>
            <a:spLocks/>
          </p:cNvSpPr>
          <p:nvPr/>
        </p:nvSpPr>
        <p:spPr bwMode="auto">
          <a:xfrm>
            <a:off x="2805113" y="5372100"/>
            <a:ext cx="2986087" cy="1028700"/>
          </a:xfrm>
          <a:prstGeom prst="borderCallout2">
            <a:avLst>
              <a:gd name="adj1" fmla="val 11111"/>
              <a:gd name="adj2" fmla="val -2551"/>
              <a:gd name="adj3" fmla="val 11111"/>
              <a:gd name="adj4" fmla="val -18662"/>
              <a:gd name="adj5" fmla="val -92593"/>
              <a:gd name="adj6" fmla="val -27912"/>
            </a:avLst>
          </a:prstGeom>
          <a:solidFill>
            <a:schemeClr val="accent1"/>
          </a:solidFill>
          <a:ln w="9525">
            <a:solidFill>
              <a:schemeClr val="tx1"/>
            </a:solidFill>
            <a:miter lim="800000"/>
            <a:headEnd/>
            <a:tailEnd/>
          </a:ln>
        </p:spPr>
        <p:txBody>
          <a:bodyPr/>
          <a:lstStyle/>
          <a:p>
            <a:pPr algn="ctr"/>
            <a:r>
              <a:rPr kumimoji="1" lang="en-US" altLang="zh-CN" sz="2800" dirty="0">
                <a:latin typeface="宋体" charset="-122"/>
              </a:rPr>
              <a:t>Agent</a:t>
            </a:r>
            <a:r>
              <a:rPr kumimoji="1" lang="zh-CN" altLang="en-US" sz="2800" dirty="0">
                <a:latin typeface="宋体" charset="-122"/>
              </a:rPr>
              <a:t>迁移申请到</a:t>
            </a:r>
            <a:r>
              <a:rPr kumimoji="1" lang="en-US" altLang="zh-CN" sz="2800" dirty="0">
                <a:latin typeface="宋体" charset="-122"/>
              </a:rPr>
              <a:t>Agent</a:t>
            </a:r>
            <a:r>
              <a:rPr kumimoji="1" lang="zh-CN" altLang="en-US" sz="2800" dirty="0">
                <a:latin typeface="宋体" charset="-122"/>
              </a:rPr>
              <a:t>恢复执行</a:t>
            </a:r>
            <a:r>
              <a:rPr kumimoji="1" lang="zh-CN" altLang="en-US" sz="2800" dirty="0">
                <a:latin typeface="Times New Roman" pitchFamily="18" charset="0"/>
              </a:rPr>
              <a:t> </a:t>
            </a:r>
          </a:p>
        </p:txBody>
      </p:sp>
      <p:sp>
        <p:nvSpPr>
          <p:cNvPr id="25" name="AutoShape 20"/>
          <p:cNvSpPr>
            <a:spLocks/>
          </p:cNvSpPr>
          <p:nvPr/>
        </p:nvSpPr>
        <p:spPr bwMode="auto">
          <a:xfrm>
            <a:off x="2810049" y="5373216"/>
            <a:ext cx="2986087" cy="1028700"/>
          </a:xfrm>
          <a:prstGeom prst="borderCallout2">
            <a:avLst>
              <a:gd name="adj1" fmla="val 11111"/>
              <a:gd name="adj2" fmla="val -2551"/>
              <a:gd name="adj3" fmla="val 11111"/>
              <a:gd name="adj4" fmla="val -18662"/>
              <a:gd name="adj5" fmla="val -92593"/>
              <a:gd name="adj6" fmla="val -27912"/>
            </a:avLst>
          </a:prstGeom>
          <a:solidFill>
            <a:schemeClr val="bg2">
              <a:lumMod val="90000"/>
            </a:schemeClr>
          </a:solidFill>
          <a:ln w="9525">
            <a:solidFill>
              <a:schemeClr val="tx1"/>
            </a:solidFill>
            <a:miter lim="800000"/>
            <a:headEnd/>
            <a:tailEnd/>
          </a:ln>
        </p:spPr>
        <p:txBody>
          <a:bodyPr/>
          <a:lstStyle/>
          <a:p>
            <a:pPr algn="ctr"/>
            <a:r>
              <a:rPr kumimoji="1" lang="zh-CN" altLang="en-US" sz="2800" dirty="0" smtClean="0">
                <a:latin typeface="Times New Roman" pitchFamily="18" charset="0"/>
              </a:rPr>
              <a:t>物理位置是不确定的</a:t>
            </a:r>
            <a:endParaRPr kumimoji="1" lang="zh-CN" altLang="en-US" sz="2800" dirty="0">
              <a:latin typeface="Times New Roman" pitchFamily="18" charset="0"/>
            </a:endParaRPr>
          </a:p>
        </p:txBody>
      </p:sp>
      <p:sp>
        <p:nvSpPr>
          <p:cNvPr id="26" name="AutoShape 19"/>
          <p:cNvSpPr>
            <a:spLocks/>
          </p:cNvSpPr>
          <p:nvPr/>
        </p:nvSpPr>
        <p:spPr bwMode="auto">
          <a:xfrm>
            <a:off x="3673073" y="2564904"/>
            <a:ext cx="2867025" cy="857250"/>
          </a:xfrm>
          <a:prstGeom prst="borderCallout2">
            <a:avLst>
              <a:gd name="adj1" fmla="val 13333"/>
              <a:gd name="adj2" fmla="val -2657"/>
              <a:gd name="adj3" fmla="val 13333"/>
              <a:gd name="adj4" fmla="val -20375"/>
              <a:gd name="adj5" fmla="val 130556"/>
              <a:gd name="adj6" fmla="val -30565"/>
            </a:avLst>
          </a:prstGeom>
          <a:solidFill>
            <a:schemeClr val="bg2">
              <a:lumMod val="90000"/>
            </a:schemeClr>
          </a:solidFill>
          <a:ln w="9525">
            <a:solidFill>
              <a:schemeClr val="tx1"/>
            </a:solidFill>
            <a:miter lim="800000"/>
            <a:headEnd/>
            <a:tailEnd/>
          </a:ln>
        </p:spPr>
        <p:txBody>
          <a:bodyPr/>
          <a:lstStyle/>
          <a:p>
            <a:pPr algn="ctr"/>
            <a:r>
              <a:rPr kumimoji="1" lang="zh-CN" altLang="en-US" sz="2800" dirty="0" smtClean="0">
                <a:latin typeface="Times New Roman" pitchFamily="18" charset="0"/>
              </a:rPr>
              <a:t>物理位置是确定的</a:t>
            </a:r>
            <a:endParaRPr kumimoji="1" lang="zh-CN" altLang="en-US" sz="2800" dirty="0">
              <a:latin typeface="Times New Roman" pitchFamily="18" charset="0"/>
            </a:endParaRPr>
          </a:p>
        </p:txBody>
      </p:sp>
      <p:sp>
        <p:nvSpPr>
          <p:cNvPr id="2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18996"/>
                                        </p:tgtEl>
                                        <p:attrNameLst>
                                          <p:attrName>style.visibility</p:attrName>
                                        </p:attrNameLst>
                                      </p:cBhvr>
                                      <p:to>
                                        <p:strVal val="visible"/>
                                      </p:to>
                                    </p:set>
                                    <p:animEffect transition="in" filter="wipe(left)">
                                      <p:cBhvr>
                                        <p:cTn id="7" dur="500"/>
                                        <p:tgtEl>
                                          <p:spTgt spid="191899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25"/>
                                        </p:tgtEl>
                                        <p:attrNameLst>
                                          <p:attrName>style.visibility</p:attrName>
                                        </p:attrNameLst>
                                      </p:cBhvr>
                                      <p:to>
                                        <p:strVal val="visible"/>
                                      </p:to>
                                    </p:set>
                                    <p:animEffect transition="in" filter="wipe(left)">
                                      <p:cBhvr>
                                        <p:cTn id="12" dur="500"/>
                                        <p:tgtEl>
                                          <p:spTgt spid="2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18995"/>
                                        </p:tgtEl>
                                        <p:attrNameLst>
                                          <p:attrName>style.visibility</p:attrName>
                                        </p:attrNameLst>
                                      </p:cBhvr>
                                      <p:to>
                                        <p:strVal val="visible"/>
                                      </p:to>
                                    </p:set>
                                    <p:animEffect transition="in" filter="wipe(left)">
                                      <p:cBhvr>
                                        <p:cTn id="17" dur="500"/>
                                        <p:tgtEl>
                                          <p:spTgt spid="1918995"/>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animEffect transition="in" filter="wipe(left)">
                                      <p:cBhvr>
                                        <p:cTn id="22"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8995" grpId="0" animBg="1" autoUpdateAnimBg="0"/>
      <p:bldP spid="1918996" grpId="0" animBg="1" autoUpdateAnimBg="0"/>
      <p:bldP spid="25" grpId="0" animBg="1" autoUpdateAnimBg="0"/>
      <p:bldP spid="26" grpId="0" animBg="1" autoUpdateAnimBg="0"/>
    </p:bldLst>
  </p:timing>
</p:sld>
</file>

<file path=ppt/slides/slide3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3058" name="Rectangle 2"/>
          <p:cNvSpPr>
            <a:spLocks noGrp="1" noChangeArrowheads="1"/>
          </p:cNvSpPr>
          <p:nvPr>
            <p:ph type="title"/>
          </p:nvPr>
        </p:nvSpPr>
        <p:spPr>
          <a:xfrm>
            <a:off x="317500" y="52388"/>
            <a:ext cx="8637588" cy="1431925"/>
          </a:xfrm>
        </p:spPr>
        <p:txBody>
          <a:bodyPr/>
          <a:lstStyle/>
          <a:p>
            <a:r>
              <a:rPr lang="zh-CN" altLang="en-US" dirty="0" smtClean="0">
                <a:solidFill>
                  <a:srgbClr val="FFC000"/>
                </a:solidFill>
              </a:rPr>
              <a:t>可靠通信</a:t>
            </a:r>
            <a:endParaRPr lang="zh-CN" altLang="en-US" sz="2500" dirty="0" smtClean="0">
              <a:solidFill>
                <a:srgbClr val="FFC000"/>
              </a:solidFill>
            </a:endParaRPr>
          </a:p>
        </p:txBody>
      </p:sp>
      <p:sp>
        <p:nvSpPr>
          <p:cNvPr id="1921027" name="Rectangle 3"/>
          <p:cNvSpPr>
            <a:spLocks noGrp="1" noChangeArrowheads="1"/>
          </p:cNvSpPr>
          <p:nvPr>
            <p:ph idx="1"/>
          </p:nvPr>
        </p:nvSpPr>
        <p:spPr/>
        <p:txBody>
          <a:bodyPr>
            <a:normAutofit/>
          </a:bodyPr>
          <a:lstStyle/>
          <a:p>
            <a:pPr eaLnBrk="1" hangingPunct="1"/>
            <a:r>
              <a:rPr lang="en-US" altLang="zh-CN" dirty="0" smtClean="0">
                <a:latin typeface="Helvetica" pitchFamily="34" charset="0"/>
              </a:rPr>
              <a:t>“</a:t>
            </a:r>
            <a:r>
              <a:rPr lang="zh-CN" altLang="en-US" dirty="0" smtClean="0">
                <a:latin typeface="宋体" charset="-122"/>
              </a:rPr>
              <a:t>位置</a:t>
            </a:r>
            <a:r>
              <a:rPr lang="zh-CN" altLang="en-US" dirty="0" smtClean="0">
                <a:latin typeface="Helvetica" pitchFamily="34" charset="0"/>
              </a:rPr>
              <a:t>”</a:t>
            </a:r>
            <a:r>
              <a:rPr lang="zh-CN" altLang="en-US" dirty="0" smtClean="0">
                <a:latin typeface="宋体" charset="-122"/>
              </a:rPr>
              <a:t>的互斥  </a:t>
            </a:r>
            <a:r>
              <a:rPr lang="en-US" altLang="zh-CN" dirty="0" smtClean="0">
                <a:latin typeface="宋体" charset="-122"/>
                <a:sym typeface="Wingdings" pitchFamily="2" charset="2"/>
              </a:rPr>
              <a:t></a:t>
            </a:r>
            <a:r>
              <a:rPr lang="en-US" altLang="zh-CN" dirty="0" smtClean="0">
                <a:latin typeface="宋体" charset="-122"/>
              </a:rPr>
              <a:t>  </a:t>
            </a:r>
            <a:r>
              <a:rPr lang="en-US" altLang="zh-CN" dirty="0" smtClean="0">
                <a:latin typeface="Helvetica" pitchFamily="34" charset="0"/>
              </a:rPr>
              <a:t>“</a:t>
            </a:r>
            <a:r>
              <a:rPr lang="zh-CN" altLang="en-US" dirty="0" smtClean="0">
                <a:latin typeface="宋体" charset="-122"/>
              </a:rPr>
              <a:t>状态</a:t>
            </a:r>
            <a:r>
              <a:rPr lang="zh-CN" altLang="en-US" dirty="0" smtClean="0">
                <a:latin typeface="Helvetica" pitchFamily="34" charset="0"/>
              </a:rPr>
              <a:t>”</a:t>
            </a:r>
            <a:r>
              <a:rPr lang="zh-CN" altLang="en-US" dirty="0" smtClean="0">
                <a:latin typeface="宋体" charset="-122"/>
              </a:rPr>
              <a:t>的互斥</a:t>
            </a:r>
            <a:endParaRPr lang="en-US" altLang="zh-CN" dirty="0" smtClean="0">
              <a:latin typeface="宋体" charset="-122"/>
            </a:endParaRPr>
          </a:p>
          <a:p>
            <a:pPr lvl="1"/>
            <a:r>
              <a:rPr lang="zh-CN" altLang="en-US" dirty="0" smtClean="0"/>
              <a:t>处于移动态的</a:t>
            </a:r>
            <a:r>
              <a:rPr lang="en-US" altLang="zh-CN" dirty="0" smtClean="0"/>
              <a:t>agent</a:t>
            </a:r>
            <a:r>
              <a:rPr lang="zh-CN" altLang="en-US" dirty="0" smtClean="0"/>
              <a:t>的“移动”拥有“位置”资源的使用权，只有当它处于“静止态”时，才能接受信件，“通信”才能使用“位置”资源</a:t>
            </a:r>
            <a:endParaRPr lang="en-US" altLang="zh-CN" dirty="0" smtClean="0"/>
          </a:p>
          <a:p>
            <a:pPr lvl="1"/>
            <a:r>
              <a:rPr lang="zh-CN" altLang="en-US" dirty="0" smtClean="0"/>
              <a:t>在通信过程中，“移动”将被限制，</a:t>
            </a:r>
            <a:r>
              <a:rPr lang="en-US" altLang="zh-CN" dirty="0" smtClean="0"/>
              <a:t>agent</a:t>
            </a:r>
            <a:r>
              <a:rPr lang="zh-CN" altLang="en-US" dirty="0" smtClean="0"/>
              <a:t>不允许发生位置状态的变化</a:t>
            </a:r>
            <a:endParaRPr lang="zh-CN" altLang="en-US" dirty="0" smtClean="0">
              <a:latin typeface="宋体" charset="-122"/>
            </a:endParaRP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33</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21027">
                                            <p:txEl>
                                              <p:pRg st="0" end="0"/>
                                            </p:txEl>
                                          </p:spTgt>
                                        </p:tgtEl>
                                        <p:attrNameLst>
                                          <p:attrName>style.visibility</p:attrName>
                                        </p:attrNameLst>
                                      </p:cBhvr>
                                      <p:to>
                                        <p:strVal val="visible"/>
                                      </p:to>
                                    </p:set>
                                    <p:animEffect transition="in" filter="wipe(left)">
                                      <p:cBhvr>
                                        <p:cTn id="7" dur="500"/>
                                        <p:tgtEl>
                                          <p:spTgt spid="19210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21027">
                                            <p:txEl>
                                              <p:pRg st="1" end="1"/>
                                            </p:txEl>
                                          </p:spTgt>
                                        </p:tgtEl>
                                        <p:attrNameLst>
                                          <p:attrName>style.visibility</p:attrName>
                                        </p:attrNameLst>
                                      </p:cBhvr>
                                      <p:to>
                                        <p:strVal val="visible"/>
                                      </p:to>
                                    </p:set>
                                    <p:animEffect transition="in" filter="wipe(left)">
                                      <p:cBhvr>
                                        <p:cTn id="12" dur="500"/>
                                        <p:tgtEl>
                                          <p:spTgt spid="19210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21027">
                                            <p:txEl>
                                              <p:pRg st="2" end="2"/>
                                            </p:txEl>
                                          </p:spTgt>
                                        </p:tgtEl>
                                        <p:attrNameLst>
                                          <p:attrName>style.visibility</p:attrName>
                                        </p:attrNameLst>
                                      </p:cBhvr>
                                      <p:to>
                                        <p:strVal val="visible"/>
                                      </p:to>
                                    </p:set>
                                    <p:animEffect transition="in" filter="wipe(left)">
                                      <p:cBhvr>
                                        <p:cTn id="17" dur="500"/>
                                        <p:tgtEl>
                                          <p:spTgt spid="192102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1027" grpId="0" build="p" bldLvl="3"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solidFill>
                  <a:srgbClr val="FFC000"/>
                </a:solidFill>
              </a:rPr>
              <a:t>可靠通信</a:t>
            </a:r>
            <a:endParaRPr lang="zh-CN" altLang="en-US" dirty="0">
              <a:solidFill>
                <a:srgbClr val="FFC000"/>
              </a:solidFill>
            </a:endParaRPr>
          </a:p>
        </p:txBody>
      </p:sp>
      <p:sp>
        <p:nvSpPr>
          <p:cNvPr id="3" name="内容占位符 2"/>
          <p:cNvSpPr>
            <a:spLocks noGrp="1"/>
          </p:cNvSpPr>
          <p:nvPr>
            <p:ph idx="1"/>
          </p:nvPr>
        </p:nvSpPr>
        <p:spPr/>
        <p:txBody>
          <a:bodyPr/>
          <a:lstStyle/>
          <a:p>
            <a:r>
              <a:rPr lang="zh-CN" altLang="en-US" dirty="0" smtClean="0">
                <a:latin typeface="宋体" charset="-122"/>
              </a:rPr>
              <a:t>在一个能够避免通信失效的移动</a:t>
            </a:r>
            <a:r>
              <a:rPr lang="en-US" altLang="zh-CN" dirty="0" smtClean="0">
                <a:latin typeface="Helvetica" pitchFamily="34" charset="0"/>
              </a:rPr>
              <a:t>agent</a:t>
            </a:r>
            <a:r>
              <a:rPr lang="zh-CN" altLang="en-US" dirty="0" smtClean="0">
                <a:latin typeface="宋体" charset="-122"/>
              </a:rPr>
              <a:t>系统中，必须且只要做到以下三条</a:t>
            </a:r>
            <a:r>
              <a:rPr lang="zh-CN" altLang="en-US" dirty="0" smtClean="0"/>
              <a:t> ：</a:t>
            </a:r>
          </a:p>
          <a:p>
            <a:pPr lvl="1"/>
            <a:r>
              <a:rPr lang="zh-CN" altLang="en-US" dirty="0" smtClean="0">
                <a:latin typeface="宋体" charset="-122"/>
              </a:rPr>
              <a:t>准确记录</a:t>
            </a:r>
            <a:r>
              <a:rPr lang="en-US" altLang="zh-CN" dirty="0" smtClean="0">
                <a:latin typeface="Helvetica" pitchFamily="34" charset="0"/>
              </a:rPr>
              <a:t>agent</a:t>
            </a:r>
            <a:r>
              <a:rPr lang="zh-CN" altLang="en-US" dirty="0" smtClean="0">
                <a:latin typeface="宋体" charset="-122"/>
              </a:rPr>
              <a:t>的状态信息</a:t>
            </a:r>
            <a:r>
              <a:rPr lang="zh-CN" altLang="en-US" dirty="0" smtClean="0"/>
              <a:t> </a:t>
            </a:r>
          </a:p>
          <a:p>
            <a:pPr lvl="1"/>
            <a:r>
              <a:rPr lang="zh-CN" altLang="en-US" dirty="0" smtClean="0">
                <a:latin typeface="宋体" charset="-122"/>
              </a:rPr>
              <a:t>只能向一个处于</a:t>
            </a:r>
            <a:r>
              <a:rPr lang="zh-CN" altLang="en-US" dirty="0" smtClean="0">
                <a:latin typeface="Helvetica" pitchFamily="34" charset="0"/>
              </a:rPr>
              <a:t>“</a:t>
            </a:r>
            <a:r>
              <a:rPr lang="zh-CN" altLang="en-US" dirty="0" smtClean="0">
                <a:latin typeface="宋体" charset="-122"/>
              </a:rPr>
              <a:t>静止态</a:t>
            </a:r>
            <a:r>
              <a:rPr lang="zh-CN" altLang="en-US" dirty="0" smtClean="0">
                <a:latin typeface="Helvetica" pitchFamily="34" charset="0"/>
              </a:rPr>
              <a:t>”</a:t>
            </a:r>
            <a:r>
              <a:rPr lang="zh-CN" altLang="en-US" dirty="0" smtClean="0">
                <a:latin typeface="宋体" charset="-122"/>
              </a:rPr>
              <a:t>的</a:t>
            </a:r>
            <a:r>
              <a:rPr lang="en-US" altLang="zh-CN" dirty="0" smtClean="0">
                <a:latin typeface="Helvetica" pitchFamily="34" charset="0"/>
              </a:rPr>
              <a:t>agent</a:t>
            </a:r>
            <a:r>
              <a:rPr lang="zh-CN" altLang="en-US" dirty="0" smtClean="0">
                <a:latin typeface="宋体" charset="-122"/>
              </a:rPr>
              <a:t>发送信件</a:t>
            </a:r>
            <a:r>
              <a:rPr lang="zh-CN" altLang="en-US" dirty="0" smtClean="0"/>
              <a:t> </a:t>
            </a:r>
          </a:p>
          <a:p>
            <a:pPr lvl="1"/>
            <a:r>
              <a:rPr lang="zh-CN" altLang="en-US" dirty="0" smtClean="0">
                <a:latin typeface="宋体" charset="-122"/>
              </a:rPr>
              <a:t>信件发送过程中必须限制接收者从</a:t>
            </a:r>
            <a:r>
              <a:rPr lang="zh-CN" altLang="en-US" dirty="0" smtClean="0">
                <a:latin typeface="Helvetica" pitchFamily="34" charset="0"/>
              </a:rPr>
              <a:t>“</a:t>
            </a:r>
            <a:r>
              <a:rPr lang="zh-CN" altLang="en-US" dirty="0" smtClean="0">
                <a:latin typeface="宋体" charset="-122"/>
              </a:rPr>
              <a:t>静止态</a:t>
            </a:r>
            <a:r>
              <a:rPr lang="zh-CN" altLang="en-US" dirty="0" smtClean="0">
                <a:latin typeface="Helvetica" pitchFamily="34" charset="0"/>
              </a:rPr>
              <a:t>”</a:t>
            </a:r>
            <a:r>
              <a:rPr lang="zh-CN" altLang="en-US" dirty="0" smtClean="0">
                <a:latin typeface="宋体" charset="-122"/>
              </a:rPr>
              <a:t>向</a:t>
            </a:r>
            <a:r>
              <a:rPr lang="zh-CN" altLang="en-US" dirty="0" smtClean="0">
                <a:latin typeface="Helvetica" pitchFamily="34" charset="0"/>
              </a:rPr>
              <a:t>“</a:t>
            </a:r>
            <a:r>
              <a:rPr lang="zh-CN" altLang="en-US" dirty="0" smtClean="0">
                <a:latin typeface="宋体" charset="-122"/>
              </a:rPr>
              <a:t>移动态</a:t>
            </a:r>
            <a:r>
              <a:rPr lang="zh-CN" altLang="en-US" dirty="0" smtClean="0">
                <a:latin typeface="Helvetica" pitchFamily="34" charset="0"/>
              </a:rPr>
              <a:t>”</a:t>
            </a:r>
            <a:r>
              <a:rPr lang="zh-CN" altLang="en-US" dirty="0" smtClean="0">
                <a:latin typeface="宋体" charset="-122"/>
              </a:rPr>
              <a:t>的状态转换</a:t>
            </a:r>
            <a:r>
              <a:rPr lang="zh-CN" altLang="en-US" dirty="0" smtClean="0"/>
              <a:t> </a:t>
            </a:r>
          </a:p>
          <a:p>
            <a:endParaRPr lang="zh-CN" altLang="en-US"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34</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2"/>
          <p:cNvSpPr>
            <a:spLocks noGrp="1" noChangeArrowheads="1"/>
          </p:cNvSpPr>
          <p:nvPr>
            <p:ph type="title"/>
          </p:nvPr>
        </p:nvSpPr>
        <p:spPr/>
        <p:txBody>
          <a:bodyPr/>
          <a:lstStyle/>
          <a:p>
            <a:pPr eaLnBrk="1" hangingPunct="1"/>
            <a:r>
              <a:rPr lang="zh-CN" altLang="en-US" sz="3000" dirty="0" smtClean="0">
                <a:solidFill>
                  <a:srgbClr val="FFC000"/>
                </a:solidFill>
              </a:rPr>
              <a:t>层次式通信框架</a:t>
            </a:r>
            <a:br>
              <a:rPr lang="zh-CN" altLang="en-US" sz="3000" dirty="0" smtClean="0">
                <a:solidFill>
                  <a:srgbClr val="FFC000"/>
                </a:solidFill>
              </a:rPr>
            </a:br>
            <a:r>
              <a:rPr lang="zh-CN" altLang="en-US" sz="3000" dirty="0" smtClean="0">
                <a:solidFill>
                  <a:srgbClr val="FFC000"/>
                </a:solidFill>
              </a:rPr>
              <a:t>	</a:t>
            </a:r>
            <a:r>
              <a:rPr lang="en-US" altLang="zh-CN" sz="2100" dirty="0" smtClean="0">
                <a:solidFill>
                  <a:srgbClr val="FFC000"/>
                </a:solidFill>
              </a:rPr>
              <a:t>-</a:t>
            </a:r>
            <a:r>
              <a:rPr lang="zh-CN" altLang="en-US" sz="2100" dirty="0" smtClean="0">
                <a:solidFill>
                  <a:srgbClr val="FFC000"/>
                </a:solidFill>
              </a:rPr>
              <a:t>通信失效解决方案</a:t>
            </a:r>
          </a:p>
        </p:txBody>
      </p:sp>
      <p:sp>
        <p:nvSpPr>
          <p:cNvPr id="174083" name="Rectangle 3"/>
          <p:cNvSpPr>
            <a:spLocks noGrp="1" noChangeArrowheads="1"/>
          </p:cNvSpPr>
          <p:nvPr>
            <p:ph idx="1"/>
          </p:nvPr>
        </p:nvSpPr>
        <p:spPr>
          <a:xfrm>
            <a:off x="179388" y="1773238"/>
            <a:ext cx="8964612" cy="4679950"/>
          </a:xfrm>
        </p:spPr>
        <p:txBody>
          <a:bodyPr/>
          <a:lstStyle/>
          <a:p>
            <a:pPr eaLnBrk="1" hangingPunct="1"/>
            <a:r>
              <a:rPr lang="zh-CN" altLang="en-US" dirty="0" smtClean="0">
                <a:latin typeface="宋体" charset="-122"/>
              </a:rPr>
              <a:t>如何做到：</a:t>
            </a:r>
            <a:endParaRPr lang="zh-CN" altLang="en-US" dirty="0" smtClean="0"/>
          </a:p>
        </p:txBody>
      </p:sp>
      <p:sp>
        <p:nvSpPr>
          <p:cNvPr id="10"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35</a:t>
            </a:fld>
            <a:endParaRPr lang="en-US" altLang="zh-CN" dirty="0">
              <a:solidFill>
                <a:schemeClr val="bg1"/>
              </a:solidFill>
            </a:endParaRPr>
          </a:p>
        </p:txBody>
      </p:sp>
      <p:sp>
        <p:nvSpPr>
          <p:cNvPr id="174087" name="Text Box 4"/>
          <p:cNvSpPr txBox="1">
            <a:spLocks noChangeArrowheads="1"/>
          </p:cNvSpPr>
          <p:nvPr/>
        </p:nvSpPr>
        <p:spPr bwMode="auto">
          <a:xfrm>
            <a:off x="2986659" y="2736850"/>
            <a:ext cx="5199062" cy="519113"/>
          </a:xfrm>
          <a:prstGeom prst="rect">
            <a:avLst/>
          </a:prstGeom>
          <a:noFill/>
          <a:ln w="9525">
            <a:noFill/>
            <a:miter lim="800000"/>
            <a:headEnd/>
            <a:tailEnd/>
          </a:ln>
        </p:spPr>
        <p:txBody>
          <a:bodyPr wrap="none">
            <a:spAutoFit/>
          </a:bodyPr>
          <a:lstStyle/>
          <a:p>
            <a:r>
              <a:rPr lang="zh-CN" altLang="en-US" sz="2800" dirty="0">
                <a:latin typeface="Arial Black" pitchFamily="34" charset="0"/>
              </a:rPr>
              <a:t>刻画</a:t>
            </a:r>
            <a:r>
              <a:rPr lang="en-US" altLang="zh-CN" sz="2800" dirty="0">
                <a:latin typeface="Arial Black" pitchFamily="34" charset="0"/>
              </a:rPr>
              <a:t>agent</a:t>
            </a:r>
            <a:r>
              <a:rPr lang="zh-CN" altLang="en-US" sz="2800" dirty="0">
                <a:latin typeface="Arial Black" pitchFamily="34" charset="0"/>
              </a:rPr>
              <a:t>状态的数据结构设计</a:t>
            </a:r>
          </a:p>
        </p:txBody>
      </p:sp>
      <p:sp>
        <p:nvSpPr>
          <p:cNvPr id="174088" name="Text Box 5"/>
          <p:cNvSpPr txBox="1">
            <a:spLocks noChangeArrowheads="1"/>
          </p:cNvSpPr>
          <p:nvPr/>
        </p:nvSpPr>
        <p:spPr bwMode="auto">
          <a:xfrm>
            <a:off x="2986659" y="3500438"/>
            <a:ext cx="6157341" cy="523220"/>
          </a:xfrm>
          <a:prstGeom prst="rect">
            <a:avLst/>
          </a:prstGeom>
          <a:noFill/>
          <a:ln w="9525">
            <a:noFill/>
            <a:miter lim="800000"/>
            <a:headEnd/>
            <a:tailEnd/>
          </a:ln>
        </p:spPr>
        <p:txBody>
          <a:bodyPr wrap="square">
            <a:spAutoFit/>
          </a:bodyPr>
          <a:lstStyle/>
          <a:p>
            <a:r>
              <a:rPr lang="en-US" altLang="zh-CN" sz="2800" dirty="0">
                <a:latin typeface="Arial Black" pitchFamily="34" charset="0"/>
              </a:rPr>
              <a:t>agent</a:t>
            </a:r>
            <a:r>
              <a:rPr lang="zh-CN" altLang="en-US" sz="2800" dirty="0">
                <a:latin typeface="Arial Black" pitchFamily="34" charset="0"/>
              </a:rPr>
              <a:t>状态值使用的</a:t>
            </a:r>
            <a:r>
              <a:rPr lang="zh-CN" altLang="en-US" sz="2800" dirty="0">
                <a:latin typeface="Arial" charset="0"/>
              </a:rPr>
              <a:t>“</a:t>
            </a:r>
            <a:r>
              <a:rPr lang="zh-CN" altLang="en-US" sz="2800" dirty="0">
                <a:latin typeface="Arial Black" pitchFamily="34" charset="0"/>
              </a:rPr>
              <a:t>临界区</a:t>
            </a:r>
            <a:r>
              <a:rPr lang="zh-CN" altLang="en-US" sz="2800" dirty="0">
                <a:latin typeface="Arial" charset="0"/>
              </a:rPr>
              <a:t>”</a:t>
            </a:r>
            <a:r>
              <a:rPr lang="zh-CN" altLang="en-US" sz="2800" dirty="0">
                <a:latin typeface="Arial Black" pitchFamily="34" charset="0"/>
              </a:rPr>
              <a:t>界定</a:t>
            </a:r>
          </a:p>
        </p:txBody>
      </p:sp>
      <p:sp>
        <p:nvSpPr>
          <p:cNvPr id="174089" name="Text Box 6"/>
          <p:cNvSpPr txBox="1">
            <a:spLocks noChangeArrowheads="1"/>
          </p:cNvSpPr>
          <p:nvPr/>
        </p:nvSpPr>
        <p:spPr bwMode="auto">
          <a:xfrm>
            <a:off x="2986659" y="4292600"/>
            <a:ext cx="4370387" cy="519113"/>
          </a:xfrm>
          <a:prstGeom prst="rect">
            <a:avLst/>
          </a:prstGeom>
          <a:noFill/>
          <a:ln w="9525">
            <a:noFill/>
            <a:miter lim="800000"/>
            <a:headEnd/>
            <a:tailEnd/>
          </a:ln>
        </p:spPr>
        <p:txBody>
          <a:bodyPr wrap="none">
            <a:spAutoFit/>
          </a:bodyPr>
          <a:lstStyle/>
          <a:p>
            <a:r>
              <a:rPr lang="en-US" altLang="zh-CN" sz="2800" dirty="0">
                <a:latin typeface="Arial Black" pitchFamily="34" charset="0"/>
              </a:rPr>
              <a:t>agent</a:t>
            </a:r>
            <a:r>
              <a:rPr lang="zh-CN" altLang="en-US" sz="2800" dirty="0">
                <a:latin typeface="Arial Black" pitchFamily="34" charset="0"/>
              </a:rPr>
              <a:t>状态的</a:t>
            </a:r>
            <a:r>
              <a:rPr lang="zh-CN" altLang="en-US" sz="2800" dirty="0">
                <a:latin typeface="Arial" charset="0"/>
              </a:rPr>
              <a:t>“</a:t>
            </a:r>
            <a:r>
              <a:rPr lang="zh-CN" altLang="en-US" sz="2800" dirty="0">
                <a:latin typeface="Arial Black" pitchFamily="34" charset="0"/>
              </a:rPr>
              <a:t>临界区</a:t>
            </a:r>
            <a:r>
              <a:rPr lang="zh-CN" altLang="en-US" sz="2800" dirty="0">
                <a:latin typeface="Arial" charset="0"/>
              </a:rPr>
              <a:t>”</a:t>
            </a:r>
            <a:r>
              <a:rPr lang="zh-CN" altLang="en-US" sz="2800" dirty="0">
                <a:latin typeface="Arial Black" pitchFamily="34" charset="0"/>
              </a:rPr>
              <a:t>管理</a:t>
            </a:r>
          </a:p>
        </p:txBody>
      </p:sp>
      <p:sp>
        <p:nvSpPr>
          <p:cNvPr id="174090" name="Text Box 7"/>
          <p:cNvSpPr txBox="1">
            <a:spLocks noChangeArrowheads="1"/>
          </p:cNvSpPr>
          <p:nvPr/>
        </p:nvSpPr>
        <p:spPr bwMode="auto">
          <a:xfrm>
            <a:off x="35496" y="2708275"/>
            <a:ext cx="1993900" cy="2255838"/>
          </a:xfrm>
          <a:prstGeom prst="rect">
            <a:avLst/>
          </a:prstGeom>
          <a:noFill/>
          <a:ln w="9525">
            <a:noFill/>
            <a:miter lim="800000"/>
            <a:headEnd/>
            <a:tailEnd/>
          </a:ln>
        </p:spPr>
        <p:txBody>
          <a:bodyPr wrap="none">
            <a:spAutoFit/>
          </a:bodyPr>
          <a:lstStyle/>
          <a:p>
            <a:r>
              <a:rPr lang="zh-CN" altLang="en-US" sz="14200" b="1" dirty="0">
                <a:latin typeface="Arial Black" pitchFamily="34" charset="0"/>
              </a:rPr>
              <a:t>？</a:t>
            </a:r>
          </a:p>
        </p:txBody>
      </p:sp>
      <p:sp>
        <p:nvSpPr>
          <p:cNvPr id="174091" name="AutoShape 8"/>
          <p:cNvSpPr>
            <a:spLocks noChangeArrowheads="1"/>
          </p:cNvSpPr>
          <p:nvPr/>
        </p:nvSpPr>
        <p:spPr bwMode="auto">
          <a:xfrm>
            <a:off x="1259459" y="3573463"/>
            <a:ext cx="1295400" cy="503237"/>
          </a:xfrm>
          <a:prstGeom prst="rightArrow">
            <a:avLst>
              <a:gd name="adj1" fmla="val 50000"/>
              <a:gd name="adj2" fmla="val 64353"/>
            </a:avLst>
          </a:prstGeom>
          <a:solidFill>
            <a:schemeClr val="accent1"/>
          </a:solidFill>
          <a:ln w="9525">
            <a:solidFill>
              <a:schemeClr val="tx1"/>
            </a:solidFill>
            <a:miter lim="800000"/>
            <a:headEnd/>
            <a:tailEnd/>
          </a:ln>
        </p:spPr>
        <p:txBody>
          <a:bodyPr wrap="none" anchor="ctr"/>
          <a:lstStyle/>
          <a:p>
            <a:endParaRPr lang="zh-CN" altLang="en-US"/>
          </a:p>
        </p:txBody>
      </p:sp>
      <p:sp>
        <p:nvSpPr>
          <p:cNvPr id="174092" name="AutoShape 9"/>
          <p:cNvSpPr>
            <a:spLocks/>
          </p:cNvSpPr>
          <p:nvPr/>
        </p:nvSpPr>
        <p:spPr bwMode="auto">
          <a:xfrm>
            <a:off x="2627884" y="2924175"/>
            <a:ext cx="360362" cy="1800225"/>
          </a:xfrm>
          <a:prstGeom prst="leftBrace">
            <a:avLst>
              <a:gd name="adj1" fmla="val 41630"/>
              <a:gd name="adj2" fmla="val 50000"/>
            </a:avLst>
          </a:prstGeom>
          <a:noFill/>
          <a:ln w="38100">
            <a:solidFill>
              <a:schemeClr val="tx1"/>
            </a:solidFill>
            <a:round/>
            <a:headEnd/>
            <a:tailEnd/>
          </a:ln>
        </p:spPr>
        <p:txBody>
          <a:bodyPr wrap="none" anchor="ctr"/>
          <a:lstStyle/>
          <a:p>
            <a:endParaRPr lang="zh-CN" altLang="en-US"/>
          </a:p>
        </p:txBody>
      </p:sp>
      <p:sp>
        <p:nvSpPr>
          <p:cNvPr id="13"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14"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5"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174091"/>
                                        </p:tgtEl>
                                        <p:attrNameLst>
                                          <p:attrName>style.visibility</p:attrName>
                                        </p:attrNameLst>
                                      </p:cBhvr>
                                      <p:to>
                                        <p:strVal val="visible"/>
                                      </p:to>
                                    </p:set>
                                    <p:animEffect transition="in" filter="box(in)">
                                      <p:cBhvr>
                                        <p:cTn id="7" dur="500"/>
                                        <p:tgtEl>
                                          <p:spTgt spid="174091"/>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grpId="0" nodeType="clickEffect">
                                  <p:stCondLst>
                                    <p:cond delay="0"/>
                                  </p:stCondLst>
                                  <p:childTnLst>
                                    <p:set>
                                      <p:cBhvr>
                                        <p:cTn id="11" dur="1" fill="hold">
                                          <p:stCondLst>
                                            <p:cond delay="0"/>
                                          </p:stCondLst>
                                        </p:cTn>
                                        <p:tgtEl>
                                          <p:spTgt spid="174087"/>
                                        </p:tgtEl>
                                        <p:attrNameLst>
                                          <p:attrName>style.visibility</p:attrName>
                                        </p:attrNameLst>
                                      </p:cBhvr>
                                      <p:to>
                                        <p:strVal val="visible"/>
                                      </p:to>
                                    </p:set>
                                    <p:animEffect transition="in" filter="checkerboard(across)">
                                      <p:cBhvr>
                                        <p:cTn id="12" dur="500"/>
                                        <p:tgtEl>
                                          <p:spTgt spid="174087"/>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174088"/>
                                        </p:tgtEl>
                                        <p:attrNameLst>
                                          <p:attrName>style.visibility</p:attrName>
                                        </p:attrNameLst>
                                      </p:cBhvr>
                                      <p:to>
                                        <p:strVal val="visible"/>
                                      </p:to>
                                    </p:set>
                                    <p:animEffect transition="in" filter="checkerboard(across)">
                                      <p:cBhvr>
                                        <p:cTn id="17" dur="500"/>
                                        <p:tgtEl>
                                          <p:spTgt spid="174088"/>
                                        </p:tgtEl>
                                      </p:cBhvr>
                                    </p:animEffect>
                                  </p:childTnLst>
                                </p:cTn>
                              </p:par>
                            </p:childTnLst>
                          </p:cTn>
                        </p:par>
                      </p:childTnLst>
                    </p:cTn>
                  </p:par>
                  <p:par>
                    <p:cTn id="18" fill="hold">
                      <p:stCondLst>
                        <p:cond delay="indefinite"/>
                      </p:stCondLst>
                      <p:childTnLst>
                        <p:par>
                          <p:cTn id="19" fill="hold">
                            <p:stCondLst>
                              <p:cond delay="0"/>
                            </p:stCondLst>
                            <p:childTnLst>
                              <p:par>
                                <p:cTn id="20" presetID="5" presetClass="entr" presetSubtype="10" fill="hold" grpId="0" nodeType="clickEffect">
                                  <p:stCondLst>
                                    <p:cond delay="0"/>
                                  </p:stCondLst>
                                  <p:childTnLst>
                                    <p:set>
                                      <p:cBhvr>
                                        <p:cTn id="21" dur="1" fill="hold">
                                          <p:stCondLst>
                                            <p:cond delay="0"/>
                                          </p:stCondLst>
                                        </p:cTn>
                                        <p:tgtEl>
                                          <p:spTgt spid="174089"/>
                                        </p:tgtEl>
                                        <p:attrNameLst>
                                          <p:attrName>style.visibility</p:attrName>
                                        </p:attrNameLst>
                                      </p:cBhvr>
                                      <p:to>
                                        <p:strVal val="visible"/>
                                      </p:to>
                                    </p:set>
                                    <p:animEffect transition="in" filter="checkerboard(across)">
                                      <p:cBhvr>
                                        <p:cTn id="22" dur="500"/>
                                        <p:tgtEl>
                                          <p:spTgt spid="174089"/>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174092"/>
                                        </p:tgtEl>
                                        <p:attrNameLst>
                                          <p:attrName>style.visibility</p:attrName>
                                        </p:attrNameLst>
                                      </p:cBhvr>
                                      <p:to>
                                        <p:strVal val="visible"/>
                                      </p:to>
                                    </p:set>
                                    <p:animEffect transition="in" filter="diamond(in)">
                                      <p:cBhvr>
                                        <p:cTn id="27" dur="2000"/>
                                        <p:tgtEl>
                                          <p:spTgt spid="17409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4087" grpId="0"/>
      <p:bldP spid="174088" grpId="0"/>
      <p:bldP spid="174089" grpId="0"/>
      <p:bldP spid="174091" grpId="0" animBg="1"/>
      <p:bldP spid="17409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p:cNvSpPr>
            <a:spLocks noGrp="1" noChangeArrowheads="1"/>
          </p:cNvSpPr>
          <p:nvPr>
            <p:ph type="title"/>
          </p:nvPr>
        </p:nvSpPr>
        <p:spPr/>
        <p:txBody>
          <a:bodyPr/>
          <a:lstStyle/>
          <a:p>
            <a:pPr eaLnBrk="1" hangingPunct="1"/>
            <a:r>
              <a:rPr lang="zh-CN" altLang="en-US" sz="3000" dirty="0" smtClean="0">
                <a:solidFill>
                  <a:srgbClr val="FFC000"/>
                </a:solidFill>
              </a:rPr>
              <a:t>层次式通信框架</a:t>
            </a:r>
            <a:br>
              <a:rPr lang="zh-CN" altLang="en-US" sz="3000" dirty="0" smtClean="0">
                <a:solidFill>
                  <a:srgbClr val="FFC000"/>
                </a:solidFill>
              </a:rPr>
            </a:br>
            <a:r>
              <a:rPr lang="zh-CN" altLang="en-US" sz="3000" dirty="0" smtClean="0">
                <a:solidFill>
                  <a:srgbClr val="FFC000"/>
                </a:solidFill>
              </a:rPr>
              <a:t>	</a:t>
            </a:r>
            <a:r>
              <a:rPr lang="en-US" altLang="zh-CN" sz="2100" dirty="0" smtClean="0">
                <a:solidFill>
                  <a:srgbClr val="FFC000"/>
                </a:solidFill>
              </a:rPr>
              <a:t>-</a:t>
            </a:r>
            <a:r>
              <a:rPr lang="zh-CN" altLang="en-US" sz="2100" dirty="0" smtClean="0">
                <a:solidFill>
                  <a:srgbClr val="FFC000"/>
                </a:solidFill>
              </a:rPr>
              <a:t>通信失效</a:t>
            </a:r>
            <a:r>
              <a:rPr lang="zh-CN" altLang="en-US" sz="2100" dirty="0" smtClean="0">
                <a:solidFill>
                  <a:schemeClr val="tx1"/>
                </a:solidFill>
              </a:rPr>
              <a:t>解决方案</a:t>
            </a:r>
          </a:p>
        </p:txBody>
      </p:sp>
      <p:sp>
        <p:nvSpPr>
          <p:cNvPr id="175107" name="Rectangle 3"/>
          <p:cNvSpPr>
            <a:spLocks noGrp="1" noChangeArrowheads="1"/>
          </p:cNvSpPr>
          <p:nvPr>
            <p:ph idx="1"/>
          </p:nvPr>
        </p:nvSpPr>
        <p:spPr/>
        <p:txBody>
          <a:bodyPr/>
          <a:lstStyle/>
          <a:p>
            <a:pPr eaLnBrk="1" hangingPunct="1"/>
            <a:r>
              <a:rPr lang="zh-CN" altLang="en-US" dirty="0" smtClean="0"/>
              <a:t>刻画</a:t>
            </a:r>
            <a:r>
              <a:rPr lang="en-US" altLang="zh-CN" dirty="0" smtClean="0"/>
              <a:t>agent</a:t>
            </a:r>
            <a:r>
              <a:rPr lang="zh-CN" altLang="en-US" dirty="0" smtClean="0"/>
              <a:t>状态的数据结构设计</a:t>
            </a:r>
          </a:p>
          <a:p>
            <a:pPr lvl="1" eaLnBrk="1" hangingPunct="1"/>
            <a:r>
              <a:rPr lang="zh-CN" altLang="en-US" dirty="0" smtClean="0"/>
              <a:t>增添</a:t>
            </a:r>
            <a:r>
              <a:rPr lang="en-US" altLang="zh-CN" dirty="0" err="1" smtClean="0"/>
              <a:t>mogent</a:t>
            </a:r>
            <a:r>
              <a:rPr lang="zh-CN" altLang="en-US" dirty="0" smtClean="0"/>
              <a:t>状态值：迁移态、静止态</a:t>
            </a:r>
          </a:p>
          <a:p>
            <a:pPr lvl="1" eaLnBrk="1" hangingPunct="1"/>
            <a:r>
              <a:rPr lang="en-US" altLang="zh-CN" dirty="0" smtClean="0"/>
              <a:t>Home</a:t>
            </a:r>
            <a:r>
              <a:rPr lang="zh-CN" altLang="en-US" dirty="0" smtClean="0"/>
              <a:t>将维护</a:t>
            </a:r>
            <a:r>
              <a:rPr lang="en-US" altLang="zh-CN" dirty="0" err="1" smtClean="0"/>
              <a:t>mogent</a:t>
            </a:r>
            <a:r>
              <a:rPr lang="zh-CN" altLang="en-US" dirty="0" smtClean="0"/>
              <a:t>状态值的变化</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36</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p:txBody>
          <a:bodyPr/>
          <a:lstStyle/>
          <a:p>
            <a:pPr eaLnBrk="1" hangingPunct="1"/>
            <a:r>
              <a:rPr lang="zh-CN" altLang="en-US" sz="3000" dirty="0" smtClean="0">
                <a:solidFill>
                  <a:srgbClr val="FFC000"/>
                </a:solidFill>
              </a:rPr>
              <a:t>层次式通信框架</a:t>
            </a:r>
            <a:br>
              <a:rPr lang="zh-CN" altLang="en-US" sz="3000" dirty="0" smtClean="0">
                <a:solidFill>
                  <a:srgbClr val="FFC000"/>
                </a:solidFill>
              </a:rPr>
            </a:br>
            <a:r>
              <a:rPr lang="zh-CN" altLang="en-US" sz="3000" dirty="0" smtClean="0">
                <a:solidFill>
                  <a:srgbClr val="FFC000"/>
                </a:solidFill>
              </a:rPr>
              <a:t>	</a:t>
            </a:r>
            <a:r>
              <a:rPr lang="en-US" altLang="zh-CN" sz="2100" dirty="0" smtClean="0">
                <a:solidFill>
                  <a:srgbClr val="FFC000"/>
                </a:solidFill>
              </a:rPr>
              <a:t>-</a:t>
            </a:r>
            <a:r>
              <a:rPr lang="zh-CN" altLang="en-US" sz="2100" dirty="0" smtClean="0">
                <a:solidFill>
                  <a:srgbClr val="FFC000"/>
                </a:solidFill>
              </a:rPr>
              <a:t>通信失效解决</a:t>
            </a:r>
            <a:r>
              <a:rPr lang="zh-CN" altLang="en-US" sz="2100" dirty="0" smtClean="0">
                <a:solidFill>
                  <a:schemeClr val="tx1"/>
                </a:solidFill>
              </a:rPr>
              <a:t>方案</a:t>
            </a:r>
          </a:p>
        </p:txBody>
      </p:sp>
      <p:sp>
        <p:nvSpPr>
          <p:cNvPr id="176131" name="Rectangle 3"/>
          <p:cNvSpPr>
            <a:spLocks noGrp="1" noChangeArrowheads="1"/>
          </p:cNvSpPr>
          <p:nvPr>
            <p:ph idx="1"/>
          </p:nvPr>
        </p:nvSpPr>
        <p:spPr/>
        <p:txBody>
          <a:bodyPr/>
          <a:lstStyle/>
          <a:p>
            <a:pPr eaLnBrk="1" hangingPunct="1"/>
            <a:r>
              <a:rPr lang="en-US" altLang="zh-CN" dirty="0" err="1" smtClean="0"/>
              <a:t>Mogent</a:t>
            </a:r>
            <a:r>
              <a:rPr lang="zh-CN" altLang="en-US" dirty="0" smtClean="0"/>
              <a:t>状态值的使用</a:t>
            </a:r>
          </a:p>
          <a:p>
            <a:pPr lvl="1" eaLnBrk="1" hangingPunct="1"/>
            <a:r>
              <a:rPr lang="en-US" altLang="zh-CN" dirty="0" err="1" smtClean="0">
                <a:latin typeface="Helvetica" pitchFamily="34" charset="0"/>
              </a:rPr>
              <a:t>mogent</a:t>
            </a:r>
            <a:r>
              <a:rPr lang="zh-CN" altLang="en-US" dirty="0" smtClean="0">
                <a:latin typeface="宋体" charset="-122"/>
              </a:rPr>
              <a:t>在某个结点上执行时</a:t>
            </a:r>
            <a:r>
              <a:rPr lang="en-US" altLang="zh-CN" dirty="0" smtClean="0">
                <a:latin typeface="宋体" charset="-122"/>
              </a:rPr>
              <a:t>,</a:t>
            </a:r>
            <a:r>
              <a:rPr lang="zh-CN" altLang="en-US" dirty="0" smtClean="0">
                <a:latin typeface="宋体" charset="-122"/>
              </a:rPr>
              <a:t>其状态值定义为</a:t>
            </a:r>
            <a:r>
              <a:rPr lang="zh-CN" altLang="en-US" dirty="0" smtClean="0">
                <a:solidFill>
                  <a:srgbClr val="FF0000"/>
                </a:solidFill>
                <a:latin typeface="宋体" charset="-122"/>
              </a:rPr>
              <a:t>静止态</a:t>
            </a:r>
          </a:p>
          <a:p>
            <a:pPr lvl="1" eaLnBrk="1" hangingPunct="1"/>
            <a:r>
              <a:rPr lang="en-US" altLang="zh-CN" dirty="0" err="1" smtClean="0">
                <a:latin typeface="Helvetica" pitchFamily="34" charset="0"/>
              </a:rPr>
              <a:t>mogent</a:t>
            </a:r>
            <a:r>
              <a:rPr lang="zh-CN" altLang="en-US" dirty="0" smtClean="0">
                <a:latin typeface="宋体" charset="-122"/>
              </a:rPr>
              <a:t>按计划准备向另一个结点迁移时</a:t>
            </a:r>
            <a:r>
              <a:rPr lang="en-US" altLang="zh-CN" dirty="0" smtClean="0">
                <a:latin typeface="宋体" charset="-122"/>
              </a:rPr>
              <a:t>, </a:t>
            </a:r>
            <a:r>
              <a:rPr lang="zh-CN" altLang="en-US" dirty="0" smtClean="0">
                <a:latin typeface="宋体" charset="-122"/>
              </a:rPr>
              <a:t>必须通知该</a:t>
            </a:r>
            <a:r>
              <a:rPr lang="en-US" altLang="zh-CN" dirty="0" err="1" smtClean="0">
                <a:latin typeface="Helvetica" pitchFamily="34" charset="0"/>
              </a:rPr>
              <a:t>mogent</a:t>
            </a:r>
            <a:r>
              <a:rPr lang="zh-CN" altLang="en-US" dirty="0" smtClean="0">
                <a:latin typeface="宋体" charset="-122"/>
              </a:rPr>
              <a:t>的</a:t>
            </a:r>
            <a:r>
              <a:rPr lang="en-US" altLang="zh-CN" dirty="0" smtClean="0">
                <a:latin typeface="Helvetica" pitchFamily="34" charset="0"/>
              </a:rPr>
              <a:t>Home</a:t>
            </a:r>
            <a:r>
              <a:rPr lang="en-US" altLang="zh-CN" dirty="0" smtClean="0">
                <a:latin typeface="宋体" charset="-122"/>
              </a:rPr>
              <a:t>, </a:t>
            </a:r>
            <a:r>
              <a:rPr lang="en-US" altLang="zh-CN" dirty="0" smtClean="0">
                <a:latin typeface="Helvetica" pitchFamily="34" charset="0"/>
              </a:rPr>
              <a:t>Home</a:t>
            </a:r>
            <a:r>
              <a:rPr lang="zh-CN" altLang="en-US" dirty="0" smtClean="0">
                <a:latin typeface="宋体" charset="-122"/>
              </a:rPr>
              <a:t>收到通知后应将状态值改为</a:t>
            </a:r>
            <a:r>
              <a:rPr lang="zh-CN" altLang="en-US" dirty="0" smtClean="0">
                <a:solidFill>
                  <a:srgbClr val="FF0000"/>
                </a:solidFill>
                <a:latin typeface="宋体" charset="-122"/>
              </a:rPr>
              <a:t>移动态</a:t>
            </a:r>
          </a:p>
          <a:p>
            <a:pPr lvl="1" eaLnBrk="1" hangingPunct="1"/>
            <a:r>
              <a:rPr lang="en-US" altLang="zh-CN" dirty="0" err="1" smtClean="0">
                <a:latin typeface="Helvetica" pitchFamily="34" charset="0"/>
              </a:rPr>
              <a:t>mogent</a:t>
            </a:r>
            <a:r>
              <a:rPr lang="zh-CN" altLang="en-US" dirty="0" smtClean="0">
                <a:latin typeface="宋体" charset="-122"/>
              </a:rPr>
              <a:t>到达某个新结点时</a:t>
            </a:r>
            <a:r>
              <a:rPr lang="en-US" altLang="zh-CN" dirty="0" smtClean="0">
                <a:latin typeface="Helvetica" pitchFamily="34" charset="0"/>
              </a:rPr>
              <a:t>,</a:t>
            </a:r>
            <a:r>
              <a:rPr lang="zh-CN" altLang="en-US" dirty="0" smtClean="0">
                <a:latin typeface="宋体" charset="-122"/>
              </a:rPr>
              <a:t>新结点必须向</a:t>
            </a:r>
            <a:r>
              <a:rPr lang="en-US" altLang="zh-CN" dirty="0" err="1" smtClean="0">
                <a:latin typeface="Helvetica" pitchFamily="34" charset="0"/>
              </a:rPr>
              <a:t>mogent</a:t>
            </a:r>
            <a:r>
              <a:rPr lang="zh-CN" altLang="en-US" dirty="0" smtClean="0">
                <a:latin typeface="宋体" charset="-122"/>
              </a:rPr>
              <a:t>的</a:t>
            </a:r>
            <a:r>
              <a:rPr lang="en-US" altLang="zh-CN" dirty="0" smtClean="0">
                <a:latin typeface="Helvetica" pitchFamily="34" charset="0"/>
              </a:rPr>
              <a:t>Home </a:t>
            </a:r>
            <a:r>
              <a:rPr lang="zh-CN" altLang="en-US" dirty="0" smtClean="0">
                <a:latin typeface="宋体" charset="-122"/>
              </a:rPr>
              <a:t>通知该</a:t>
            </a:r>
            <a:r>
              <a:rPr lang="en-US" altLang="zh-CN" dirty="0" err="1" smtClean="0">
                <a:latin typeface="Helvetica" pitchFamily="34" charset="0"/>
              </a:rPr>
              <a:t>mogent</a:t>
            </a:r>
            <a:r>
              <a:rPr lang="zh-CN" altLang="en-US" dirty="0" smtClean="0">
                <a:latin typeface="宋体" charset="-122"/>
              </a:rPr>
              <a:t>的到达</a:t>
            </a:r>
            <a:r>
              <a:rPr lang="en-US" altLang="zh-CN" dirty="0" smtClean="0">
                <a:latin typeface="Helvetica" pitchFamily="34" charset="0"/>
              </a:rPr>
              <a:t>,Home</a:t>
            </a:r>
            <a:r>
              <a:rPr lang="zh-CN" altLang="en-US" dirty="0" smtClean="0">
                <a:latin typeface="宋体" charset="-122"/>
              </a:rPr>
              <a:t>收到通知</a:t>
            </a:r>
            <a:r>
              <a:rPr lang="en-US" altLang="zh-CN" dirty="0" smtClean="0">
                <a:latin typeface="Helvetica" pitchFamily="34" charset="0"/>
              </a:rPr>
              <a:t>,</a:t>
            </a:r>
            <a:r>
              <a:rPr lang="zh-CN" altLang="en-US" dirty="0" smtClean="0">
                <a:latin typeface="宋体" charset="-122"/>
              </a:rPr>
              <a:t>将状态值改为</a:t>
            </a:r>
            <a:r>
              <a:rPr lang="zh-CN" altLang="en-US" dirty="0" smtClean="0">
                <a:solidFill>
                  <a:srgbClr val="FF0000"/>
                </a:solidFill>
                <a:latin typeface="宋体" charset="-122"/>
              </a:rPr>
              <a:t>静止态</a:t>
            </a:r>
            <a:r>
              <a:rPr lang="zh-CN" altLang="en-US" dirty="0" smtClean="0"/>
              <a:t> </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37</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5"/>
          <p:cNvSpPr>
            <a:spLocks noGrp="1" noChangeArrowheads="1"/>
          </p:cNvSpPr>
          <p:nvPr>
            <p:ph type="title"/>
          </p:nvPr>
        </p:nvSpPr>
        <p:spPr>
          <a:xfrm>
            <a:off x="317500" y="52388"/>
            <a:ext cx="8637588" cy="1431925"/>
          </a:xfrm>
        </p:spPr>
        <p:txBody>
          <a:bodyPr/>
          <a:lstStyle/>
          <a:p>
            <a:pPr eaLnBrk="1" hangingPunct="1"/>
            <a:r>
              <a:rPr lang="zh-CN" altLang="en-US" sz="3000" dirty="0" smtClean="0">
                <a:solidFill>
                  <a:srgbClr val="FFC000"/>
                </a:solidFill>
              </a:rPr>
              <a:t>层次式通信框架</a:t>
            </a:r>
            <a:br>
              <a:rPr lang="zh-CN" altLang="en-US" sz="3000" dirty="0" smtClean="0">
                <a:solidFill>
                  <a:srgbClr val="FFC000"/>
                </a:solidFill>
              </a:rPr>
            </a:br>
            <a:r>
              <a:rPr lang="zh-CN" altLang="en-US" sz="3000" dirty="0" smtClean="0">
                <a:solidFill>
                  <a:srgbClr val="FFC000"/>
                </a:solidFill>
              </a:rPr>
              <a:t>	</a:t>
            </a:r>
            <a:r>
              <a:rPr lang="en-US" altLang="zh-CN" sz="2100" dirty="0" smtClean="0">
                <a:solidFill>
                  <a:srgbClr val="FFC000"/>
                </a:solidFill>
              </a:rPr>
              <a:t>-</a:t>
            </a:r>
            <a:r>
              <a:rPr lang="zh-CN" altLang="en-US" sz="2100" dirty="0" smtClean="0">
                <a:solidFill>
                  <a:srgbClr val="FFC000"/>
                </a:solidFill>
              </a:rPr>
              <a:t>通信失效解决</a:t>
            </a:r>
            <a:r>
              <a:rPr lang="zh-CN" altLang="en-US" sz="2100" dirty="0" smtClean="0">
                <a:solidFill>
                  <a:schemeClr val="tx1"/>
                </a:solidFill>
              </a:rPr>
              <a:t>方案</a:t>
            </a:r>
          </a:p>
        </p:txBody>
      </p:sp>
      <p:sp>
        <p:nvSpPr>
          <p:cNvPr id="23"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38</a:t>
            </a:fld>
            <a:endParaRPr lang="en-US" altLang="zh-CN" dirty="0">
              <a:solidFill>
                <a:schemeClr val="bg1"/>
              </a:solidFill>
            </a:endParaRPr>
          </a:p>
        </p:txBody>
      </p:sp>
      <p:sp>
        <p:nvSpPr>
          <p:cNvPr id="177158" name="AutoShape 2"/>
          <p:cNvSpPr>
            <a:spLocks/>
          </p:cNvSpPr>
          <p:nvPr/>
        </p:nvSpPr>
        <p:spPr bwMode="auto">
          <a:xfrm>
            <a:off x="5867400" y="1371600"/>
            <a:ext cx="1225550" cy="609600"/>
          </a:xfrm>
          <a:prstGeom prst="borderCallout1">
            <a:avLst>
              <a:gd name="adj1" fmla="val 18750"/>
              <a:gd name="adj2" fmla="val -6218"/>
              <a:gd name="adj3" fmla="val 154690"/>
              <a:gd name="adj4" fmla="val -106866"/>
            </a:avLst>
          </a:prstGeom>
          <a:solidFill>
            <a:schemeClr val="accent1"/>
          </a:solidFill>
          <a:ln w="9525">
            <a:solidFill>
              <a:schemeClr val="tx1"/>
            </a:solidFill>
            <a:miter lim="800000"/>
            <a:headEnd/>
            <a:tailEnd/>
          </a:ln>
        </p:spPr>
        <p:txBody>
          <a:bodyPr/>
          <a:lstStyle/>
          <a:p>
            <a:pPr algn="ctr"/>
            <a:r>
              <a:rPr kumimoji="1" lang="zh-CN" altLang="en-US" sz="2400" b="1">
                <a:solidFill>
                  <a:schemeClr val="bg1"/>
                </a:solidFill>
                <a:latin typeface="Times New Roman" pitchFamily="18" charset="0"/>
              </a:rPr>
              <a:t>静止态</a:t>
            </a:r>
          </a:p>
        </p:txBody>
      </p:sp>
      <p:sp>
        <p:nvSpPr>
          <p:cNvPr id="177161" name="AutoShape 6"/>
          <p:cNvSpPr>
            <a:spLocks noChangeArrowheads="1"/>
          </p:cNvSpPr>
          <p:nvPr/>
        </p:nvSpPr>
        <p:spPr bwMode="auto">
          <a:xfrm>
            <a:off x="3048000" y="23622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77162" name="AutoShape 7"/>
          <p:cNvSpPr>
            <a:spLocks noChangeArrowheads="1"/>
          </p:cNvSpPr>
          <p:nvPr/>
        </p:nvSpPr>
        <p:spPr bwMode="auto">
          <a:xfrm>
            <a:off x="4903788" y="48768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77163" name="AutoShape 8"/>
          <p:cNvSpPr>
            <a:spLocks noChangeArrowheads="1"/>
          </p:cNvSpPr>
          <p:nvPr/>
        </p:nvSpPr>
        <p:spPr bwMode="auto">
          <a:xfrm>
            <a:off x="5284788" y="52578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77164" name="AutoShape 9"/>
          <p:cNvSpPr>
            <a:spLocks noChangeArrowheads="1"/>
          </p:cNvSpPr>
          <p:nvPr/>
        </p:nvSpPr>
        <p:spPr bwMode="auto">
          <a:xfrm>
            <a:off x="4038600" y="2286000"/>
            <a:ext cx="838200" cy="762000"/>
          </a:xfrm>
          <a:prstGeom prst="can">
            <a:avLst>
              <a:gd name="adj" fmla="val 25000"/>
            </a:avLst>
          </a:prstGeom>
          <a:solidFill>
            <a:schemeClr val="accent1"/>
          </a:solidFill>
          <a:ln w="9525">
            <a:solidFill>
              <a:schemeClr val="tx1"/>
            </a:solidFill>
            <a:round/>
            <a:headEnd/>
            <a:tailEnd/>
          </a:ln>
        </p:spPr>
        <p:txBody>
          <a:bodyPr wrap="none" anchor="ctr"/>
          <a:lstStyle/>
          <a:p>
            <a:endParaRPr lang="zh-CN" altLang="en-US"/>
          </a:p>
        </p:txBody>
      </p:sp>
      <p:sp>
        <p:nvSpPr>
          <p:cNvPr id="177165" name="AutoShape 10"/>
          <p:cNvSpPr>
            <a:spLocks noChangeArrowheads="1"/>
          </p:cNvSpPr>
          <p:nvPr/>
        </p:nvSpPr>
        <p:spPr bwMode="auto">
          <a:xfrm>
            <a:off x="788988" y="48006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77166" name="AutoShape 11"/>
          <p:cNvSpPr>
            <a:spLocks noChangeArrowheads="1"/>
          </p:cNvSpPr>
          <p:nvPr/>
        </p:nvSpPr>
        <p:spPr bwMode="auto">
          <a:xfrm>
            <a:off x="1169988" y="51816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2" name="Group 12"/>
          <p:cNvGrpSpPr>
            <a:grpSpLocks/>
          </p:cNvGrpSpPr>
          <p:nvPr/>
        </p:nvGrpSpPr>
        <p:grpSpPr bwMode="auto">
          <a:xfrm>
            <a:off x="6732588" y="4508500"/>
            <a:ext cx="476250" cy="449263"/>
            <a:chOff x="6255" y="2430"/>
            <a:chExt cx="405" cy="675"/>
          </a:xfrm>
        </p:grpSpPr>
        <p:sp>
          <p:nvSpPr>
            <p:cNvPr id="177176" name="AutoShape 13"/>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77177" name="AutoShape 14"/>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929231" name="Line 15"/>
          <p:cNvSpPr>
            <a:spLocks noChangeShapeType="1"/>
          </p:cNvSpPr>
          <p:nvPr/>
        </p:nvSpPr>
        <p:spPr bwMode="auto">
          <a:xfrm flipV="1">
            <a:off x="2541588" y="4876800"/>
            <a:ext cx="4419600" cy="0"/>
          </a:xfrm>
          <a:prstGeom prst="line">
            <a:avLst/>
          </a:prstGeom>
          <a:noFill/>
          <a:ln w="38100">
            <a:solidFill>
              <a:schemeClr val="tx2"/>
            </a:solidFill>
            <a:prstDash val="dashDot"/>
            <a:round/>
            <a:headEnd type="arrow" w="med" len="med"/>
            <a:tailEnd/>
          </a:ln>
        </p:spPr>
        <p:txBody>
          <a:bodyPr wrap="none"/>
          <a:lstStyle/>
          <a:p>
            <a:endParaRPr lang="zh-CN" altLang="en-US"/>
          </a:p>
        </p:txBody>
      </p:sp>
      <p:sp>
        <p:nvSpPr>
          <p:cNvPr id="1929232" name="Freeform 16"/>
          <p:cNvSpPr>
            <a:spLocks/>
          </p:cNvSpPr>
          <p:nvPr/>
        </p:nvSpPr>
        <p:spPr bwMode="auto">
          <a:xfrm>
            <a:off x="3543300" y="2819400"/>
            <a:ext cx="1866900" cy="2590800"/>
          </a:xfrm>
          <a:custGeom>
            <a:avLst/>
            <a:gdLst>
              <a:gd name="T0" fmla="*/ 2147483647 w 1176"/>
              <a:gd name="T1" fmla="*/ 2147483647 h 1632"/>
              <a:gd name="T2" fmla="*/ 2147483647 w 1176"/>
              <a:gd name="T3" fmla="*/ 2147483647 h 1632"/>
              <a:gd name="T4" fmla="*/ 2147483647 w 1176"/>
              <a:gd name="T5" fmla="*/ 0 h 1632"/>
              <a:gd name="T6" fmla="*/ 0 60000 65536"/>
              <a:gd name="T7" fmla="*/ 0 60000 65536"/>
              <a:gd name="T8" fmla="*/ 0 60000 65536"/>
              <a:gd name="T9" fmla="*/ 0 w 1176"/>
              <a:gd name="T10" fmla="*/ 0 h 1632"/>
              <a:gd name="T11" fmla="*/ 1176 w 1176"/>
              <a:gd name="T12" fmla="*/ 1632 h 1632"/>
            </a:gdLst>
            <a:ahLst/>
            <a:cxnLst>
              <a:cxn ang="T6">
                <a:pos x="T0" y="T1"/>
              </a:cxn>
              <a:cxn ang="T7">
                <a:pos x="T2" y="T3"/>
              </a:cxn>
              <a:cxn ang="T8">
                <a:pos x="T4" y="T5"/>
              </a:cxn>
            </a:cxnLst>
            <a:rect l="T9" t="T10" r="T11" b="T12"/>
            <a:pathLst>
              <a:path w="1176" h="1632">
                <a:moveTo>
                  <a:pt x="1176" y="1632"/>
                </a:moveTo>
                <a:cubicBezTo>
                  <a:pt x="708" y="1456"/>
                  <a:pt x="240" y="1280"/>
                  <a:pt x="120" y="1008"/>
                </a:cubicBezTo>
                <a:cubicBezTo>
                  <a:pt x="0" y="736"/>
                  <a:pt x="228" y="368"/>
                  <a:pt x="456" y="0"/>
                </a:cubicBezTo>
              </a:path>
            </a:pathLst>
          </a:custGeom>
          <a:noFill/>
          <a:ln w="38100">
            <a:solidFill>
              <a:srgbClr val="FF0000"/>
            </a:solidFill>
            <a:round/>
            <a:headEnd/>
            <a:tailEnd type="arrow" w="med" len="med"/>
          </a:ln>
        </p:spPr>
        <p:txBody>
          <a:bodyPr wrap="none"/>
          <a:lstStyle/>
          <a:p>
            <a:endParaRPr lang="zh-CN" altLang="en-US"/>
          </a:p>
        </p:txBody>
      </p:sp>
      <p:sp>
        <p:nvSpPr>
          <p:cNvPr id="1929233" name="Freeform 17"/>
          <p:cNvSpPr>
            <a:spLocks/>
          </p:cNvSpPr>
          <p:nvPr/>
        </p:nvSpPr>
        <p:spPr bwMode="auto">
          <a:xfrm>
            <a:off x="4800600" y="2743200"/>
            <a:ext cx="1371600" cy="2590800"/>
          </a:xfrm>
          <a:custGeom>
            <a:avLst/>
            <a:gdLst>
              <a:gd name="T0" fmla="*/ 0 w 864"/>
              <a:gd name="T1" fmla="*/ 0 h 1632"/>
              <a:gd name="T2" fmla="*/ 2147483647 w 864"/>
              <a:gd name="T3" fmla="*/ 2147483647 h 1632"/>
              <a:gd name="T4" fmla="*/ 2147483647 w 864"/>
              <a:gd name="T5" fmla="*/ 2147483647 h 1632"/>
              <a:gd name="T6" fmla="*/ 0 60000 65536"/>
              <a:gd name="T7" fmla="*/ 0 60000 65536"/>
              <a:gd name="T8" fmla="*/ 0 60000 65536"/>
              <a:gd name="T9" fmla="*/ 0 w 864"/>
              <a:gd name="T10" fmla="*/ 0 h 1632"/>
              <a:gd name="T11" fmla="*/ 864 w 864"/>
              <a:gd name="T12" fmla="*/ 1632 h 1632"/>
            </a:gdLst>
            <a:ahLst/>
            <a:cxnLst>
              <a:cxn ang="T6">
                <a:pos x="T0" y="T1"/>
              </a:cxn>
              <a:cxn ang="T7">
                <a:pos x="T2" y="T3"/>
              </a:cxn>
              <a:cxn ang="T8">
                <a:pos x="T4" y="T5"/>
              </a:cxn>
            </a:cxnLst>
            <a:rect l="T9" t="T10" r="T11" b="T12"/>
            <a:pathLst>
              <a:path w="864" h="1632">
                <a:moveTo>
                  <a:pt x="0" y="0"/>
                </a:moveTo>
                <a:cubicBezTo>
                  <a:pt x="336" y="176"/>
                  <a:pt x="672" y="352"/>
                  <a:pt x="768" y="624"/>
                </a:cubicBezTo>
                <a:cubicBezTo>
                  <a:pt x="864" y="896"/>
                  <a:pt x="720" y="1264"/>
                  <a:pt x="576" y="1632"/>
                </a:cubicBezTo>
              </a:path>
            </a:pathLst>
          </a:custGeom>
          <a:noFill/>
          <a:ln w="38100">
            <a:solidFill>
              <a:srgbClr val="FF0000"/>
            </a:solidFill>
            <a:round/>
            <a:headEnd/>
            <a:tailEnd type="arrow" w="med" len="med"/>
          </a:ln>
        </p:spPr>
        <p:txBody>
          <a:bodyPr wrap="none"/>
          <a:lstStyle/>
          <a:p>
            <a:endParaRPr lang="zh-CN" altLang="en-US"/>
          </a:p>
        </p:txBody>
      </p:sp>
      <p:sp>
        <p:nvSpPr>
          <p:cNvPr id="1929234" name="Line 18"/>
          <p:cNvSpPr>
            <a:spLocks noChangeShapeType="1"/>
          </p:cNvSpPr>
          <p:nvPr/>
        </p:nvSpPr>
        <p:spPr bwMode="auto">
          <a:xfrm flipV="1">
            <a:off x="2514600" y="2667000"/>
            <a:ext cx="1600200" cy="2667000"/>
          </a:xfrm>
          <a:prstGeom prst="line">
            <a:avLst/>
          </a:prstGeom>
          <a:noFill/>
          <a:ln w="38100">
            <a:solidFill>
              <a:srgbClr val="FF0000"/>
            </a:solidFill>
            <a:round/>
            <a:headEnd/>
            <a:tailEnd type="arrow" w="med" len="med"/>
          </a:ln>
        </p:spPr>
        <p:txBody>
          <a:bodyPr wrap="none"/>
          <a:lstStyle/>
          <a:p>
            <a:endParaRPr lang="zh-CN" altLang="en-US"/>
          </a:p>
        </p:txBody>
      </p:sp>
      <p:sp>
        <p:nvSpPr>
          <p:cNvPr id="177172" name="AutoShape 19"/>
          <p:cNvSpPr>
            <a:spLocks/>
          </p:cNvSpPr>
          <p:nvPr/>
        </p:nvSpPr>
        <p:spPr bwMode="auto">
          <a:xfrm>
            <a:off x="1258888" y="2738438"/>
            <a:ext cx="1149350" cy="609600"/>
          </a:xfrm>
          <a:prstGeom prst="accentCallout1">
            <a:avLst>
              <a:gd name="adj1" fmla="val 18750"/>
              <a:gd name="adj2" fmla="val 106630"/>
              <a:gd name="adj3" fmla="val -28384"/>
              <a:gd name="adj4" fmla="val 250690"/>
            </a:avLst>
          </a:prstGeom>
          <a:solidFill>
            <a:schemeClr val="accent1"/>
          </a:solidFill>
          <a:ln w="9525">
            <a:solidFill>
              <a:schemeClr val="tx1"/>
            </a:solidFill>
            <a:miter lim="800000"/>
            <a:headEnd/>
            <a:tailEnd/>
          </a:ln>
        </p:spPr>
        <p:txBody>
          <a:bodyPr/>
          <a:lstStyle/>
          <a:p>
            <a:pPr algn="ctr"/>
            <a:r>
              <a:rPr lang="en-US" altLang="zh-CN" sz="2000" b="1">
                <a:solidFill>
                  <a:schemeClr val="tx2"/>
                </a:solidFill>
                <a:latin typeface="Arial Black" pitchFamily="34" charset="0"/>
              </a:rPr>
              <a:t>Home</a:t>
            </a:r>
          </a:p>
        </p:txBody>
      </p:sp>
      <p:grpSp>
        <p:nvGrpSpPr>
          <p:cNvPr id="3" name="Group 20"/>
          <p:cNvGrpSpPr>
            <a:grpSpLocks/>
          </p:cNvGrpSpPr>
          <p:nvPr/>
        </p:nvGrpSpPr>
        <p:grpSpPr bwMode="auto">
          <a:xfrm>
            <a:off x="6659563" y="4941888"/>
            <a:ext cx="1116012" cy="366712"/>
            <a:chOff x="4195" y="3113"/>
            <a:chExt cx="703" cy="231"/>
          </a:xfrm>
        </p:grpSpPr>
        <p:sp>
          <p:nvSpPr>
            <p:cNvPr id="177174" name="Text Box 21"/>
            <p:cNvSpPr txBox="1">
              <a:spLocks noChangeArrowheads="1"/>
            </p:cNvSpPr>
            <p:nvPr/>
          </p:nvSpPr>
          <p:spPr bwMode="auto">
            <a:xfrm>
              <a:off x="4332" y="3113"/>
              <a:ext cx="566" cy="231"/>
            </a:xfrm>
            <a:prstGeom prst="rect">
              <a:avLst/>
            </a:prstGeom>
            <a:noFill/>
            <a:ln w="9525">
              <a:noFill/>
              <a:miter lim="800000"/>
              <a:headEnd/>
              <a:tailEnd/>
            </a:ln>
          </p:spPr>
          <p:txBody>
            <a:bodyPr wrap="none">
              <a:spAutoFit/>
            </a:bodyPr>
            <a:lstStyle/>
            <a:p>
              <a:r>
                <a:rPr lang="en-US" altLang="zh-CN" dirty="0"/>
                <a:t>Go H2</a:t>
              </a:r>
            </a:p>
          </p:txBody>
        </p:sp>
        <p:sp>
          <p:nvSpPr>
            <p:cNvPr id="177175" name="Line 22"/>
            <p:cNvSpPr>
              <a:spLocks noChangeShapeType="1"/>
            </p:cNvSpPr>
            <p:nvPr/>
          </p:nvSpPr>
          <p:spPr bwMode="auto">
            <a:xfrm flipH="1">
              <a:off x="4195" y="3158"/>
              <a:ext cx="137" cy="136"/>
            </a:xfrm>
            <a:prstGeom prst="line">
              <a:avLst/>
            </a:prstGeom>
            <a:noFill/>
            <a:ln w="9525">
              <a:solidFill>
                <a:schemeClr val="tx1"/>
              </a:solidFill>
              <a:round/>
              <a:headEnd/>
              <a:tailEnd type="triangle" w="med" len="med"/>
            </a:ln>
          </p:spPr>
          <p:txBody>
            <a:bodyPr wrap="none"/>
            <a:lstStyle/>
            <a:p>
              <a:endParaRPr lang="zh-CN" altLang="en-US"/>
            </a:p>
          </p:txBody>
        </p:sp>
      </p:grpSp>
      <p:sp>
        <p:nvSpPr>
          <p:cNvPr id="26" name="AutoShape 2"/>
          <p:cNvSpPr>
            <a:spLocks/>
          </p:cNvSpPr>
          <p:nvPr/>
        </p:nvSpPr>
        <p:spPr bwMode="auto">
          <a:xfrm>
            <a:off x="5868144" y="1356810"/>
            <a:ext cx="1225550" cy="609600"/>
          </a:xfrm>
          <a:prstGeom prst="borderCallout1">
            <a:avLst>
              <a:gd name="adj1" fmla="val 18750"/>
              <a:gd name="adj2" fmla="val -6218"/>
              <a:gd name="adj3" fmla="val 154690"/>
              <a:gd name="adj4" fmla="val -106866"/>
            </a:avLst>
          </a:prstGeom>
          <a:solidFill>
            <a:schemeClr val="tx1"/>
          </a:solidFill>
          <a:ln w="9525">
            <a:solidFill>
              <a:schemeClr val="tx1"/>
            </a:solidFill>
            <a:miter lim="800000"/>
            <a:headEnd/>
            <a:tailEnd/>
          </a:ln>
        </p:spPr>
        <p:txBody>
          <a:bodyPr/>
          <a:lstStyle/>
          <a:p>
            <a:pPr algn="ctr"/>
            <a:r>
              <a:rPr kumimoji="1" lang="zh-CN" altLang="en-US" sz="2400" b="1" dirty="0" smtClean="0">
                <a:solidFill>
                  <a:schemeClr val="bg1"/>
                </a:solidFill>
                <a:latin typeface="Times New Roman" pitchFamily="18" charset="0"/>
              </a:rPr>
              <a:t>移动态</a:t>
            </a:r>
            <a:endParaRPr kumimoji="1" lang="zh-CN" altLang="en-US" sz="2400" b="1" dirty="0">
              <a:solidFill>
                <a:schemeClr val="bg1"/>
              </a:solidFill>
              <a:latin typeface="Times New Roman" pitchFamily="18" charset="0"/>
            </a:endParaRPr>
          </a:p>
        </p:txBody>
      </p:sp>
      <p:sp>
        <p:nvSpPr>
          <p:cNvPr id="27" name="AutoShape 2"/>
          <p:cNvSpPr>
            <a:spLocks/>
          </p:cNvSpPr>
          <p:nvPr/>
        </p:nvSpPr>
        <p:spPr bwMode="auto">
          <a:xfrm>
            <a:off x="5875984" y="1371038"/>
            <a:ext cx="1225550" cy="609600"/>
          </a:xfrm>
          <a:prstGeom prst="borderCallout1">
            <a:avLst>
              <a:gd name="adj1" fmla="val 18750"/>
              <a:gd name="adj2" fmla="val -6218"/>
              <a:gd name="adj3" fmla="val 154690"/>
              <a:gd name="adj4" fmla="val -106866"/>
            </a:avLst>
          </a:prstGeom>
          <a:solidFill>
            <a:schemeClr val="accent1"/>
          </a:solidFill>
          <a:ln w="9525">
            <a:solidFill>
              <a:schemeClr val="tx1"/>
            </a:solidFill>
            <a:miter lim="800000"/>
            <a:headEnd/>
            <a:tailEnd/>
          </a:ln>
        </p:spPr>
        <p:txBody>
          <a:bodyPr/>
          <a:lstStyle/>
          <a:p>
            <a:pPr algn="ctr"/>
            <a:r>
              <a:rPr kumimoji="1" lang="zh-CN" altLang="en-US" sz="2400" b="1" dirty="0" smtClean="0">
                <a:solidFill>
                  <a:schemeClr val="bg1"/>
                </a:solidFill>
                <a:latin typeface="Times New Roman" pitchFamily="18" charset="0"/>
              </a:rPr>
              <a:t>静止态</a:t>
            </a:r>
            <a:endParaRPr kumimoji="1" lang="zh-CN" altLang="en-US" sz="2400" b="1" dirty="0">
              <a:solidFill>
                <a:schemeClr val="bg1"/>
              </a:solidFill>
              <a:latin typeface="Times New Roman" pitchFamily="18" charset="0"/>
            </a:endParaRPr>
          </a:p>
        </p:txBody>
      </p:sp>
      <p:sp>
        <p:nvSpPr>
          <p:cNvPr id="2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929231"/>
                                        </p:tgtEl>
                                        <p:attrNameLst>
                                          <p:attrName>style.visibility</p:attrName>
                                        </p:attrNameLst>
                                      </p:cBhvr>
                                      <p:to>
                                        <p:strVal val="visible"/>
                                      </p:to>
                                    </p:set>
                                    <p:animEffect transition="in" filter="wipe(right)">
                                      <p:cBhvr>
                                        <p:cTn id="7" dur="500"/>
                                        <p:tgtEl>
                                          <p:spTgt spid="1929231"/>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up)">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1929232"/>
                                        </p:tgtEl>
                                        <p:attrNameLst>
                                          <p:attrName>style.visibility</p:attrName>
                                        </p:attrNameLst>
                                      </p:cBhvr>
                                      <p:to>
                                        <p:strVal val="visible"/>
                                      </p:to>
                                    </p:set>
                                    <p:animEffect transition="in" filter="wipe(down)">
                                      <p:cBhvr>
                                        <p:cTn id="17" dur="500"/>
                                        <p:tgtEl>
                                          <p:spTgt spid="1929232"/>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1" fill="hold" grpId="0" nodeType="clickEffect">
                                  <p:stCondLst>
                                    <p:cond delay="0"/>
                                  </p:stCondLst>
                                  <p:childTnLst>
                                    <p:set>
                                      <p:cBhvr>
                                        <p:cTn id="25" dur="1" fill="hold">
                                          <p:stCondLst>
                                            <p:cond delay="0"/>
                                          </p:stCondLst>
                                        </p:cTn>
                                        <p:tgtEl>
                                          <p:spTgt spid="1929233"/>
                                        </p:tgtEl>
                                        <p:attrNameLst>
                                          <p:attrName>style.visibility</p:attrName>
                                        </p:attrNameLst>
                                      </p:cBhvr>
                                      <p:to>
                                        <p:strVal val="visible"/>
                                      </p:to>
                                    </p:set>
                                    <p:animEffect transition="in" filter="wipe(up)">
                                      <p:cBhvr>
                                        <p:cTn id="26" dur="500"/>
                                        <p:tgtEl>
                                          <p:spTgt spid="1929233"/>
                                        </p:tgtEl>
                                      </p:cBhvr>
                                    </p:animEffect>
                                  </p:childTnLst>
                                </p:cTn>
                              </p:par>
                            </p:childTnLst>
                          </p:cTn>
                        </p:par>
                      </p:childTnLst>
                    </p:cTn>
                  </p:par>
                  <p:par>
                    <p:cTn id="27" fill="hold">
                      <p:stCondLst>
                        <p:cond delay="indefinite"/>
                      </p:stCondLst>
                      <p:childTnLst>
                        <p:par>
                          <p:cTn id="28" fill="hold">
                            <p:stCondLst>
                              <p:cond delay="0"/>
                            </p:stCondLst>
                            <p:childTnLst>
                              <p:par>
                                <p:cTn id="29" presetID="35" presetClass="path" presetSubtype="0" accel="50000" decel="50000" fill="hold" nodeType="clickEffect">
                                  <p:stCondLst>
                                    <p:cond delay="0"/>
                                  </p:stCondLst>
                                  <p:childTnLst>
                                    <p:animMotion origin="layout" path="M -3.05556E-6 1.15607E-6 L -0.51527 0.00069 " pathEditMode="relative" rAng="0" ptsTypes="AA">
                                      <p:cBhvr>
                                        <p:cTn id="30" dur="2000" fill="hold"/>
                                        <p:tgtEl>
                                          <p:spTgt spid="2"/>
                                        </p:tgtEl>
                                        <p:attrNameLst>
                                          <p:attrName>ppt_x</p:attrName>
                                          <p:attrName>ppt_y</p:attrName>
                                        </p:attrNameLst>
                                      </p:cBhvr>
                                      <p:rCtr x="-258" y="0"/>
                                    </p:animMotion>
                                  </p:childTnLst>
                                </p:cTn>
                              </p:par>
                            </p:childTnLst>
                          </p:cTn>
                        </p:par>
                      </p:childTnLst>
                    </p:cTn>
                  </p:par>
                  <p:par>
                    <p:cTn id="31" fill="hold">
                      <p:stCondLst>
                        <p:cond delay="indefinite"/>
                      </p:stCondLst>
                      <p:childTnLst>
                        <p:par>
                          <p:cTn id="32" fill="hold">
                            <p:stCondLst>
                              <p:cond delay="0"/>
                            </p:stCondLst>
                            <p:childTnLst>
                              <p:par>
                                <p:cTn id="33" presetID="22" presetClass="entr" presetSubtype="4" fill="hold" grpId="0" nodeType="clickEffect">
                                  <p:stCondLst>
                                    <p:cond delay="0"/>
                                  </p:stCondLst>
                                  <p:childTnLst>
                                    <p:set>
                                      <p:cBhvr>
                                        <p:cTn id="34" dur="1" fill="hold">
                                          <p:stCondLst>
                                            <p:cond delay="0"/>
                                          </p:stCondLst>
                                        </p:cTn>
                                        <p:tgtEl>
                                          <p:spTgt spid="1929234"/>
                                        </p:tgtEl>
                                        <p:attrNameLst>
                                          <p:attrName>style.visibility</p:attrName>
                                        </p:attrNameLst>
                                      </p:cBhvr>
                                      <p:to>
                                        <p:strVal val="visible"/>
                                      </p:to>
                                    </p:set>
                                    <p:animEffect transition="in" filter="wipe(down)">
                                      <p:cBhvr>
                                        <p:cTn id="35" dur="500"/>
                                        <p:tgtEl>
                                          <p:spTgt spid="1929234"/>
                                        </p:tgtEl>
                                      </p:cBhvr>
                                    </p:animEffect>
                                  </p:childTnLst>
                                </p:cTn>
                              </p:par>
                            </p:childTnLst>
                          </p:cTn>
                        </p:par>
                      </p:childTnLst>
                    </p:cTn>
                  </p:par>
                  <p:par>
                    <p:cTn id="36" fill="hold">
                      <p:stCondLst>
                        <p:cond delay="indefinite"/>
                      </p:stCondLst>
                      <p:childTnLst>
                        <p:par>
                          <p:cTn id="37" fill="hold">
                            <p:stCondLst>
                              <p:cond delay="0"/>
                            </p:stCondLst>
                            <p:childTnLst>
                              <p:par>
                                <p:cTn id="38" presetID="1" presetClass="entr" presetSubtype="0" fill="hold" grpId="0" nodeType="clickEffect">
                                  <p:stCondLst>
                                    <p:cond delay="0"/>
                                  </p:stCondLst>
                                  <p:childTnLst>
                                    <p:set>
                                      <p:cBhvr>
                                        <p:cTn id="39" dur="1" fill="hold">
                                          <p:stCondLst>
                                            <p:cond delay="0"/>
                                          </p:stCondLst>
                                        </p:cTn>
                                        <p:tgtEl>
                                          <p:spTgt spid="2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29231" grpId="0" animBg="1"/>
      <p:bldP spid="1929232" grpId="0" animBg="1"/>
      <p:bldP spid="1929233" grpId="0" animBg="1"/>
      <p:bldP spid="1929234" grpId="0" animBg="1"/>
      <p:bldP spid="26" grpId="0" animBg="1"/>
      <p:bldP spid="27" grpId="0" animBg="1"/>
    </p:bldLst>
  </p:timing>
</p:sld>
</file>

<file path=ppt/slides/slide39.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317500" y="52388"/>
            <a:ext cx="8637588" cy="1431925"/>
          </a:xfrm>
        </p:spPr>
        <p:txBody>
          <a:bodyPr>
            <a:normAutofit/>
          </a:bodyPr>
          <a:lstStyle/>
          <a:p>
            <a:r>
              <a:rPr lang="zh-CN" altLang="en-US" sz="3200" dirty="0" smtClean="0">
                <a:solidFill>
                  <a:srgbClr val="FFC000"/>
                </a:solidFill>
              </a:rPr>
              <a:t>层次式通信框架</a:t>
            </a:r>
          </a:p>
        </p:txBody>
      </p:sp>
      <p:sp>
        <p:nvSpPr>
          <p:cNvPr id="1931267" name="Rectangle 3"/>
          <p:cNvSpPr>
            <a:spLocks noGrp="1" noChangeArrowheads="1"/>
          </p:cNvSpPr>
          <p:nvPr>
            <p:ph idx="1"/>
          </p:nvPr>
        </p:nvSpPr>
        <p:spPr>
          <a:xfrm>
            <a:off x="304800" y="1752600"/>
            <a:ext cx="8208963" cy="4916488"/>
          </a:xfrm>
        </p:spPr>
        <p:txBody>
          <a:bodyPr/>
          <a:lstStyle/>
          <a:p>
            <a:pPr eaLnBrk="1" hangingPunct="1">
              <a:lnSpc>
                <a:spcPct val="90000"/>
              </a:lnSpc>
            </a:pPr>
            <a:r>
              <a:rPr lang="zh-CN" altLang="en-US" dirty="0" smtClean="0"/>
              <a:t>基础框架和寻址、通信算法的改进：</a:t>
            </a:r>
          </a:p>
          <a:p>
            <a:pPr lvl="1" eaLnBrk="1" hangingPunct="1">
              <a:lnSpc>
                <a:spcPct val="90000"/>
              </a:lnSpc>
            </a:pPr>
            <a:r>
              <a:rPr lang="en-US" altLang="zh-CN" dirty="0" smtClean="0"/>
              <a:t>Home</a:t>
            </a:r>
            <a:r>
              <a:rPr lang="zh-CN" altLang="en-US" dirty="0" smtClean="0"/>
              <a:t>结构调整：</a:t>
            </a:r>
          </a:p>
          <a:p>
            <a:pPr lvl="2" eaLnBrk="1" hangingPunct="1">
              <a:lnSpc>
                <a:spcPct val="90000"/>
              </a:lnSpc>
            </a:pPr>
            <a:r>
              <a:rPr lang="en-US" altLang="zh-CN" dirty="0" err="1" smtClean="0">
                <a:latin typeface="Helvetica" pitchFamily="34" charset="0"/>
              </a:rPr>
              <a:t>mogent</a:t>
            </a:r>
            <a:r>
              <a:rPr lang="zh-CN" altLang="en-US" dirty="0" smtClean="0">
                <a:latin typeface="宋体" charset="-122"/>
              </a:rPr>
              <a:t>状态分为静止态和移动态</a:t>
            </a:r>
            <a:r>
              <a:rPr lang="zh-CN" altLang="en-US" dirty="0" smtClean="0"/>
              <a:t> </a:t>
            </a:r>
          </a:p>
          <a:p>
            <a:pPr lvl="2" eaLnBrk="1" hangingPunct="1">
              <a:lnSpc>
                <a:spcPct val="90000"/>
              </a:lnSpc>
            </a:pPr>
            <a:r>
              <a:rPr lang="zh-CN" altLang="en-US" dirty="0" smtClean="0">
                <a:latin typeface="宋体" charset="-122"/>
              </a:rPr>
              <a:t>在</a:t>
            </a:r>
            <a:r>
              <a:rPr lang="en-US" altLang="zh-CN" dirty="0" smtClean="0">
                <a:latin typeface="Helvetica" pitchFamily="34" charset="0"/>
              </a:rPr>
              <a:t>Home</a:t>
            </a:r>
            <a:r>
              <a:rPr lang="zh-CN" altLang="en-US" dirty="0" smtClean="0">
                <a:latin typeface="宋体" charset="-122"/>
              </a:rPr>
              <a:t>中增加了“</a:t>
            </a:r>
            <a:r>
              <a:rPr lang="zh-CN" altLang="en-US" dirty="0" smtClean="0">
                <a:solidFill>
                  <a:srgbClr val="FF0000"/>
                </a:solidFill>
                <a:latin typeface="宋体" charset="-122"/>
              </a:rPr>
              <a:t>寻址信件回复等待队列</a:t>
            </a:r>
            <a:r>
              <a:rPr lang="zh-CN" altLang="en-US" dirty="0" smtClean="0">
                <a:latin typeface="Arial" charset="0"/>
              </a:rPr>
              <a:t>”</a:t>
            </a:r>
            <a:r>
              <a:rPr lang="zh-CN" altLang="en-US" dirty="0" smtClean="0"/>
              <a:t> </a:t>
            </a:r>
          </a:p>
          <a:p>
            <a:pPr lvl="1" eaLnBrk="1" hangingPunct="1">
              <a:lnSpc>
                <a:spcPct val="90000"/>
              </a:lnSpc>
            </a:pPr>
            <a:r>
              <a:rPr lang="en-US" altLang="zh-CN" dirty="0" err="1" smtClean="0"/>
              <a:t>Mogent</a:t>
            </a:r>
            <a:r>
              <a:rPr lang="zh-CN" altLang="en-US" dirty="0" smtClean="0"/>
              <a:t>状态修改规则：</a:t>
            </a:r>
          </a:p>
          <a:p>
            <a:pPr lvl="2" eaLnBrk="1" hangingPunct="1">
              <a:lnSpc>
                <a:spcPct val="90000"/>
              </a:lnSpc>
            </a:pPr>
            <a:r>
              <a:rPr lang="en-US" altLang="zh-CN" dirty="0" err="1" smtClean="0">
                <a:latin typeface="Helvetica" pitchFamily="34" charset="0"/>
              </a:rPr>
              <a:t>mogent</a:t>
            </a:r>
            <a:r>
              <a:rPr lang="zh-CN" altLang="en-US" dirty="0" smtClean="0">
                <a:latin typeface="宋体" charset="-122"/>
              </a:rPr>
              <a:t>在某个结点上执行时</a:t>
            </a:r>
            <a:r>
              <a:rPr lang="en-US" altLang="zh-CN" dirty="0" smtClean="0">
                <a:latin typeface="宋体" charset="-122"/>
              </a:rPr>
              <a:t>,</a:t>
            </a:r>
            <a:r>
              <a:rPr lang="zh-CN" altLang="en-US" dirty="0" smtClean="0">
                <a:latin typeface="宋体" charset="-122"/>
              </a:rPr>
              <a:t>其状态值定义为</a:t>
            </a:r>
            <a:r>
              <a:rPr lang="zh-CN" altLang="en-US" dirty="0" smtClean="0">
                <a:solidFill>
                  <a:srgbClr val="FF0000"/>
                </a:solidFill>
                <a:latin typeface="宋体" charset="-122"/>
              </a:rPr>
              <a:t>静止态</a:t>
            </a:r>
          </a:p>
          <a:p>
            <a:pPr lvl="2" eaLnBrk="1" hangingPunct="1">
              <a:lnSpc>
                <a:spcPct val="90000"/>
              </a:lnSpc>
            </a:pPr>
            <a:r>
              <a:rPr lang="en-US" altLang="zh-CN" dirty="0" err="1" smtClean="0">
                <a:latin typeface="Helvetica" pitchFamily="34" charset="0"/>
              </a:rPr>
              <a:t>mogent</a:t>
            </a:r>
            <a:r>
              <a:rPr lang="zh-CN" altLang="en-US" dirty="0" smtClean="0">
                <a:latin typeface="Helvetica" pitchFamily="34" charset="0"/>
              </a:rPr>
              <a:t>按计划准备向另一个结点迁移时</a:t>
            </a:r>
            <a:r>
              <a:rPr lang="en-US" altLang="zh-CN" dirty="0" smtClean="0">
                <a:latin typeface="Helvetica" pitchFamily="34" charset="0"/>
              </a:rPr>
              <a:t>, </a:t>
            </a:r>
            <a:r>
              <a:rPr lang="zh-CN" altLang="en-US" dirty="0" smtClean="0">
                <a:latin typeface="Helvetica" pitchFamily="34" charset="0"/>
              </a:rPr>
              <a:t>必须通知该</a:t>
            </a:r>
            <a:r>
              <a:rPr lang="en-US" altLang="zh-CN" dirty="0" err="1" smtClean="0">
                <a:latin typeface="Helvetica" pitchFamily="34" charset="0"/>
              </a:rPr>
              <a:t>mogent</a:t>
            </a:r>
            <a:r>
              <a:rPr lang="zh-CN" altLang="en-US" dirty="0" smtClean="0">
                <a:latin typeface="Helvetica" pitchFamily="34" charset="0"/>
              </a:rPr>
              <a:t>的</a:t>
            </a:r>
            <a:r>
              <a:rPr lang="en-US" altLang="zh-CN" dirty="0" smtClean="0">
                <a:latin typeface="Helvetica" pitchFamily="34" charset="0"/>
              </a:rPr>
              <a:t>Home, Home</a:t>
            </a:r>
            <a:r>
              <a:rPr lang="zh-CN" altLang="en-US" dirty="0" smtClean="0">
                <a:latin typeface="宋体" charset="-122"/>
              </a:rPr>
              <a:t>收到通知后应将状态值改为</a:t>
            </a:r>
            <a:r>
              <a:rPr lang="zh-CN" altLang="en-US" dirty="0" smtClean="0">
                <a:solidFill>
                  <a:srgbClr val="FF0000"/>
                </a:solidFill>
                <a:latin typeface="宋体" charset="-122"/>
              </a:rPr>
              <a:t>移动态</a:t>
            </a:r>
          </a:p>
          <a:p>
            <a:pPr lvl="2" eaLnBrk="1" hangingPunct="1">
              <a:lnSpc>
                <a:spcPct val="90000"/>
              </a:lnSpc>
            </a:pPr>
            <a:r>
              <a:rPr lang="en-US" altLang="zh-CN" dirty="0" err="1" smtClean="0">
                <a:latin typeface="Helvetica" pitchFamily="34" charset="0"/>
              </a:rPr>
              <a:t>mogent</a:t>
            </a:r>
            <a:r>
              <a:rPr lang="zh-CN" altLang="en-US" dirty="0" smtClean="0">
                <a:latin typeface="宋体" charset="-122"/>
              </a:rPr>
              <a:t>到达某个新结点时</a:t>
            </a:r>
            <a:r>
              <a:rPr lang="en-US" altLang="zh-CN" dirty="0" smtClean="0">
                <a:latin typeface="Helvetica" pitchFamily="34" charset="0"/>
              </a:rPr>
              <a:t>,</a:t>
            </a:r>
            <a:r>
              <a:rPr lang="zh-CN" altLang="en-US" dirty="0" smtClean="0">
                <a:latin typeface="宋体" charset="-122"/>
              </a:rPr>
              <a:t>新结点必须向</a:t>
            </a:r>
            <a:r>
              <a:rPr lang="en-US" altLang="zh-CN" dirty="0" err="1" smtClean="0">
                <a:latin typeface="Helvetica" pitchFamily="34" charset="0"/>
              </a:rPr>
              <a:t>mogent</a:t>
            </a:r>
            <a:r>
              <a:rPr lang="zh-CN" altLang="en-US" dirty="0" smtClean="0">
                <a:latin typeface="宋体" charset="-122"/>
              </a:rPr>
              <a:t>的</a:t>
            </a:r>
            <a:r>
              <a:rPr lang="en-US" altLang="zh-CN" dirty="0" smtClean="0">
                <a:latin typeface="Helvetica" pitchFamily="34" charset="0"/>
              </a:rPr>
              <a:t>Home </a:t>
            </a:r>
            <a:r>
              <a:rPr lang="zh-CN" altLang="en-US" dirty="0" smtClean="0">
                <a:latin typeface="宋体" charset="-122"/>
              </a:rPr>
              <a:t>通知该</a:t>
            </a:r>
            <a:r>
              <a:rPr lang="en-US" altLang="zh-CN" dirty="0" err="1" smtClean="0">
                <a:latin typeface="Helvetica" pitchFamily="34" charset="0"/>
              </a:rPr>
              <a:t>mogent</a:t>
            </a:r>
            <a:r>
              <a:rPr lang="zh-CN" altLang="en-US" dirty="0" smtClean="0">
                <a:latin typeface="宋体" charset="-122"/>
              </a:rPr>
              <a:t>的到达</a:t>
            </a:r>
            <a:r>
              <a:rPr lang="en-US" altLang="zh-CN" dirty="0" smtClean="0">
                <a:latin typeface="Helvetica" pitchFamily="34" charset="0"/>
              </a:rPr>
              <a:t>,Home</a:t>
            </a:r>
            <a:r>
              <a:rPr lang="zh-CN" altLang="en-US" dirty="0" smtClean="0">
                <a:latin typeface="宋体" charset="-122"/>
              </a:rPr>
              <a:t>收到通知</a:t>
            </a:r>
            <a:r>
              <a:rPr lang="en-US" altLang="zh-CN" dirty="0" smtClean="0">
                <a:latin typeface="Helvetica" pitchFamily="34" charset="0"/>
              </a:rPr>
              <a:t>,</a:t>
            </a:r>
            <a:r>
              <a:rPr lang="zh-CN" altLang="en-US" dirty="0" smtClean="0">
                <a:latin typeface="宋体" charset="-122"/>
              </a:rPr>
              <a:t>将状态值改为</a:t>
            </a:r>
            <a:r>
              <a:rPr lang="zh-CN" altLang="en-US" dirty="0" smtClean="0">
                <a:solidFill>
                  <a:srgbClr val="FF0000"/>
                </a:solidFill>
                <a:latin typeface="宋体" charset="-122"/>
              </a:rPr>
              <a:t>静止态</a:t>
            </a:r>
            <a:r>
              <a:rPr lang="zh-CN" altLang="en-US" dirty="0" smtClean="0"/>
              <a:t> </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39</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39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31267">
                                            <p:txEl>
                                              <p:pRg st="0" end="0"/>
                                            </p:txEl>
                                          </p:spTgt>
                                        </p:tgtEl>
                                        <p:attrNameLst>
                                          <p:attrName>style.visibility</p:attrName>
                                        </p:attrNameLst>
                                      </p:cBhvr>
                                      <p:to>
                                        <p:strVal val="visible"/>
                                      </p:to>
                                    </p:set>
                                    <p:animEffect transition="in" filter="wipe(left)">
                                      <p:cBhvr>
                                        <p:cTn id="7" dur="500"/>
                                        <p:tgtEl>
                                          <p:spTgt spid="193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31267">
                                            <p:txEl>
                                              <p:pRg st="1" end="1"/>
                                            </p:txEl>
                                          </p:spTgt>
                                        </p:tgtEl>
                                        <p:attrNameLst>
                                          <p:attrName>style.visibility</p:attrName>
                                        </p:attrNameLst>
                                      </p:cBhvr>
                                      <p:to>
                                        <p:strVal val="visible"/>
                                      </p:to>
                                    </p:set>
                                    <p:animEffect transition="in" filter="wipe(left)">
                                      <p:cBhvr>
                                        <p:cTn id="12" dur="500"/>
                                        <p:tgtEl>
                                          <p:spTgt spid="193126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31267">
                                            <p:txEl>
                                              <p:pRg st="2" end="2"/>
                                            </p:txEl>
                                          </p:spTgt>
                                        </p:tgtEl>
                                        <p:attrNameLst>
                                          <p:attrName>style.visibility</p:attrName>
                                        </p:attrNameLst>
                                      </p:cBhvr>
                                      <p:to>
                                        <p:strVal val="visible"/>
                                      </p:to>
                                    </p:set>
                                    <p:animEffect transition="in" filter="wipe(left)">
                                      <p:cBhvr>
                                        <p:cTn id="17" dur="500"/>
                                        <p:tgtEl>
                                          <p:spTgt spid="193126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31267">
                                            <p:txEl>
                                              <p:pRg st="3" end="3"/>
                                            </p:txEl>
                                          </p:spTgt>
                                        </p:tgtEl>
                                        <p:attrNameLst>
                                          <p:attrName>style.visibility</p:attrName>
                                        </p:attrNameLst>
                                      </p:cBhvr>
                                      <p:to>
                                        <p:strVal val="visible"/>
                                      </p:to>
                                    </p:set>
                                    <p:animEffect transition="in" filter="wipe(left)">
                                      <p:cBhvr>
                                        <p:cTn id="22" dur="500"/>
                                        <p:tgtEl>
                                          <p:spTgt spid="193126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31267">
                                            <p:txEl>
                                              <p:pRg st="4" end="4"/>
                                            </p:txEl>
                                          </p:spTgt>
                                        </p:tgtEl>
                                        <p:attrNameLst>
                                          <p:attrName>style.visibility</p:attrName>
                                        </p:attrNameLst>
                                      </p:cBhvr>
                                      <p:to>
                                        <p:strVal val="visible"/>
                                      </p:to>
                                    </p:set>
                                    <p:animEffect transition="in" filter="wipe(left)">
                                      <p:cBhvr>
                                        <p:cTn id="27" dur="500"/>
                                        <p:tgtEl>
                                          <p:spTgt spid="193126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31267">
                                            <p:txEl>
                                              <p:pRg st="5" end="5"/>
                                            </p:txEl>
                                          </p:spTgt>
                                        </p:tgtEl>
                                        <p:attrNameLst>
                                          <p:attrName>style.visibility</p:attrName>
                                        </p:attrNameLst>
                                      </p:cBhvr>
                                      <p:to>
                                        <p:strVal val="visible"/>
                                      </p:to>
                                    </p:set>
                                    <p:animEffect transition="in" filter="wipe(left)">
                                      <p:cBhvr>
                                        <p:cTn id="32" dur="500"/>
                                        <p:tgtEl>
                                          <p:spTgt spid="193126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31267">
                                            <p:txEl>
                                              <p:pRg st="6" end="6"/>
                                            </p:txEl>
                                          </p:spTgt>
                                        </p:tgtEl>
                                        <p:attrNameLst>
                                          <p:attrName>style.visibility</p:attrName>
                                        </p:attrNameLst>
                                      </p:cBhvr>
                                      <p:to>
                                        <p:strVal val="visible"/>
                                      </p:to>
                                    </p:set>
                                    <p:animEffect transition="in" filter="wipe(left)">
                                      <p:cBhvr>
                                        <p:cTn id="37" dur="500"/>
                                        <p:tgtEl>
                                          <p:spTgt spid="193126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931267">
                                            <p:txEl>
                                              <p:pRg st="7" end="7"/>
                                            </p:txEl>
                                          </p:spTgt>
                                        </p:tgtEl>
                                        <p:attrNameLst>
                                          <p:attrName>style.visibility</p:attrName>
                                        </p:attrNameLst>
                                      </p:cBhvr>
                                      <p:to>
                                        <p:strVal val="visible"/>
                                      </p:to>
                                    </p:set>
                                    <p:animEffect transition="in" filter="wipe(left)">
                                      <p:cBhvr>
                                        <p:cTn id="42" dur="500"/>
                                        <p:tgtEl>
                                          <p:spTgt spid="1931267">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1267" grpId="0" build="p" bldLvl="4"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p:txBody>
          <a:bodyPr/>
          <a:lstStyle/>
          <a:p>
            <a:r>
              <a:rPr lang="en-US" altLang="zh-CN" dirty="0" smtClean="0"/>
              <a:t>Agent</a:t>
            </a:r>
            <a:r>
              <a:rPr lang="zh-CN" altLang="en-US" dirty="0" smtClean="0"/>
              <a:t>协作</a:t>
            </a:r>
            <a:endParaRPr lang="zh-CN" altLang="en-US" sz="2500" dirty="0" smtClean="0">
              <a:solidFill>
                <a:schemeClr val="tx1"/>
              </a:solidFill>
            </a:endParaRPr>
          </a:p>
        </p:txBody>
      </p:sp>
      <p:sp>
        <p:nvSpPr>
          <p:cNvPr id="143363" name="Rectangle 3"/>
          <p:cNvSpPr>
            <a:spLocks noGrp="1" noChangeArrowheads="1"/>
          </p:cNvSpPr>
          <p:nvPr>
            <p:ph idx="1"/>
          </p:nvPr>
        </p:nvSpPr>
        <p:spPr/>
        <p:txBody>
          <a:bodyPr/>
          <a:lstStyle/>
          <a:p>
            <a:pPr eaLnBrk="1" hangingPunct="1">
              <a:lnSpc>
                <a:spcPct val="90000"/>
              </a:lnSpc>
            </a:pPr>
            <a:r>
              <a:rPr lang="zh-CN" altLang="en-US" dirty="0" smtClean="0"/>
              <a:t>协作的目的</a:t>
            </a:r>
          </a:p>
          <a:p>
            <a:pPr lvl="1" eaLnBrk="1" hangingPunct="1">
              <a:lnSpc>
                <a:spcPct val="90000"/>
              </a:lnSpc>
            </a:pPr>
            <a:r>
              <a:rPr lang="zh-CN" altLang="en-US" dirty="0" smtClean="0"/>
              <a:t>合作</a:t>
            </a:r>
          </a:p>
          <a:p>
            <a:pPr lvl="2" eaLnBrk="1" hangingPunct="1">
              <a:lnSpc>
                <a:spcPct val="90000"/>
              </a:lnSpc>
            </a:pPr>
            <a:r>
              <a:rPr lang="zh-CN" altLang="en-US" dirty="0" smtClean="0"/>
              <a:t>有限知识 </a:t>
            </a:r>
            <a:r>
              <a:rPr lang="en-US" altLang="zh-CN" dirty="0" smtClean="0"/>
              <a:t>vs. </a:t>
            </a:r>
            <a:r>
              <a:rPr lang="zh-CN" altLang="en-US" dirty="0" smtClean="0"/>
              <a:t>复杂需求</a:t>
            </a:r>
          </a:p>
          <a:p>
            <a:pPr lvl="1" eaLnBrk="1" hangingPunct="1">
              <a:lnSpc>
                <a:spcPct val="90000"/>
              </a:lnSpc>
            </a:pPr>
            <a:r>
              <a:rPr lang="zh-CN" altLang="en-US" dirty="0" smtClean="0"/>
              <a:t>管理</a:t>
            </a:r>
          </a:p>
          <a:p>
            <a:pPr lvl="2" eaLnBrk="1" hangingPunct="1">
              <a:lnSpc>
                <a:spcPct val="90000"/>
              </a:lnSpc>
            </a:pPr>
            <a:r>
              <a:rPr lang="en-US" altLang="zh-CN" dirty="0" smtClean="0"/>
              <a:t>Agent</a:t>
            </a:r>
            <a:r>
              <a:rPr lang="zh-CN" altLang="en-US" dirty="0" smtClean="0"/>
              <a:t>管理</a:t>
            </a:r>
          </a:p>
          <a:p>
            <a:pPr lvl="1" eaLnBrk="1" hangingPunct="1">
              <a:lnSpc>
                <a:spcPct val="90000"/>
              </a:lnSpc>
            </a:pPr>
            <a:r>
              <a:rPr lang="zh-CN" altLang="en-US" dirty="0" smtClean="0"/>
              <a:t>交流</a:t>
            </a:r>
          </a:p>
          <a:p>
            <a:pPr lvl="2" eaLnBrk="1" hangingPunct="1">
              <a:lnSpc>
                <a:spcPct val="90000"/>
              </a:lnSpc>
            </a:pPr>
            <a:r>
              <a:rPr lang="zh-CN" altLang="en-US" dirty="0" smtClean="0"/>
              <a:t>感知、交换</a:t>
            </a:r>
          </a:p>
          <a:p>
            <a:pPr lvl="1" eaLnBrk="1" hangingPunct="1">
              <a:lnSpc>
                <a:spcPct val="90000"/>
              </a:lnSpc>
            </a:pPr>
            <a:r>
              <a:rPr lang="zh-CN" altLang="en-US" dirty="0" smtClean="0"/>
              <a:t>协同</a:t>
            </a:r>
          </a:p>
          <a:p>
            <a:pPr lvl="2" eaLnBrk="1" hangingPunct="1">
              <a:lnSpc>
                <a:spcPct val="90000"/>
              </a:lnSpc>
            </a:pPr>
            <a:r>
              <a:rPr lang="zh-CN" altLang="en-US" dirty="0" smtClean="0"/>
              <a:t>内在依赖关系导致：同步、异步、组协同  </a:t>
            </a:r>
            <a:r>
              <a:rPr lang="en-US" altLang="zh-CN" dirty="0" smtClean="0">
                <a:latin typeface="Arial" charset="0"/>
              </a:rPr>
              <a:t>……</a:t>
            </a:r>
            <a:endParaRPr lang="en-US" altLang="zh-CN" dirty="0" smtClean="0"/>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2" name="灯片编号占位符 3"/>
          <p:cNvSpPr>
            <a:spLocks noGrp="1"/>
          </p:cNvSpPr>
          <p:nvPr>
            <p:ph type="sldNum" sz="quarter" idx="12"/>
          </p:nvPr>
        </p:nvSpPr>
        <p:spPr>
          <a:xfrm>
            <a:off x="8204396" y="6476999"/>
            <a:ext cx="733864" cy="274320"/>
          </a:xfrm>
          <a:prstGeom prst="rect">
            <a:avLst/>
          </a:prstGeom>
        </p:spPr>
        <p:txBody>
          <a:bodyPr/>
          <a:lstStyle/>
          <a:p>
            <a:pPr algn="ctr">
              <a:defRPr/>
            </a:pPr>
            <a:fld id="{A52F2995-70D2-4C90-8155-837E51B10493}" type="slidenum">
              <a:rPr lang="en-US" altLang="zh-CN">
                <a:solidFill>
                  <a:schemeClr val="tx1"/>
                </a:solidFill>
              </a:rPr>
              <a:pPr algn="ctr">
                <a:defRPr/>
              </a:pPr>
              <a:t>4</a:t>
            </a:fld>
            <a:endParaRPr lang="en-US" altLang="zh-CN" dirty="0">
              <a:solidFill>
                <a:schemeClr val="tx1"/>
              </a:solidFill>
            </a:endParaRPr>
          </a:p>
        </p:txBody>
      </p:sp>
    </p:spTree>
  </p:cSld>
  <p:clrMapOvr>
    <a:masterClrMapping/>
  </p:clrMapOvr>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317500" y="52388"/>
            <a:ext cx="8637588" cy="1431925"/>
          </a:xfrm>
        </p:spPr>
        <p:txBody>
          <a:bodyPr>
            <a:normAutofit/>
          </a:bodyPr>
          <a:lstStyle/>
          <a:p>
            <a:r>
              <a:rPr lang="zh-CN" altLang="en-US" sz="3200" dirty="0" smtClean="0">
                <a:solidFill>
                  <a:srgbClr val="FFC000"/>
                </a:solidFill>
              </a:rPr>
              <a:t>层次式通信</a:t>
            </a:r>
            <a:r>
              <a:rPr lang="zh-CN" altLang="en-US" sz="3200" dirty="0" smtClean="0">
                <a:solidFill>
                  <a:schemeClr val="tx1"/>
                </a:solidFill>
              </a:rPr>
              <a:t>框架</a:t>
            </a:r>
          </a:p>
        </p:txBody>
      </p:sp>
      <p:sp>
        <p:nvSpPr>
          <p:cNvPr id="1933315" name="Rectangle 3"/>
          <p:cNvSpPr>
            <a:spLocks noGrp="1" noChangeArrowheads="1"/>
          </p:cNvSpPr>
          <p:nvPr>
            <p:ph idx="1"/>
          </p:nvPr>
        </p:nvSpPr>
        <p:spPr/>
        <p:txBody>
          <a:bodyPr>
            <a:normAutofit fontScale="92500" lnSpcReduction="10000"/>
          </a:bodyPr>
          <a:lstStyle/>
          <a:p>
            <a:pPr eaLnBrk="1" hangingPunct="1"/>
            <a:r>
              <a:rPr lang="en-US" altLang="zh-CN" dirty="0" smtClean="0"/>
              <a:t>Communicator</a:t>
            </a:r>
            <a:r>
              <a:rPr lang="zh-CN" altLang="en-US" dirty="0" smtClean="0"/>
              <a:t>：</a:t>
            </a:r>
          </a:p>
          <a:p>
            <a:pPr lvl="1" eaLnBrk="1" hangingPunct="1"/>
            <a:r>
              <a:rPr lang="en-US" altLang="zh-CN" dirty="0" smtClean="0">
                <a:latin typeface="Helvetica" pitchFamily="34" charset="0"/>
              </a:rPr>
              <a:t>communicator</a:t>
            </a:r>
            <a:r>
              <a:rPr lang="zh-CN" altLang="en-US" dirty="0" smtClean="0">
                <a:latin typeface="宋体" charset="-122"/>
              </a:rPr>
              <a:t>中</a:t>
            </a:r>
            <a:r>
              <a:rPr lang="en-US" altLang="zh-CN" dirty="0" smtClean="0">
                <a:latin typeface="Helvetica" pitchFamily="34" charset="0"/>
              </a:rPr>
              <a:t>,</a:t>
            </a:r>
            <a:r>
              <a:rPr lang="zh-CN" altLang="en-US" dirty="0" smtClean="0">
                <a:latin typeface="宋体" charset="-122"/>
              </a:rPr>
              <a:t>为每个</a:t>
            </a:r>
            <a:r>
              <a:rPr lang="en-US" altLang="zh-CN" dirty="0" err="1" smtClean="0">
                <a:latin typeface="Helvetica" pitchFamily="34" charset="0"/>
              </a:rPr>
              <a:t>mogent</a:t>
            </a:r>
            <a:r>
              <a:rPr lang="zh-CN" altLang="en-US" dirty="0" smtClean="0">
                <a:latin typeface="宋体" charset="-122"/>
              </a:rPr>
              <a:t>设置了“在途信件数</a:t>
            </a:r>
            <a:r>
              <a:rPr lang="zh-CN" altLang="en-US" dirty="0" smtClean="0">
                <a:latin typeface="Arial" charset="0"/>
              </a:rPr>
              <a:t>”：</a:t>
            </a:r>
            <a:r>
              <a:rPr lang="en-US" altLang="zh-CN" dirty="0" err="1" smtClean="0">
                <a:latin typeface="Helvetica" pitchFamily="34" charset="0"/>
              </a:rPr>
              <a:t>Mail_Num_onTrip</a:t>
            </a:r>
            <a:endParaRPr lang="en-US" altLang="zh-CN" dirty="0" smtClean="0">
              <a:latin typeface="Helvetica" pitchFamily="34" charset="0"/>
            </a:endParaRPr>
          </a:p>
          <a:p>
            <a:pPr lvl="1" eaLnBrk="1" hangingPunct="1"/>
            <a:r>
              <a:rPr lang="zh-CN" altLang="en-US" dirty="0" smtClean="0">
                <a:latin typeface="Helvetica" pitchFamily="34" charset="0"/>
                <a:hlinkClick r:id="" action="ppaction://noaction"/>
              </a:rPr>
              <a:t>在途</a:t>
            </a:r>
            <a:r>
              <a:rPr lang="zh-CN" altLang="en-US" dirty="0" smtClean="0">
                <a:latin typeface="Helvetica" pitchFamily="34" charset="0"/>
              </a:rPr>
              <a:t>：</a:t>
            </a:r>
            <a:r>
              <a:rPr lang="en-US" altLang="zh-CN" dirty="0" smtClean="0">
                <a:latin typeface="Helvetica" pitchFamily="34" charset="0"/>
              </a:rPr>
              <a:t>Home</a:t>
            </a:r>
            <a:r>
              <a:rPr lang="zh-CN" altLang="en-US" dirty="0" smtClean="0">
                <a:latin typeface="宋体" charset="-122"/>
              </a:rPr>
              <a:t>回复了寻址信件后开始</a:t>
            </a:r>
            <a:r>
              <a:rPr lang="en-US" altLang="zh-CN" dirty="0" smtClean="0">
                <a:latin typeface="Helvetica" pitchFamily="34" charset="0"/>
              </a:rPr>
              <a:t>,</a:t>
            </a:r>
            <a:r>
              <a:rPr lang="zh-CN" altLang="en-US" dirty="0" smtClean="0">
                <a:latin typeface="宋体" charset="-122"/>
              </a:rPr>
              <a:t>直到这次通信的信件到达</a:t>
            </a:r>
            <a:r>
              <a:rPr lang="en-US" altLang="zh-CN" dirty="0" smtClean="0">
                <a:latin typeface="Helvetica" pitchFamily="34" charset="0"/>
              </a:rPr>
              <a:t>B</a:t>
            </a:r>
            <a:r>
              <a:rPr lang="zh-CN" altLang="en-US" dirty="0" smtClean="0">
                <a:latin typeface="宋体" charset="-122"/>
              </a:rPr>
              <a:t>为止的这段时间</a:t>
            </a:r>
            <a:r>
              <a:rPr lang="zh-CN" altLang="en-US" dirty="0" smtClean="0">
                <a:latin typeface="Helvetica" pitchFamily="34" charset="0"/>
              </a:rPr>
              <a:t> </a:t>
            </a:r>
          </a:p>
          <a:p>
            <a:pPr lvl="1" eaLnBrk="1" hangingPunct="1"/>
            <a:r>
              <a:rPr lang="en-US" altLang="zh-CN" dirty="0" err="1" smtClean="0">
                <a:latin typeface="Helvetica" pitchFamily="34" charset="0"/>
              </a:rPr>
              <a:t>Mail_Num_onTrip</a:t>
            </a:r>
            <a:r>
              <a:rPr lang="zh-CN" altLang="en-US" dirty="0" smtClean="0">
                <a:latin typeface="Helvetica" pitchFamily="34" charset="0"/>
              </a:rPr>
              <a:t>：非</a:t>
            </a:r>
            <a:r>
              <a:rPr lang="en-US" altLang="zh-CN" dirty="0" smtClean="0">
                <a:latin typeface="Helvetica" pitchFamily="34" charset="0"/>
              </a:rPr>
              <a:t>0</a:t>
            </a:r>
            <a:r>
              <a:rPr lang="zh-CN" altLang="en-US" dirty="0" smtClean="0">
                <a:latin typeface="Helvetica" pitchFamily="34" charset="0"/>
              </a:rPr>
              <a:t>表示有人在向该</a:t>
            </a:r>
            <a:r>
              <a:rPr lang="en-US" altLang="zh-CN" dirty="0" smtClean="0">
                <a:latin typeface="Helvetica" pitchFamily="34" charset="0"/>
              </a:rPr>
              <a:t>agent</a:t>
            </a:r>
            <a:r>
              <a:rPr lang="zh-CN" altLang="en-US" dirty="0" smtClean="0">
                <a:latin typeface="Helvetica" pitchFamily="34" charset="0"/>
              </a:rPr>
              <a:t>发信，</a:t>
            </a:r>
            <a:r>
              <a:rPr lang="en-US" altLang="zh-CN" dirty="0" smtClean="0">
                <a:latin typeface="Helvetica" pitchFamily="34" charset="0"/>
              </a:rPr>
              <a:t>agent</a:t>
            </a:r>
            <a:r>
              <a:rPr lang="zh-CN" altLang="en-US" dirty="0" smtClean="0">
                <a:latin typeface="Helvetica" pitchFamily="34" charset="0"/>
              </a:rPr>
              <a:t>的迁移应该暂停</a:t>
            </a:r>
            <a:endParaRPr lang="en-US" altLang="zh-CN" dirty="0" smtClean="0">
              <a:latin typeface="Helvetica" pitchFamily="34" charset="0"/>
            </a:endParaRPr>
          </a:p>
          <a:p>
            <a:endParaRPr lang="en-US" altLang="zh-CN" dirty="0" smtClean="0"/>
          </a:p>
          <a:p>
            <a:r>
              <a:rPr lang="zh-CN" altLang="en-US" dirty="0" smtClean="0"/>
              <a:t>规则：当一个</a:t>
            </a:r>
            <a:r>
              <a:rPr lang="en-US" altLang="zh-CN" dirty="0" smtClean="0"/>
              <a:t>agent</a:t>
            </a:r>
            <a:r>
              <a:rPr lang="zh-CN" altLang="en-US" dirty="0" smtClean="0"/>
              <a:t>准备离开某个结点时</a:t>
            </a:r>
            <a:r>
              <a:rPr lang="en-US" altLang="zh-CN" dirty="0" smtClean="0"/>
              <a:t>,</a:t>
            </a:r>
            <a:r>
              <a:rPr lang="zh-CN" altLang="en-US" dirty="0" smtClean="0"/>
              <a:t>它所对应的”在途信件数”必须为</a:t>
            </a:r>
            <a:r>
              <a:rPr lang="en-US" altLang="zh-CN" dirty="0" smtClean="0"/>
              <a:t>0,</a:t>
            </a:r>
            <a:r>
              <a:rPr lang="zh-CN" altLang="en-US" dirty="0" smtClean="0"/>
              <a:t>否则</a:t>
            </a:r>
            <a:r>
              <a:rPr lang="en-US" altLang="zh-CN" dirty="0" smtClean="0"/>
              <a:t>,</a:t>
            </a:r>
            <a:r>
              <a:rPr lang="zh-CN" altLang="en-US" dirty="0" smtClean="0"/>
              <a:t>移动要求将被暂缓。</a:t>
            </a:r>
            <a:endParaRPr lang="zh-CN" altLang="en-US" dirty="0" smtClean="0">
              <a:latin typeface="Helvetica" pitchFamily="34" charset="0"/>
            </a:endParaRP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40</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33315">
                                            <p:txEl>
                                              <p:pRg st="0" end="0"/>
                                            </p:txEl>
                                          </p:spTgt>
                                        </p:tgtEl>
                                        <p:attrNameLst>
                                          <p:attrName>style.visibility</p:attrName>
                                        </p:attrNameLst>
                                      </p:cBhvr>
                                      <p:to>
                                        <p:strVal val="visible"/>
                                      </p:to>
                                    </p:set>
                                    <p:animEffect transition="in" filter="wipe(left)">
                                      <p:cBhvr>
                                        <p:cTn id="7" dur="500"/>
                                        <p:tgtEl>
                                          <p:spTgt spid="193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33315">
                                            <p:txEl>
                                              <p:pRg st="1" end="1"/>
                                            </p:txEl>
                                          </p:spTgt>
                                        </p:tgtEl>
                                        <p:attrNameLst>
                                          <p:attrName>style.visibility</p:attrName>
                                        </p:attrNameLst>
                                      </p:cBhvr>
                                      <p:to>
                                        <p:strVal val="visible"/>
                                      </p:to>
                                    </p:set>
                                    <p:animEffect transition="in" filter="wipe(left)">
                                      <p:cBhvr>
                                        <p:cTn id="12" dur="500"/>
                                        <p:tgtEl>
                                          <p:spTgt spid="193331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33315">
                                            <p:txEl>
                                              <p:pRg st="2" end="2"/>
                                            </p:txEl>
                                          </p:spTgt>
                                        </p:tgtEl>
                                        <p:attrNameLst>
                                          <p:attrName>style.visibility</p:attrName>
                                        </p:attrNameLst>
                                      </p:cBhvr>
                                      <p:to>
                                        <p:strVal val="visible"/>
                                      </p:to>
                                    </p:set>
                                    <p:animEffect transition="in" filter="wipe(left)">
                                      <p:cBhvr>
                                        <p:cTn id="17" dur="500"/>
                                        <p:tgtEl>
                                          <p:spTgt spid="193331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33315">
                                            <p:txEl>
                                              <p:pRg st="3" end="3"/>
                                            </p:txEl>
                                          </p:spTgt>
                                        </p:tgtEl>
                                        <p:attrNameLst>
                                          <p:attrName>style.visibility</p:attrName>
                                        </p:attrNameLst>
                                      </p:cBhvr>
                                      <p:to>
                                        <p:strVal val="visible"/>
                                      </p:to>
                                    </p:set>
                                    <p:animEffect transition="in" filter="wipe(left)">
                                      <p:cBhvr>
                                        <p:cTn id="22" dur="500"/>
                                        <p:tgtEl>
                                          <p:spTgt spid="193331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33315">
                                            <p:txEl>
                                              <p:pRg st="5" end="5"/>
                                            </p:txEl>
                                          </p:spTgt>
                                        </p:tgtEl>
                                        <p:attrNameLst>
                                          <p:attrName>style.visibility</p:attrName>
                                        </p:attrNameLst>
                                      </p:cBhvr>
                                      <p:to>
                                        <p:strVal val="visible"/>
                                      </p:to>
                                    </p:set>
                                    <p:animEffect transition="in" filter="wipe(left)">
                                      <p:cBhvr>
                                        <p:cTn id="27" dur="500"/>
                                        <p:tgtEl>
                                          <p:spTgt spid="193331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3315" grpId="0" build="p" bldLvl="3" autoUpdateAnimBg="0"/>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0226" name="Rectangle 2"/>
          <p:cNvSpPr>
            <a:spLocks noGrp="1" noChangeArrowheads="1"/>
          </p:cNvSpPr>
          <p:nvPr>
            <p:ph type="title"/>
          </p:nvPr>
        </p:nvSpPr>
        <p:spPr>
          <a:xfrm>
            <a:off x="317500" y="52388"/>
            <a:ext cx="8637588" cy="1431925"/>
          </a:xfrm>
        </p:spPr>
        <p:txBody>
          <a:bodyPr/>
          <a:lstStyle/>
          <a:p>
            <a:r>
              <a:rPr lang="zh-CN" altLang="en-US" sz="3200" dirty="0" smtClean="0">
                <a:solidFill>
                  <a:srgbClr val="FFC000"/>
                </a:solidFill>
              </a:rPr>
              <a:t>层次式通信</a:t>
            </a:r>
            <a:r>
              <a:rPr lang="zh-CN" altLang="en-US" sz="3200" dirty="0" smtClean="0">
                <a:solidFill>
                  <a:schemeClr val="tx1"/>
                </a:solidFill>
              </a:rPr>
              <a:t>框架</a:t>
            </a:r>
          </a:p>
        </p:txBody>
      </p:sp>
      <p:sp>
        <p:nvSpPr>
          <p:cNvPr id="3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41</a:t>
            </a:fld>
            <a:endParaRPr lang="en-US" altLang="zh-CN" dirty="0">
              <a:solidFill>
                <a:schemeClr val="bg1"/>
              </a:solidFill>
            </a:endParaRPr>
          </a:p>
        </p:txBody>
      </p:sp>
      <p:sp>
        <p:nvSpPr>
          <p:cNvPr id="180230" name="AutoShape 3"/>
          <p:cNvSpPr>
            <a:spLocks noChangeArrowheads="1"/>
          </p:cNvSpPr>
          <p:nvPr/>
        </p:nvSpPr>
        <p:spPr bwMode="auto">
          <a:xfrm>
            <a:off x="336104" y="2561357"/>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0231" name="AutoShape 4"/>
          <p:cNvSpPr>
            <a:spLocks noChangeArrowheads="1"/>
          </p:cNvSpPr>
          <p:nvPr/>
        </p:nvSpPr>
        <p:spPr bwMode="auto">
          <a:xfrm>
            <a:off x="4908104" y="2485157"/>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0232" name="AutoShape 5"/>
          <p:cNvSpPr>
            <a:spLocks noChangeArrowheads="1"/>
          </p:cNvSpPr>
          <p:nvPr/>
        </p:nvSpPr>
        <p:spPr bwMode="auto">
          <a:xfrm>
            <a:off x="4603304" y="4923557"/>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0233" name="AutoShape 6"/>
          <p:cNvSpPr>
            <a:spLocks noChangeArrowheads="1"/>
          </p:cNvSpPr>
          <p:nvPr/>
        </p:nvSpPr>
        <p:spPr bwMode="auto">
          <a:xfrm>
            <a:off x="793304" y="2866157"/>
            <a:ext cx="1600200" cy="381000"/>
          </a:xfrm>
          <a:prstGeom prst="cube">
            <a:avLst>
              <a:gd name="adj" fmla="val 43750"/>
            </a:avLst>
          </a:prstGeom>
          <a:solidFill>
            <a:schemeClr val="accent1"/>
          </a:solidFill>
          <a:ln w="9525">
            <a:solidFill>
              <a:srgbClr val="FFFF00"/>
            </a:solidFill>
            <a:miter lim="800000"/>
            <a:headEnd/>
            <a:tailEnd/>
          </a:ln>
        </p:spPr>
        <p:txBody>
          <a:bodyPr wrap="none" anchor="ctr"/>
          <a:lstStyle/>
          <a:p>
            <a:endParaRPr lang="zh-CN" altLang="en-US"/>
          </a:p>
        </p:txBody>
      </p:sp>
      <p:sp>
        <p:nvSpPr>
          <p:cNvPr id="180234" name="AutoShape 7"/>
          <p:cNvSpPr>
            <a:spLocks noChangeArrowheads="1"/>
          </p:cNvSpPr>
          <p:nvPr/>
        </p:nvSpPr>
        <p:spPr bwMode="auto">
          <a:xfrm>
            <a:off x="5365304" y="2866157"/>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80235" name="AutoShape 8"/>
          <p:cNvSpPr>
            <a:spLocks noChangeArrowheads="1"/>
          </p:cNvSpPr>
          <p:nvPr/>
        </p:nvSpPr>
        <p:spPr bwMode="auto">
          <a:xfrm>
            <a:off x="4984304" y="5304557"/>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80236" name="AutoShape 9"/>
          <p:cNvSpPr>
            <a:spLocks noChangeArrowheads="1"/>
          </p:cNvSpPr>
          <p:nvPr/>
        </p:nvSpPr>
        <p:spPr bwMode="auto">
          <a:xfrm>
            <a:off x="1555304" y="2180357"/>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0"/>
          <p:cNvGrpSpPr>
            <a:grpSpLocks/>
          </p:cNvGrpSpPr>
          <p:nvPr/>
        </p:nvGrpSpPr>
        <p:grpSpPr bwMode="auto">
          <a:xfrm>
            <a:off x="6279704" y="2180357"/>
            <a:ext cx="476250" cy="449263"/>
            <a:chOff x="6255" y="2430"/>
            <a:chExt cx="405" cy="675"/>
          </a:xfrm>
        </p:grpSpPr>
        <p:sp>
          <p:nvSpPr>
            <p:cNvPr id="180260" name="AutoShape 11"/>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0261" name="AutoShape 12"/>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13"/>
          <p:cNvGrpSpPr>
            <a:grpSpLocks/>
          </p:cNvGrpSpPr>
          <p:nvPr/>
        </p:nvGrpSpPr>
        <p:grpSpPr bwMode="auto">
          <a:xfrm>
            <a:off x="6584504" y="4542557"/>
            <a:ext cx="476250" cy="449263"/>
            <a:chOff x="6255" y="2430"/>
            <a:chExt cx="405" cy="675"/>
          </a:xfrm>
        </p:grpSpPr>
        <p:sp>
          <p:nvSpPr>
            <p:cNvPr id="180258" name="AutoShape 14"/>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0259" name="AutoShape 15"/>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935376" name="Line 16"/>
          <p:cNvSpPr>
            <a:spLocks noChangeShapeType="1"/>
          </p:cNvSpPr>
          <p:nvPr/>
        </p:nvSpPr>
        <p:spPr bwMode="auto">
          <a:xfrm flipV="1">
            <a:off x="2317304" y="2942357"/>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80240" name="Text Box 17"/>
          <p:cNvSpPr txBox="1">
            <a:spLocks noChangeArrowheads="1"/>
          </p:cNvSpPr>
          <p:nvPr/>
        </p:nvSpPr>
        <p:spPr bwMode="auto">
          <a:xfrm>
            <a:off x="6721029" y="1916832"/>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sp>
        <p:nvSpPr>
          <p:cNvPr id="180241" name="Text Box 18"/>
          <p:cNvSpPr txBox="1">
            <a:spLocks noChangeArrowheads="1"/>
          </p:cNvSpPr>
          <p:nvPr/>
        </p:nvSpPr>
        <p:spPr bwMode="auto">
          <a:xfrm>
            <a:off x="7025829" y="4279032"/>
            <a:ext cx="3873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sp>
        <p:nvSpPr>
          <p:cNvPr id="1935379" name="Line 19"/>
          <p:cNvSpPr>
            <a:spLocks noChangeShapeType="1"/>
          </p:cNvSpPr>
          <p:nvPr/>
        </p:nvSpPr>
        <p:spPr bwMode="auto">
          <a:xfrm flipH="1" flipV="1">
            <a:off x="2241104" y="3094757"/>
            <a:ext cx="3200400" cy="0"/>
          </a:xfrm>
          <a:prstGeom prst="line">
            <a:avLst/>
          </a:prstGeom>
          <a:noFill/>
          <a:ln w="38100">
            <a:solidFill>
              <a:srgbClr val="FF0000"/>
            </a:solidFill>
            <a:round/>
            <a:headEnd type="arrow" w="med" len="med"/>
            <a:tailEnd/>
          </a:ln>
        </p:spPr>
        <p:txBody>
          <a:bodyPr wrap="none"/>
          <a:lstStyle/>
          <a:p>
            <a:endParaRPr lang="zh-CN" altLang="en-US"/>
          </a:p>
        </p:txBody>
      </p:sp>
      <p:sp>
        <p:nvSpPr>
          <p:cNvPr id="1935380" name="Freeform 20"/>
          <p:cNvSpPr>
            <a:spLocks/>
          </p:cNvSpPr>
          <p:nvPr/>
        </p:nvSpPr>
        <p:spPr bwMode="auto">
          <a:xfrm>
            <a:off x="6813104" y="2408957"/>
            <a:ext cx="1003300" cy="2133600"/>
          </a:xfrm>
          <a:custGeom>
            <a:avLst/>
            <a:gdLst>
              <a:gd name="T0" fmla="*/ 0 w 632"/>
              <a:gd name="T1" fmla="*/ 0 h 1344"/>
              <a:gd name="T2" fmla="*/ 2147483647 w 632"/>
              <a:gd name="T3" fmla="*/ 2147483647 h 1344"/>
              <a:gd name="T4" fmla="*/ 2147483647 w 632"/>
              <a:gd name="T5" fmla="*/ 2147483647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935381" name="Text Box 21"/>
          <p:cNvSpPr txBox="1">
            <a:spLocks noChangeArrowheads="1"/>
          </p:cNvSpPr>
          <p:nvPr/>
        </p:nvSpPr>
        <p:spPr bwMode="auto">
          <a:xfrm>
            <a:off x="7041704" y="3399557"/>
            <a:ext cx="1801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sp>
        <p:nvSpPr>
          <p:cNvPr id="1935382" name="Freeform 22"/>
          <p:cNvSpPr>
            <a:spLocks/>
          </p:cNvSpPr>
          <p:nvPr/>
        </p:nvSpPr>
        <p:spPr bwMode="auto">
          <a:xfrm>
            <a:off x="5936804" y="2332757"/>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935383" name="Freeform 23"/>
          <p:cNvSpPr>
            <a:spLocks/>
          </p:cNvSpPr>
          <p:nvPr/>
        </p:nvSpPr>
        <p:spPr bwMode="auto">
          <a:xfrm>
            <a:off x="958404" y="2408957"/>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935384" name="Freeform 24"/>
          <p:cNvSpPr>
            <a:spLocks/>
          </p:cNvSpPr>
          <p:nvPr/>
        </p:nvSpPr>
        <p:spPr bwMode="auto">
          <a:xfrm>
            <a:off x="1783904" y="2408957"/>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grpSp>
        <p:nvGrpSpPr>
          <p:cNvPr id="4" name="Group 25"/>
          <p:cNvGrpSpPr>
            <a:grpSpLocks/>
          </p:cNvGrpSpPr>
          <p:nvPr/>
        </p:nvGrpSpPr>
        <p:grpSpPr bwMode="auto">
          <a:xfrm>
            <a:off x="5136704" y="3094757"/>
            <a:ext cx="762000" cy="2286000"/>
            <a:chOff x="3264" y="1968"/>
            <a:chExt cx="480" cy="1440"/>
          </a:xfrm>
        </p:grpSpPr>
        <p:sp>
          <p:nvSpPr>
            <p:cNvPr id="180256" name="Freeform 26"/>
            <p:cNvSpPr>
              <a:spLocks/>
            </p:cNvSpPr>
            <p:nvPr/>
          </p:nvSpPr>
          <p:spPr bwMode="auto">
            <a:xfrm>
              <a:off x="3264" y="1968"/>
              <a:ext cx="480" cy="1440"/>
            </a:xfrm>
            <a:custGeom>
              <a:avLst/>
              <a:gdLst>
                <a:gd name="T0" fmla="*/ 480 w 480"/>
                <a:gd name="T1" fmla="*/ 0 h 1440"/>
                <a:gd name="T2" fmla="*/ 0 w 480"/>
                <a:gd name="T3" fmla="*/ 720 h 1440"/>
                <a:gd name="T4" fmla="*/ 480 w 480"/>
                <a:gd name="T5" fmla="*/ 1440 h 1440"/>
                <a:gd name="T6" fmla="*/ 0 60000 65536"/>
                <a:gd name="T7" fmla="*/ 0 60000 65536"/>
                <a:gd name="T8" fmla="*/ 0 60000 65536"/>
                <a:gd name="T9" fmla="*/ 0 w 480"/>
                <a:gd name="T10" fmla="*/ 0 h 1440"/>
                <a:gd name="T11" fmla="*/ 480 w 480"/>
                <a:gd name="T12" fmla="*/ 1440 h 1440"/>
              </a:gdLst>
              <a:ahLst/>
              <a:cxnLst>
                <a:cxn ang="T6">
                  <a:pos x="T0" y="T1"/>
                </a:cxn>
                <a:cxn ang="T7">
                  <a:pos x="T2" y="T3"/>
                </a:cxn>
                <a:cxn ang="T8">
                  <a:pos x="T4" y="T5"/>
                </a:cxn>
              </a:cxnLst>
              <a:rect l="T9" t="T10" r="T11" b="T12"/>
              <a:pathLst>
                <a:path w="480" h="1440">
                  <a:moveTo>
                    <a:pt x="480" y="0"/>
                  </a:moveTo>
                  <a:cubicBezTo>
                    <a:pt x="240" y="240"/>
                    <a:pt x="0" y="480"/>
                    <a:pt x="0" y="720"/>
                  </a:cubicBezTo>
                  <a:cubicBezTo>
                    <a:pt x="0" y="960"/>
                    <a:pt x="240" y="1200"/>
                    <a:pt x="480" y="1440"/>
                  </a:cubicBezTo>
                </a:path>
              </a:pathLst>
            </a:custGeom>
            <a:noFill/>
            <a:ln w="38100">
              <a:solidFill>
                <a:srgbClr val="FF0000"/>
              </a:solidFill>
              <a:round/>
              <a:headEnd/>
              <a:tailEnd type="arrow" w="med" len="med"/>
            </a:ln>
          </p:spPr>
          <p:txBody>
            <a:bodyPr wrap="none"/>
            <a:lstStyle/>
            <a:p>
              <a:endParaRPr lang="zh-CN" altLang="en-US"/>
            </a:p>
          </p:txBody>
        </p:sp>
        <p:sp>
          <p:nvSpPr>
            <p:cNvPr id="180257" name="Text Box 27"/>
            <p:cNvSpPr txBox="1">
              <a:spLocks noChangeArrowheads="1"/>
            </p:cNvSpPr>
            <p:nvPr/>
          </p:nvSpPr>
          <p:spPr bwMode="auto">
            <a:xfrm>
              <a:off x="3360" y="2496"/>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5" name="Group 28"/>
          <p:cNvGrpSpPr>
            <a:grpSpLocks/>
          </p:cNvGrpSpPr>
          <p:nvPr/>
        </p:nvGrpSpPr>
        <p:grpSpPr bwMode="auto">
          <a:xfrm>
            <a:off x="6035229" y="4507632"/>
            <a:ext cx="625475" cy="873125"/>
            <a:chOff x="3830" y="2858"/>
            <a:chExt cx="394" cy="550"/>
          </a:xfrm>
        </p:grpSpPr>
        <p:sp>
          <p:nvSpPr>
            <p:cNvPr id="180254" name="Freeform 29"/>
            <p:cNvSpPr>
              <a:spLocks/>
            </p:cNvSpPr>
            <p:nvPr/>
          </p:nvSpPr>
          <p:spPr bwMode="auto">
            <a:xfrm>
              <a:off x="4024" y="2976"/>
              <a:ext cx="200" cy="432"/>
            </a:xfrm>
            <a:custGeom>
              <a:avLst/>
              <a:gdLst>
                <a:gd name="T0" fmla="*/ 200 w 200"/>
                <a:gd name="T1" fmla="*/ 779 h 384"/>
                <a:gd name="T2" fmla="*/ 8 w 200"/>
                <a:gd name="T3" fmla="*/ 487 h 384"/>
                <a:gd name="T4" fmla="*/ 152 w 200"/>
                <a:gd name="T5" fmla="*/ 0 h 384"/>
                <a:gd name="T6" fmla="*/ 0 60000 65536"/>
                <a:gd name="T7" fmla="*/ 0 60000 65536"/>
                <a:gd name="T8" fmla="*/ 0 60000 65536"/>
                <a:gd name="T9" fmla="*/ 0 w 200"/>
                <a:gd name="T10" fmla="*/ 0 h 384"/>
                <a:gd name="T11" fmla="*/ 200 w 200"/>
                <a:gd name="T12" fmla="*/ 384 h 384"/>
              </a:gdLst>
              <a:ahLst/>
              <a:cxnLst>
                <a:cxn ang="T6">
                  <a:pos x="T0" y="T1"/>
                </a:cxn>
                <a:cxn ang="T7">
                  <a:pos x="T2" y="T3"/>
                </a:cxn>
                <a:cxn ang="T8">
                  <a:pos x="T4" y="T5"/>
                </a:cxn>
              </a:cxnLst>
              <a:rect l="T9" t="T10" r="T11" b="T12"/>
              <a:pathLst>
                <a:path w="200" h="384">
                  <a:moveTo>
                    <a:pt x="200" y="384"/>
                  </a:moveTo>
                  <a:cubicBezTo>
                    <a:pt x="108" y="344"/>
                    <a:pt x="16" y="304"/>
                    <a:pt x="8" y="240"/>
                  </a:cubicBezTo>
                  <a:cubicBezTo>
                    <a:pt x="0" y="176"/>
                    <a:pt x="76" y="88"/>
                    <a:pt x="152" y="0"/>
                  </a:cubicBezTo>
                </a:path>
              </a:pathLst>
            </a:custGeom>
            <a:noFill/>
            <a:ln w="38100">
              <a:solidFill>
                <a:srgbClr val="FF0000"/>
              </a:solidFill>
              <a:round/>
              <a:headEnd/>
              <a:tailEnd type="arrow" w="med" len="med"/>
            </a:ln>
          </p:spPr>
          <p:txBody>
            <a:bodyPr wrap="none"/>
            <a:lstStyle/>
            <a:p>
              <a:endParaRPr lang="zh-CN" altLang="en-US"/>
            </a:p>
          </p:txBody>
        </p:sp>
        <p:sp>
          <p:nvSpPr>
            <p:cNvPr id="180255" name="Text Box 30"/>
            <p:cNvSpPr txBox="1">
              <a:spLocks noChangeArrowheads="1"/>
            </p:cNvSpPr>
            <p:nvPr/>
          </p:nvSpPr>
          <p:spPr bwMode="auto">
            <a:xfrm>
              <a:off x="3830" y="2858"/>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sp>
        <p:nvSpPr>
          <p:cNvPr id="180250" name="AutoShape 31"/>
          <p:cNvSpPr>
            <a:spLocks noChangeArrowheads="1"/>
          </p:cNvSpPr>
          <p:nvPr/>
        </p:nvSpPr>
        <p:spPr bwMode="auto">
          <a:xfrm>
            <a:off x="488504" y="4847357"/>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0251" name="AutoShape 32"/>
          <p:cNvSpPr>
            <a:spLocks noChangeArrowheads="1"/>
          </p:cNvSpPr>
          <p:nvPr/>
        </p:nvSpPr>
        <p:spPr bwMode="auto">
          <a:xfrm>
            <a:off x="869504" y="5228357"/>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935393" name="AutoShape 33"/>
          <p:cNvSpPr>
            <a:spLocks/>
          </p:cNvSpPr>
          <p:nvPr/>
        </p:nvSpPr>
        <p:spPr bwMode="auto">
          <a:xfrm>
            <a:off x="107504" y="3890095"/>
            <a:ext cx="4495800" cy="609600"/>
          </a:xfrm>
          <a:prstGeom prst="borderCallout1">
            <a:avLst>
              <a:gd name="adj1" fmla="val 18750"/>
              <a:gd name="adj2" fmla="val 101694"/>
              <a:gd name="adj3" fmla="val -100782"/>
              <a:gd name="adj4" fmla="val 113241"/>
            </a:avLst>
          </a:prstGeom>
          <a:solidFill>
            <a:schemeClr val="accent1"/>
          </a:solidFill>
          <a:ln w="28575">
            <a:solidFill>
              <a:srgbClr val="FF0000"/>
            </a:solidFill>
            <a:miter lim="800000"/>
            <a:headEnd/>
            <a:tailEnd/>
          </a:ln>
        </p:spPr>
        <p:txBody>
          <a:bodyPr/>
          <a:lstStyle/>
          <a:p>
            <a:pPr algn="ctr"/>
            <a:r>
              <a:rPr kumimoji="1" lang="zh-CN" altLang="en-US" sz="2400" b="1">
                <a:solidFill>
                  <a:schemeClr val="tx2"/>
                </a:solidFill>
                <a:latin typeface="Times New Roman" pitchFamily="18" charset="0"/>
              </a:rPr>
              <a:t>红线表示的时间段内</a:t>
            </a:r>
            <a:r>
              <a:rPr kumimoji="1" lang="en-US" altLang="zh-CN" sz="2400" b="1">
                <a:solidFill>
                  <a:schemeClr val="tx2"/>
                </a:solidFill>
                <a:latin typeface="Times New Roman" pitchFamily="18" charset="0"/>
              </a:rPr>
              <a:t>B</a:t>
            </a:r>
            <a:r>
              <a:rPr kumimoji="1" lang="zh-CN" altLang="en-US" sz="2400" b="1">
                <a:solidFill>
                  <a:schemeClr val="tx2"/>
                </a:solidFill>
                <a:latin typeface="Times New Roman" pitchFamily="18" charset="0"/>
              </a:rPr>
              <a:t>不得迁移</a:t>
            </a:r>
          </a:p>
        </p:txBody>
      </p:sp>
      <p:sp>
        <p:nvSpPr>
          <p:cNvPr id="3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35380"/>
                                        </p:tgtEl>
                                        <p:attrNameLst>
                                          <p:attrName>style.visibility</p:attrName>
                                        </p:attrNameLst>
                                      </p:cBhvr>
                                      <p:to>
                                        <p:strVal val="visible"/>
                                      </p:to>
                                    </p:set>
                                    <p:animEffect transition="in" filter="wipe(up)">
                                      <p:cBhvr>
                                        <p:cTn id="7" dur="500"/>
                                        <p:tgtEl>
                                          <p:spTgt spid="1935380"/>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35381"/>
                                        </p:tgtEl>
                                        <p:attrNameLst>
                                          <p:attrName>style.visibility</p:attrName>
                                        </p:attrNameLst>
                                      </p:cBhvr>
                                      <p:to>
                                        <p:strVal val="visible"/>
                                      </p:to>
                                    </p:set>
                                    <p:animEffect transition="in" filter="wipe(left)">
                                      <p:cBhvr>
                                        <p:cTn id="12" dur="500"/>
                                        <p:tgtEl>
                                          <p:spTgt spid="193538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935382"/>
                                        </p:tgtEl>
                                        <p:attrNameLst>
                                          <p:attrName>style.visibility</p:attrName>
                                        </p:attrNameLst>
                                      </p:cBhvr>
                                      <p:to>
                                        <p:strVal val="visible"/>
                                      </p:to>
                                    </p:set>
                                    <p:animEffect transition="in" filter="wipe(up)">
                                      <p:cBhvr>
                                        <p:cTn id="17" dur="500"/>
                                        <p:tgtEl>
                                          <p:spTgt spid="193538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35376"/>
                                        </p:tgtEl>
                                        <p:attrNameLst>
                                          <p:attrName>style.visibility</p:attrName>
                                        </p:attrNameLst>
                                      </p:cBhvr>
                                      <p:to>
                                        <p:strVal val="visible"/>
                                      </p:to>
                                    </p:set>
                                    <p:animEffect transition="in" filter="wipe(right)">
                                      <p:cBhvr>
                                        <p:cTn id="22" dur="500"/>
                                        <p:tgtEl>
                                          <p:spTgt spid="1935376"/>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35383"/>
                                        </p:tgtEl>
                                        <p:attrNameLst>
                                          <p:attrName>style.visibility</p:attrName>
                                        </p:attrNameLst>
                                      </p:cBhvr>
                                      <p:to>
                                        <p:strVal val="visible"/>
                                      </p:to>
                                    </p:set>
                                    <p:animEffect transition="in" filter="wipe(down)">
                                      <p:cBhvr>
                                        <p:cTn id="27" dur="500"/>
                                        <p:tgtEl>
                                          <p:spTgt spid="1935383"/>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935384"/>
                                        </p:tgtEl>
                                        <p:attrNameLst>
                                          <p:attrName>style.visibility</p:attrName>
                                        </p:attrNameLst>
                                      </p:cBhvr>
                                      <p:to>
                                        <p:strVal val="visible"/>
                                      </p:to>
                                    </p:set>
                                    <p:animEffect transition="in" filter="wipe(up)">
                                      <p:cBhvr>
                                        <p:cTn id="32" dur="500"/>
                                        <p:tgtEl>
                                          <p:spTgt spid="1935384"/>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35379"/>
                                        </p:tgtEl>
                                        <p:attrNameLst>
                                          <p:attrName>style.visibility</p:attrName>
                                        </p:attrNameLst>
                                      </p:cBhvr>
                                      <p:to>
                                        <p:strVal val="visible"/>
                                      </p:to>
                                    </p:set>
                                    <p:animEffect transition="in" filter="wipe(left)">
                                      <p:cBhvr>
                                        <p:cTn id="37" dur="500"/>
                                        <p:tgtEl>
                                          <p:spTgt spid="1935379"/>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up)">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4" fill="hold" nodeType="clickEffect">
                                  <p:stCondLst>
                                    <p:cond delay="0"/>
                                  </p:stCondLst>
                                  <p:childTnLst>
                                    <p:set>
                                      <p:cBhvr>
                                        <p:cTn id="46" dur="1" fill="hold">
                                          <p:stCondLst>
                                            <p:cond delay="0"/>
                                          </p:stCondLst>
                                        </p:cTn>
                                        <p:tgtEl>
                                          <p:spTgt spid="5"/>
                                        </p:tgtEl>
                                        <p:attrNameLst>
                                          <p:attrName>style.visibility</p:attrName>
                                        </p:attrNameLst>
                                      </p:cBhvr>
                                      <p:to>
                                        <p:strVal val="visible"/>
                                      </p:to>
                                    </p:set>
                                    <p:animEffect transition="in" filter="wipe(down)">
                                      <p:cBhvr>
                                        <p:cTn id="47" dur="500"/>
                                        <p:tgtEl>
                                          <p:spTgt spid="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2" fill="hold" grpId="0" nodeType="clickEffect">
                                  <p:stCondLst>
                                    <p:cond delay="0"/>
                                  </p:stCondLst>
                                  <p:childTnLst>
                                    <p:set>
                                      <p:cBhvr>
                                        <p:cTn id="51" dur="1" fill="hold">
                                          <p:stCondLst>
                                            <p:cond delay="0"/>
                                          </p:stCondLst>
                                        </p:cTn>
                                        <p:tgtEl>
                                          <p:spTgt spid="1935393"/>
                                        </p:tgtEl>
                                        <p:attrNameLst>
                                          <p:attrName>style.visibility</p:attrName>
                                        </p:attrNameLst>
                                      </p:cBhvr>
                                      <p:to>
                                        <p:strVal val="visible"/>
                                      </p:to>
                                    </p:set>
                                    <p:animEffect transition="in" filter="wipe(right)">
                                      <p:cBhvr>
                                        <p:cTn id="52" dur="500"/>
                                        <p:tgtEl>
                                          <p:spTgt spid="19353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5376" grpId="0" animBg="1"/>
      <p:bldP spid="1935379" grpId="0" animBg="1"/>
      <p:bldP spid="1935380" grpId="0" animBg="1"/>
      <p:bldP spid="1935381" grpId="0" autoUpdateAnimBg="0"/>
      <p:bldP spid="1935382" grpId="0" animBg="1"/>
      <p:bldP spid="1935383" grpId="0" animBg="1"/>
      <p:bldP spid="1935384" grpId="0" animBg="1"/>
      <p:bldP spid="1935393" grpId="0" animBg="1" autoUpdateAnimBg="0"/>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sz="3200" dirty="0" smtClean="0">
                <a:solidFill>
                  <a:srgbClr val="FFC000"/>
                </a:solidFill>
              </a:rPr>
              <a:t>层次式通信框架</a:t>
            </a:r>
          </a:p>
        </p:txBody>
      </p:sp>
      <p:sp>
        <p:nvSpPr>
          <p:cNvPr id="4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42</a:t>
            </a:fld>
            <a:endParaRPr lang="en-US" altLang="zh-CN" dirty="0">
              <a:solidFill>
                <a:schemeClr val="bg1"/>
              </a:solidFill>
            </a:endParaRPr>
          </a:p>
        </p:txBody>
      </p:sp>
      <p:sp>
        <p:nvSpPr>
          <p:cNvPr id="181254" name="AutoShape 3"/>
          <p:cNvSpPr>
            <a:spLocks noChangeArrowheads="1"/>
          </p:cNvSpPr>
          <p:nvPr/>
        </p:nvSpPr>
        <p:spPr bwMode="auto">
          <a:xfrm>
            <a:off x="457200" y="25146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1255" name="AutoShape 4"/>
          <p:cNvSpPr>
            <a:spLocks noChangeArrowheads="1"/>
          </p:cNvSpPr>
          <p:nvPr/>
        </p:nvSpPr>
        <p:spPr bwMode="auto">
          <a:xfrm>
            <a:off x="5029200" y="24384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1256" name="AutoShape 5"/>
          <p:cNvSpPr>
            <a:spLocks noChangeArrowheads="1"/>
          </p:cNvSpPr>
          <p:nvPr/>
        </p:nvSpPr>
        <p:spPr bwMode="auto">
          <a:xfrm>
            <a:off x="4724400" y="48768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1257" name="AutoShape 6"/>
          <p:cNvSpPr>
            <a:spLocks noChangeArrowheads="1"/>
          </p:cNvSpPr>
          <p:nvPr/>
        </p:nvSpPr>
        <p:spPr bwMode="auto">
          <a:xfrm>
            <a:off x="914400" y="2819400"/>
            <a:ext cx="1600200" cy="381000"/>
          </a:xfrm>
          <a:prstGeom prst="cube">
            <a:avLst>
              <a:gd name="adj" fmla="val 43750"/>
            </a:avLst>
          </a:prstGeom>
          <a:solidFill>
            <a:schemeClr val="accent1"/>
          </a:solidFill>
          <a:ln w="9525">
            <a:solidFill>
              <a:schemeClr val="tx1"/>
            </a:solidFill>
            <a:miter lim="800000"/>
            <a:headEnd/>
            <a:tailEnd/>
          </a:ln>
        </p:spPr>
        <p:txBody>
          <a:bodyPr wrap="none" anchor="ctr"/>
          <a:lstStyle/>
          <a:p>
            <a:endParaRPr lang="zh-CN" altLang="en-US"/>
          </a:p>
        </p:txBody>
      </p:sp>
      <p:sp>
        <p:nvSpPr>
          <p:cNvPr id="181258" name="AutoShape 7"/>
          <p:cNvSpPr>
            <a:spLocks noChangeArrowheads="1"/>
          </p:cNvSpPr>
          <p:nvPr/>
        </p:nvSpPr>
        <p:spPr bwMode="auto">
          <a:xfrm>
            <a:off x="5486400" y="2819400"/>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81259" name="AutoShape 8"/>
          <p:cNvSpPr>
            <a:spLocks noChangeArrowheads="1"/>
          </p:cNvSpPr>
          <p:nvPr/>
        </p:nvSpPr>
        <p:spPr bwMode="auto">
          <a:xfrm>
            <a:off x="5105400" y="52578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81260" name="AutoShape 9"/>
          <p:cNvSpPr>
            <a:spLocks noChangeArrowheads="1"/>
          </p:cNvSpPr>
          <p:nvPr/>
        </p:nvSpPr>
        <p:spPr bwMode="auto">
          <a:xfrm>
            <a:off x="1676400" y="2133600"/>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0"/>
          <p:cNvGrpSpPr>
            <a:grpSpLocks/>
          </p:cNvGrpSpPr>
          <p:nvPr/>
        </p:nvGrpSpPr>
        <p:grpSpPr bwMode="auto">
          <a:xfrm>
            <a:off x="6400800" y="2133600"/>
            <a:ext cx="476250" cy="449263"/>
            <a:chOff x="6255" y="2430"/>
            <a:chExt cx="405" cy="675"/>
          </a:xfrm>
        </p:grpSpPr>
        <p:sp>
          <p:nvSpPr>
            <p:cNvPr id="181293" name="AutoShape 11"/>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1294" name="AutoShape 12"/>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13"/>
          <p:cNvGrpSpPr>
            <a:grpSpLocks/>
          </p:cNvGrpSpPr>
          <p:nvPr/>
        </p:nvGrpSpPr>
        <p:grpSpPr bwMode="auto">
          <a:xfrm>
            <a:off x="6705600" y="4495800"/>
            <a:ext cx="476250" cy="449263"/>
            <a:chOff x="6255" y="2430"/>
            <a:chExt cx="405" cy="675"/>
          </a:xfrm>
        </p:grpSpPr>
        <p:sp>
          <p:nvSpPr>
            <p:cNvPr id="181291" name="AutoShape 14"/>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1292" name="AutoShape 15"/>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937424" name="Line 16"/>
          <p:cNvSpPr>
            <a:spLocks noChangeShapeType="1"/>
          </p:cNvSpPr>
          <p:nvPr/>
        </p:nvSpPr>
        <p:spPr bwMode="auto">
          <a:xfrm flipV="1">
            <a:off x="2438400" y="2895600"/>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81264" name="Text Box 17"/>
          <p:cNvSpPr txBox="1">
            <a:spLocks noChangeArrowheads="1"/>
          </p:cNvSpPr>
          <p:nvPr/>
        </p:nvSpPr>
        <p:spPr bwMode="auto">
          <a:xfrm>
            <a:off x="6842125" y="1870075"/>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sp>
        <p:nvSpPr>
          <p:cNvPr id="1937426" name="Text Box 18"/>
          <p:cNvSpPr txBox="1">
            <a:spLocks noChangeArrowheads="1"/>
          </p:cNvSpPr>
          <p:nvPr/>
        </p:nvSpPr>
        <p:spPr bwMode="auto">
          <a:xfrm>
            <a:off x="7146925" y="4232275"/>
            <a:ext cx="3873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sp>
        <p:nvSpPr>
          <p:cNvPr id="1937427" name="Freeform 19"/>
          <p:cNvSpPr>
            <a:spLocks/>
          </p:cNvSpPr>
          <p:nvPr/>
        </p:nvSpPr>
        <p:spPr bwMode="auto">
          <a:xfrm>
            <a:off x="6934200" y="2362200"/>
            <a:ext cx="1003300" cy="2133600"/>
          </a:xfrm>
          <a:custGeom>
            <a:avLst/>
            <a:gdLst>
              <a:gd name="T0" fmla="*/ 0 w 632"/>
              <a:gd name="T1" fmla="*/ 0 h 1344"/>
              <a:gd name="T2" fmla="*/ 2147483647 w 632"/>
              <a:gd name="T3" fmla="*/ 2147483647 h 1344"/>
              <a:gd name="T4" fmla="*/ 2147483647 w 632"/>
              <a:gd name="T5" fmla="*/ 2147483647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937428" name="Text Box 20"/>
          <p:cNvSpPr txBox="1">
            <a:spLocks noChangeArrowheads="1"/>
          </p:cNvSpPr>
          <p:nvPr/>
        </p:nvSpPr>
        <p:spPr bwMode="auto">
          <a:xfrm>
            <a:off x="7162800" y="3352800"/>
            <a:ext cx="1801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sp>
        <p:nvSpPr>
          <p:cNvPr id="1937429" name="Freeform 21"/>
          <p:cNvSpPr>
            <a:spLocks/>
          </p:cNvSpPr>
          <p:nvPr/>
        </p:nvSpPr>
        <p:spPr bwMode="auto">
          <a:xfrm>
            <a:off x="6057900" y="2286000"/>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937430" name="Freeform 22"/>
          <p:cNvSpPr>
            <a:spLocks/>
          </p:cNvSpPr>
          <p:nvPr/>
        </p:nvSpPr>
        <p:spPr bwMode="auto">
          <a:xfrm>
            <a:off x="1079500" y="2362200"/>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937431" name="Freeform 23"/>
          <p:cNvSpPr>
            <a:spLocks/>
          </p:cNvSpPr>
          <p:nvPr/>
        </p:nvSpPr>
        <p:spPr bwMode="auto">
          <a:xfrm>
            <a:off x="1905000" y="2362200"/>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grpSp>
        <p:nvGrpSpPr>
          <p:cNvPr id="4" name="Group 24"/>
          <p:cNvGrpSpPr>
            <a:grpSpLocks/>
          </p:cNvGrpSpPr>
          <p:nvPr/>
        </p:nvGrpSpPr>
        <p:grpSpPr bwMode="auto">
          <a:xfrm>
            <a:off x="5257800" y="3048000"/>
            <a:ext cx="762000" cy="2286000"/>
            <a:chOff x="3264" y="1968"/>
            <a:chExt cx="480" cy="1440"/>
          </a:xfrm>
        </p:grpSpPr>
        <p:sp>
          <p:nvSpPr>
            <p:cNvPr id="181289" name="Freeform 25"/>
            <p:cNvSpPr>
              <a:spLocks/>
            </p:cNvSpPr>
            <p:nvPr/>
          </p:nvSpPr>
          <p:spPr bwMode="auto">
            <a:xfrm>
              <a:off x="3264" y="1968"/>
              <a:ext cx="480" cy="1440"/>
            </a:xfrm>
            <a:custGeom>
              <a:avLst/>
              <a:gdLst>
                <a:gd name="T0" fmla="*/ 480 w 480"/>
                <a:gd name="T1" fmla="*/ 0 h 1440"/>
                <a:gd name="T2" fmla="*/ 0 w 480"/>
                <a:gd name="T3" fmla="*/ 720 h 1440"/>
                <a:gd name="T4" fmla="*/ 480 w 480"/>
                <a:gd name="T5" fmla="*/ 1440 h 1440"/>
                <a:gd name="T6" fmla="*/ 0 60000 65536"/>
                <a:gd name="T7" fmla="*/ 0 60000 65536"/>
                <a:gd name="T8" fmla="*/ 0 60000 65536"/>
                <a:gd name="T9" fmla="*/ 0 w 480"/>
                <a:gd name="T10" fmla="*/ 0 h 1440"/>
                <a:gd name="T11" fmla="*/ 480 w 480"/>
                <a:gd name="T12" fmla="*/ 1440 h 1440"/>
              </a:gdLst>
              <a:ahLst/>
              <a:cxnLst>
                <a:cxn ang="T6">
                  <a:pos x="T0" y="T1"/>
                </a:cxn>
                <a:cxn ang="T7">
                  <a:pos x="T2" y="T3"/>
                </a:cxn>
                <a:cxn ang="T8">
                  <a:pos x="T4" y="T5"/>
                </a:cxn>
              </a:cxnLst>
              <a:rect l="T9" t="T10" r="T11" b="T12"/>
              <a:pathLst>
                <a:path w="480" h="1440">
                  <a:moveTo>
                    <a:pt x="480" y="0"/>
                  </a:moveTo>
                  <a:cubicBezTo>
                    <a:pt x="240" y="240"/>
                    <a:pt x="0" y="480"/>
                    <a:pt x="0" y="720"/>
                  </a:cubicBezTo>
                  <a:cubicBezTo>
                    <a:pt x="0" y="960"/>
                    <a:pt x="240" y="1200"/>
                    <a:pt x="480" y="1440"/>
                  </a:cubicBezTo>
                </a:path>
              </a:pathLst>
            </a:custGeom>
            <a:noFill/>
            <a:ln w="38100">
              <a:solidFill>
                <a:schemeClr val="tx2"/>
              </a:solidFill>
              <a:round/>
              <a:headEnd/>
              <a:tailEnd type="arrow" w="med" len="med"/>
            </a:ln>
          </p:spPr>
          <p:txBody>
            <a:bodyPr wrap="none"/>
            <a:lstStyle/>
            <a:p>
              <a:endParaRPr lang="zh-CN" altLang="en-US"/>
            </a:p>
          </p:txBody>
        </p:sp>
        <p:sp>
          <p:nvSpPr>
            <p:cNvPr id="181290" name="Text Box 26"/>
            <p:cNvSpPr txBox="1">
              <a:spLocks noChangeArrowheads="1"/>
            </p:cNvSpPr>
            <p:nvPr/>
          </p:nvSpPr>
          <p:spPr bwMode="auto">
            <a:xfrm>
              <a:off x="3360" y="2496"/>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5" name="Group 27"/>
          <p:cNvGrpSpPr>
            <a:grpSpLocks/>
          </p:cNvGrpSpPr>
          <p:nvPr/>
        </p:nvGrpSpPr>
        <p:grpSpPr bwMode="auto">
          <a:xfrm>
            <a:off x="6156325" y="4460875"/>
            <a:ext cx="625475" cy="873125"/>
            <a:chOff x="3830" y="2858"/>
            <a:chExt cx="394" cy="550"/>
          </a:xfrm>
        </p:grpSpPr>
        <p:sp>
          <p:nvSpPr>
            <p:cNvPr id="181287" name="Freeform 28"/>
            <p:cNvSpPr>
              <a:spLocks/>
            </p:cNvSpPr>
            <p:nvPr/>
          </p:nvSpPr>
          <p:spPr bwMode="auto">
            <a:xfrm>
              <a:off x="4024" y="2976"/>
              <a:ext cx="200" cy="432"/>
            </a:xfrm>
            <a:custGeom>
              <a:avLst/>
              <a:gdLst>
                <a:gd name="T0" fmla="*/ 200 w 200"/>
                <a:gd name="T1" fmla="*/ 779 h 384"/>
                <a:gd name="T2" fmla="*/ 8 w 200"/>
                <a:gd name="T3" fmla="*/ 487 h 384"/>
                <a:gd name="T4" fmla="*/ 152 w 200"/>
                <a:gd name="T5" fmla="*/ 0 h 384"/>
                <a:gd name="T6" fmla="*/ 0 60000 65536"/>
                <a:gd name="T7" fmla="*/ 0 60000 65536"/>
                <a:gd name="T8" fmla="*/ 0 60000 65536"/>
                <a:gd name="T9" fmla="*/ 0 w 200"/>
                <a:gd name="T10" fmla="*/ 0 h 384"/>
                <a:gd name="T11" fmla="*/ 200 w 200"/>
                <a:gd name="T12" fmla="*/ 384 h 384"/>
              </a:gdLst>
              <a:ahLst/>
              <a:cxnLst>
                <a:cxn ang="T6">
                  <a:pos x="T0" y="T1"/>
                </a:cxn>
                <a:cxn ang="T7">
                  <a:pos x="T2" y="T3"/>
                </a:cxn>
                <a:cxn ang="T8">
                  <a:pos x="T4" y="T5"/>
                </a:cxn>
              </a:cxnLst>
              <a:rect l="T9" t="T10" r="T11" b="T12"/>
              <a:pathLst>
                <a:path w="200" h="384">
                  <a:moveTo>
                    <a:pt x="200" y="384"/>
                  </a:moveTo>
                  <a:cubicBezTo>
                    <a:pt x="108" y="344"/>
                    <a:pt x="16" y="304"/>
                    <a:pt x="8" y="240"/>
                  </a:cubicBezTo>
                  <a:cubicBezTo>
                    <a:pt x="0" y="176"/>
                    <a:pt x="76" y="88"/>
                    <a:pt x="152" y="0"/>
                  </a:cubicBezTo>
                </a:path>
              </a:pathLst>
            </a:custGeom>
            <a:noFill/>
            <a:ln w="38100">
              <a:solidFill>
                <a:schemeClr val="tx2"/>
              </a:solidFill>
              <a:round/>
              <a:headEnd/>
              <a:tailEnd type="arrow" w="med" len="med"/>
            </a:ln>
          </p:spPr>
          <p:txBody>
            <a:bodyPr wrap="none"/>
            <a:lstStyle/>
            <a:p>
              <a:endParaRPr lang="zh-CN" altLang="en-US"/>
            </a:p>
          </p:txBody>
        </p:sp>
        <p:sp>
          <p:nvSpPr>
            <p:cNvPr id="181288" name="Text Box 29"/>
            <p:cNvSpPr txBox="1">
              <a:spLocks noChangeArrowheads="1"/>
            </p:cNvSpPr>
            <p:nvPr/>
          </p:nvSpPr>
          <p:spPr bwMode="auto">
            <a:xfrm>
              <a:off x="3830" y="2858"/>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sp>
        <p:nvSpPr>
          <p:cNvPr id="181273" name="AutoShape 30"/>
          <p:cNvSpPr>
            <a:spLocks noChangeArrowheads="1"/>
          </p:cNvSpPr>
          <p:nvPr/>
        </p:nvSpPr>
        <p:spPr bwMode="auto">
          <a:xfrm>
            <a:off x="609600" y="4800600"/>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1274" name="AutoShape 31"/>
          <p:cNvSpPr>
            <a:spLocks noChangeArrowheads="1"/>
          </p:cNvSpPr>
          <p:nvPr/>
        </p:nvSpPr>
        <p:spPr bwMode="auto">
          <a:xfrm>
            <a:off x="990600" y="5181600"/>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6" name="Group 32"/>
          <p:cNvGrpSpPr>
            <a:grpSpLocks/>
          </p:cNvGrpSpPr>
          <p:nvPr/>
        </p:nvGrpSpPr>
        <p:grpSpPr bwMode="auto">
          <a:xfrm>
            <a:off x="1828800" y="4572000"/>
            <a:ext cx="476250" cy="449263"/>
            <a:chOff x="6255" y="2430"/>
            <a:chExt cx="405" cy="675"/>
          </a:xfrm>
        </p:grpSpPr>
        <p:sp>
          <p:nvSpPr>
            <p:cNvPr id="181285" name="AutoShape 33"/>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1286" name="AutoShape 34"/>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7" name="Group 35"/>
          <p:cNvGrpSpPr>
            <a:grpSpLocks/>
          </p:cNvGrpSpPr>
          <p:nvPr/>
        </p:nvGrpSpPr>
        <p:grpSpPr bwMode="auto">
          <a:xfrm>
            <a:off x="2362200" y="3048000"/>
            <a:ext cx="3200400" cy="2362200"/>
            <a:chOff x="1488" y="1920"/>
            <a:chExt cx="2016" cy="1488"/>
          </a:xfrm>
        </p:grpSpPr>
        <p:grpSp>
          <p:nvGrpSpPr>
            <p:cNvPr id="8" name="Group 36"/>
            <p:cNvGrpSpPr>
              <a:grpSpLocks/>
            </p:cNvGrpSpPr>
            <p:nvPr/>
          </p:nvGrpSpPr>
          <p:grpSpPr bwMode="auto">
            <a:xfrm>
              <a:off x="1488" y="1920"/>
              <a:ext cx="2016" cy="1488"/>
              <a:chOff x="1488" y="1920"/>
              <a:chExt cx="2016" cy="1488"/>
            </a:xfrm>
          </p:grpSpPr>
          <p:sp>
            <p:nvSpPr>
              <p:cNvPr id="181283" name="Line 37"/>
              <p:cNvSpPr>
                <a:spLocks noChangeShapeType="1"/>
              </p:cNvSpPr>
              <p:nvPr/>
            </p:nvSpPr>
            <p:spPr bwMode="auto">
              <a:xfrm flipH="1" flipV="1">
                <a:off x="1488" y="1920"/>
                <a:ext cx="2016" cy="0"/>
              </a:xfrm>
              <a:prstGeom prst="line">
                <a:avLst/>
              </a:prstGeom>
              <a:noFill/>
              <a:ln w="38100">
                <a:solidFill>
                  <a:schemeClr val="tx2"/>
                </a:solidFill>
                <a:round/>
                <a:headEnd type="arrow" w="med" len="med"/>
                <a:tailEnd/>
              </a:ln>
            </p:spPr>
            <p:txBody>
              <a:bodyPr wrap="none"/>
              <a:lstStyle/>
              <a:p>
                <a:endParaRPr lang="zh-CN" altLang="en-US"/>
              </a:p>
            </p:txBody>
          </p:sp>
          <p:sp>
            <p:nvSpPr>
              <p:cNvPr id="181284" name="Line 38"/>
              <p:cNvSpPr>
                <a:spLocks noChangeShapeType="1"/>
              </p:cNvSpPr>
              <p:nvPr/>
            </p:nvSpPr>
            <p:spPr bwMode="auto">
              <a:xfrm>
                <a:off x="1488" y="1968"/>
                <a:ext cx="1968" cy="1440"/>
              </a:xfrm>
              <a:prstGeom prst="line">
                <a:avLst/>
              </a:prstGeom>
              <a:noFill/>
              <a:ln w="38100">
                <a:solidFill>
                  <a:srgbClr val="FF0000"/>
                </a:solidFill>
                <a:round/>
                <a:headEnd/>
                <a:tailEnd type="arrow" w="med" len="med"/>
              </a:ln>
            </p:spPr>
            <p:txBody>
              <a:bodyPr wrap="none"/>
              <a:lstStyle/>
              <a:p>
                <a:endParaRPr lang="zh-CN" altLang="en-US"/>
              </a:p>
            </p:txBody>
          </p:sp>
        </p:grpSp>
        <p:sp>
          <p:nvSpPr>
            <p:cNvPr id="181282" name="Text Box 39"/>
            <p:cNvSpPr txBox="1">
              <a:spLocks noChangeArrowheads="1"/>
            </p:cNvSpPr>
            <p:nvPr/>
          </p:nvSpPr>
          <p:spPr bwMode="auto">
            <a:xfrm>
              <a:off x="2064" y="2304"/>
              <a:ext cx="1364" cy="288"/>
            </a:xfrm>
            <a:prstGeom prst="rect">
              <a:avLst/>
            </a:prstGeom>
            <a:noFill/>
            <a:ln w="9525">
              <a:noFill/>
              <a:miter lim="800000"/>
              <a:headEnd/>
              <a:tailEnd/>
            </a:ln>
          </p:spPr>
          <p:txBody>
            <a:bodyPr wrap="none">
              <a:spAutoFit/>
            </a:bodyPr>
            <a:lstStyle/>
            <a:p>
              <a:r>
                <a:rPr kumimoji="1" lang="zh-CN" altLang="en-US" sz="2400">
                  <a:latin typeface="Times New Roman" pitchFamily="18" charset="0"/>
                </a:rPr>
                <a:t>在途信件数加</a:t>
              </a:r>
              <a:r>
                <a:rPr kumimoji="1" lang="en-US" altLang="zh-CN" sz="2400">
                  <a:latin typeface="Times New Roman" pitchFamily="18" charset="0"/>
                </a:rPr>
                <a:t>1</a:t>
              </a:r>
            </a:p>
          </p:txBody>
        </p:sp>
      </p:grpSp>
      <p:grpSp>
        <p:nvGrpSpPr>
          <p:cNvPr id="9" name="Group 40"/>
          <p:cNvGrpSpPr>
            <a:grpSpLocks/>
          </p:cNvGrpSpPr>
          <p:nvPr/>
        </p:nvGrpSpPr>
        <p:grpSpPr bwMode="auto">
          <a:xfrm>
            <a:off x="2362200" y="4724400"/>
            <a:ext cx="4419600" cy="304800"/>
            <a:chOff x="1488" y="2976"/>
            <a:chExt cx="2784" cy="192"/>
          </a:xfrm>
        </p:grpSpPr>
        <p:sp>
          <p:nvSpPr>
            <p:cNvPr id="181278" name="Line 41"/>
            <p:cNvSpPr>
              <a:spLocks noChangeShapeType="1"/>
            </p:cNvSpPr>
            <p:nvPr/>
          </p:nvSpPr>
          <p:spPr bwMode="auto">
            <a:xfrm flipV="1">
              <a:off x="1488" y="3072"/>
              <a:ext cx="2784" cy="0"/>
            </a:xfrm>
            <a:prstGeom prst="line">
              <a:avLst/>
            </a:prstGeom>
            <a:noFill/>
            <a:ln w="38100">
              <a:solidFill>
                <a:schemeClr val="tx2"/>
              </a:solidFill>
              <a:round/>
              <a:headEnd type="arrow" w="med" len="med"/>
              <a:tailEnd/>
            </a:ln>
          </p:spPr>
          <p:txBody>
            <a:bodyPr wrap="none"/>
            <a:lstStyle/>
            <a:p>
              <a:endParaRPr lang="zh-CN" altLang="en-US"/>
            </a:p>
          </p:txBody>
        </p:sp>
        <p:sp>
          <p:nvSpPr>
            <p:cNvPr id="181279" name="Line 42"/>
            <p:cNvSpPr>
              <a:spLocks noChangeShapeType="1"/>
            </p:cNvSpPr>
            <p:nvPr/>
          </p:nvSpPr>
          <p:spPr bwMode="auto">
            <a:xfrm>
              <a:off x="2352" y="2976"/>
              <a:ext cx="240" cy="192"/>
            </a:xfrm>
            <a:prstGeom prst="line">
              <a:avLst/>
            </a:prstGeom>
            <a:noFill/>
            <a:ln w="38100">
              <a:solidFill>
                <a:srgbClr val="FF0000"/>
              </a:solidFill>
              <a:round/>
              <a:headEnd/>
              <a:tailEnd/>
            </a:ln>
          </p:spPr>
          <p:txBody>
            <a:bodyPr wrap="none"/>
            <a:lstStyle/>
            <a:p>
              <a:endParaRPr lang="zh-CN" altLang="en-US"/>
            </a:p>
          </p:txBody>
        </p:sp>
        <p:sp>
          <p:nvSpPr>
            <p:cNvPr id="181280" name="Line 43"/>
            <p:cNvSpPr>
              <a:spLocks noChangeShapeType="1"/>
            </p:cNvSpPr>
            <p:nvPr/>
          </p:nvSpPr>
          <p:spPr bwMode="auto">
            <a:xfrm flipH="1">
              <a:off x="2352" y="2976"/>
              <a:ext cx="192" cy="192"/>
            </a:xfrm>
            <a:prstGeom prst="line">
              <a:avLst/>
            </a:prstGeom>
            <a:noFill/>
            <a:ln w="38100">
              <a:solidFill>
                <a:srgbClr val="FF0000"/>
              </a:solidFill>
              <a:round/>
              <a:headEnd/>
              <a:tailEnd/>
            </a:ln>
          </p:spPr>
          <p:txBody>
            <a:bodyPr wrap="none"/>
            <a:lstStyle/>
            <a:p>
              <a:endParaRPr lang="zh-CN" altLang="en-US"/>
            </a:p>
          </p:txBody>
        </p:sp>
      </p:grpSp>
      <p:sp>
        <p:nvSpPr>
          <p:cNvPr id="4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37427"/>
                                        </p:tgtEl>
                                        <p:attrNameLst>
                                          <p:attrName>style.visibility</p:attrName>
                                        </p:attrNameLst>
                                      </p:cBhvr>
                                      <p:to>
                                        <p:strVal val="visible"/>
                                      </p:to>
                                    </p:set>
                                    <p:animEffect transition="in" filter="wipe(up)">
                                      <p:cBhvr>
                                        <p:cTn id="7" dur="500"/>
                                        <p:tgtEl>
                                          <p:spTgt spid="193742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37428"/>
                                        </p:tgtEl>
                                        <p:attrNameLst>
                                          <p:attrName>style.visibility</p:attrName>
                                        </p:attrNameLst>
                                      </p:cBhvr>
                                      <p:to>
                                        <p:strVal val="visible"/>
                                      </p:to>
                                    </p:set>
                                    <p:animEffect transition="in" filter="wipe(left)">
                                      <p:cBhvr>
                                        <p:cTn id="12" dur="500"/>
                                        <p:tgtEl>
                                          <p:spTgt spid="193742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937429"/>
                                        </p:tgtEl>
                                        <p:attrNameLst>
                                          <p:attrName>style.visibility</p:attrName>
                                        </p:attrNameLst>
                                      </p:cBhvr>
                                      <p:to>
                                        <p:strVal val="visible"/>
                                      </p:to>
                                    </p:set>
                                    <p:animEffect transition="in" filter="wipe(up)">
                                      <p:cBhvr>
                                        <p:cTn id="17" dur="500"/>
                                        <p:tgtEl>
                                          <p:spTgt spid="193742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37424"/>
                                        </p:tgtEl>
                                        <p:attrNameLst>
                                          <p:attrName>style.visibility</p:attrName>
                                        </p:attrNameLst>
                                      </p:cBhvr>
                                      <p:to>
                                        <p:strVal val="visible"/>
                                      </p:to>
                                    </p:set>
                                    <p:animEffect transition="in" filter="wipe(right)">
                                      <p:cBhvr>
                                        <p:cTn id="22" dur="500"/>
                                        <p:tgtEl>
                                          <p:spTgt spid="193742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37430"/>
                                        </p:tgtEl>
                                        <p:attrNameLst>
                                          <p:attrName>style.visibility</p:attrName>
                                        </p:attrNameLst>
                                      </p:cBhvr>
                                      <p:to>
                                        <p:strVal val="visible"/>
                                      </p:to>
                                    </p:set>
                                    <p:animEffect transition="in" filter="wipe(down)">
                                      <p:cBhvr>
                                        <p:cTn id="27" dur="500"/>
                                        <p:tgtEl>
                                          <p:spTgt spid="1937430"/>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grpId="0" nodeType="clickEffect">
                                  <p:stCondLst>
                                    <p:cond delay="0"/>
                                  </p:stCondLst>
                                  <p:childTnLst>
                                    <p:set>
                                      <p:cBhvr>
                                        <p:cTn id="31" dur="1" fill="hold">
                                          <p:stCondLst>
                                            <p:cond delay="0"/>
                                          </p:stCondLst>
                                        </p:cTn>
                                        <p:tgtEl>
                                          <p:spTgt spid="1937431"/>
                                        </p:tgtEl>
                                        <p:attrNameLst>
                                          <p:attrName>style.visibility</p:attrName>
                                        </p:attrNameLst>
                                      </p:cBhvr>
                                      <p:to>
                                        <p:strVal val="visible"/>
                                      </p:to>
                                    </p:set>
                                    <p:animEffect transition="in" filter="wipe(up)">
                                      <p:cBhvr>
                                        <p:cTn id="32" dur="500"/>
                                        <p:tgtEl>
                                          <p:spTgt spid="1937431"/>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nodeType="clickEffect">
                                  <p:stCondLst>
                                    <p:cond delay="0"/>
                                  </p:stCondLst>
                                  <p:childTnLst>
                                    <p:set>
                                      <p:cBhvr>
                                        <p:cTn id="36" dur="1" fill="hold">
                                          <p:stCondLst>
                                            <p:cond delay="0"/>
                                          </p:stCondLst>
                                        </p:cTn>
                                        <p:tgtEl>
                                          <p:spTgt spid="7"/>
                                        </p:tgtEl>
                                        <p:attrNameLst>
                                          <p:attrName>style.visibility</p:attrName>
                                        </p:attrNameLst>
                                      </p:cBhvr>
                                      <p:to>
                                        <p:strVal val="visible"/>
                                      </p:to>
                                    </p:set>
                                    <p:animEffect transition="in" filter="wipe(left)">
                                      <p:cBhvr>
                                        <p:cTn id="37" dur="500"/>
                                        <p:tgtEl>
                                          <p:spTgt spid="7"/>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wipe(up)">
                                      <p:cBhvr>
                                        <p:cTn id="42" dur="500"/>
                                        <p:tgtEl>
                                          <p:spTgt spid="4"/>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nodeType="clickEffect">
                                  <p:stCondLst>
                                    <p:cond delay="0"/>
                                  </p:stCondLst>
                                  <p:childTnLst>
                                    <p:set>
                                      <p:cBhvr>
                                        <p:cTn id="46" dur="1" fill="hold">
                                          <p:stCondLst>
                                            <p:cond delay="0"/>
                                          </p:stCondLst>
                                        </p:cTn>
                                        <p:tgtEl>
                                          <p:spTgt spid="9"/>
                                        </p:tgtEl>
                                        <p:attrNameLst>
                                          <p:attrName>style.visibility</p:attrName>
                                        </p:attrNameLst>
                                      </p:cBhvr>
                                      <p:to>
                                        <p:strVal val="visible"/>
                                      </p:to>
                                    </p:set>
                                    <p:animEffect transition="in" filter="wipe(right)">
                                      <p:cBhvr>
                                        <p:cTn id="47" dur="500"/>
                                        <p:tgtEl>
                                          <p:spTgt spid="9"/>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nodeType="clickEffect">
                                  <p:stCondLst>
                                    <p:cond delay="0"/>
                                  </p:stCondLst>
                                  <p:childTnLst>
                                    <p:set>
                                      <p:cBhvr>
                                        <p:cTn id="51" dur="1" fill="hold">
                                          <p:stCondLst>
                                            <p:cond delay="0"/>
                                          </p:stCondLst>
                                        </p:cTn>
                                        <p:tgtEl>
                                          <p:spTgt spid="5"/>
                                        </p:tgtEl>
                                        <p:attrNameLst>
                                          <p:attrName>style.visibility</p:attrName>
                                        </p:attrNameLst>
                                      </p:cBhvr>
                                      <p:to>
                                        <p:strVal val="visible"/>
                                      </p:to>
                                    </p:set>
                                    <p:animEffect transition="in" filter="wipe(down)">
                                      <p:cBhvr>
                                        <p:cTn id="52" dur="500"/>
                                        <p:tgtEl>
                                          <p:spTgt spid="5"/>
                                        </p:tgtEl>
                                      </p:cBhvr>
                                    </p:animEffect>
                                  </p:childTnLst>
                                </p:cTn>
                              </p:par>
                            </p:childTnLst>
                          </p:cTn>
                        </p:par>
                      </p:childTnLst>
                    </p:cTn>
                  </p:par>
                  <p:par>
                    <p:cTn id="53" fill="hold">
                      <p:stCondLst>
                        <p:cond delay="indefinite"/>
                      </p:stCondLst>
                      <p:childTnLst>
                        <p:par>
                          <p:cTn id="54" fill="hold">
                            <p:stCondLst>
                              <p:cond delay="0"/>
                            </p:stCondLst>
                            <p:childTnLst>
                              <p:par>
                                <p:cTn id="55" presetID="3" presetClass="exit" presetSubtype="10" fill="hold" nodeType="clickEffect">
                                  <p:stCondLst>
                                    <p:cond delay="0"/>
                                  </p:stCondLst>
                                  <p:childTnLst>
                                    <p:animEffect transition="out" filter="blinds(horizontal)">
                                      <p:cBhvr>
                                        <p:cTn id="56" dur="500"/>
                                        <p:tgtEl>
                                          <p:spTgt spid="5"/>
                                        </p:tgtEl>
                                      </p:cBhvr>
                                    </p:animEffect>
                                    <p:set>
                                      <p:cBhvr>
                                        <p:cTn id="57" dur="1" fill="hold">
                                          <p:stCondLst>
                                            <p:cond delay="499"/>
                                          </p:stCondLst>
                                        </p:cTn>
                                        <p:tgtEl>
                                          <p:spTgt spid="5"/>
                                        </p:tgtEl>
                                        <p:attrNameLst>
                                          <p:attrName>style.visibility</p:attrName>
                                        </p:attrNameLst>
                                      </p:cBhvr>
                                      <p:to>
                                        <p:strVal val="hidden"/>
                                      </p:to>
                                    </p:set>
                                  </p:childTnLst>
                                </p:cTn>
                              </p:par>
                              <p:par>
                                <p:cTn id="58" presetID="3" presetClass="exit" presetSubtype="10" fill="hold" grpId="0" nodeType="withEffect">
                                  <p:stCondLst>
                                    <p:cond delay="0"/>
                                  </p:stCondLst>
                                  <p:childTnLst>
                                    <p:animEffect transition="out" filter="blinds(horizontal)">
                                      <p:cBhvr>
                                        <p:cTn id="59" dur="500"/>
                                        <p:tgtEl>
                                          <p:spTgt spid="1937426"/>
                                        </p:tgtEl>
                                      </p:cBhvr>
                                    </p:animEffect>
                                    <p:set>
                                      <p:cBhvr>
                                        <p:cTn id="60" dur="1" fill="hold">
                                          <p:stCondLst>
                                            <p:cond delay="499"/>
                                          </p:stCondLst>
                                        </p:cTn>
                                        <p:tgtEl>
                                          <p:spTgt spid="1937426"/>
                                        </p:tgtEl>
                                        <p:attrNameLst>
                                          <p:attrName>style.visibility</p:attrName>
                                        </p:attrNameLst>
                                      </p:cBhvr>
                                      <p:to>
                                        <p:strVal val="hidden"/>
                                      </p:to>
                                    </p:set>
                                  </p:childTnLst>
                                </p:cTn>
                              </p:par>
                              <p:par>
                                <p:cTn id="61" presetID="3" presetClass="exit" presetSubtype="10" fill="hold" nodeType="withEffect">
                                  <p:stCondLst>
                                    <p:cond delay="0"/>
                                  </p:stCondLst>
                                  <p:childTnLst>
                                    <p:animEffect transition="out" filter="blinds(horizontal)">
                                      <p:cBhvr>
                                        <p:cTn id="62" dur="500"/>
                                        <p:tgtEl>
                                          <p:spTgt spid="3"/>
                                        </p:tgtEl>
                                      </p:cBhvr>
                                    </p:animEffect>
                                    <p:set>
                                      <p:cBhvr>
                                        <p:cTn id="63" dur="1" fill="hold">
                                          <p:stCondLst>
                                            <p:cond delay="499"/>
                                          </p:stCondLst>
                                        </p:cTn>
                                        <p:tgtEl>
                                          <p:spTgt spid="3"/>
                                        </p:tgtEl>
                                        <p:attrNameLst>
                                          <p:attrName>style.visibility</p:attrName>
                                        </p:attrNameLst>
                                      </p:cBhvr>
                                      <p:to>
                                        <p:strVal val="hidden"/>
                                      </p:to>
                                    </p:set>
                                  </p:childTnLst>
                                </p:cTn>
                              </p:par>
                              <p:par>
                                <p:cTn id="64" presetID="3" presetClass="exit" presetSubtype="10" fill="hold" nodeType="withEffect">
                                  <p:stCondLst>
                                    <p:cond delay="0"/>
                                  </p:stCondLst>
                                  <p:childTnLst>
                                    <p:animEffect transition="out" filter="blinds(horizontal)">
                                      <p:cBhvr>
                                        <p:cTn id="65" dur="500"/>
                                        <p:tgtEl>
                                          <p:spTgt spid="9"/>
                                        </p:tgtEl>
                                      </p:cBhvr>
                                    </p:animEffect>
                                    <p:set>
                                      <p:cBhvr>
                                        <p:cTn id="66" dur="1" fill="hold">
                                          <p:stCondLst>
                                            <p:cond delay="499"/>
                                          </p:stCondLst>
                                        </p:cTn>
                                        <p:tgtEl>
                                          <p:spTgt spid="9"/>
                                        </p:tgtEl>
                                        <p:attrNameLst>
                                          <p:attrName>style.visibility</p:attrName>
                                        </p:attrNameLst>
                                      </p:cBhvr>
                                      <p:to>
                                        <p:strVal val="hidden"/>
                                      </p:to>
                                    </p:set>
                                  </p:childTnLst>
                                </p:cTn>
                              </p:par>
                            </p:childTnLst>
                          </p:cTn>
                        </p:par>
                      </p:childTnLst>
                    </p:cTn>
                  </p:par>
                  <p:par>
                    <p:cTn id="67" fill="hold">
                      <p:stCondLst>
                        <p:cond delay="indefinite"/>
                      </p:stCondLst>
                      <p:childTnLst>
                        <p:par>
                          <p:cTn id="68" fill="hold">
                            <p:stCondLst>
                              <p:cond delay="0"/>
                            </p:stCondLst>
                            <p:childTnLst>
                              <p:par>
                                <p:cTn id="69" presetID="23" presetClass="entr" presetSubtype="16" fill="hold" nodeType="clickEffect">
                                  <p:stCondLst>
                                    <p:cond delay="0"/>
                                  </p:stCondLst>
                                  <p:childTnLst>
                                    <p:set>
                                      <p:cBhvr>
                                        <p:cTn id="70" dur="1" fill="hold">
                                          <p:stCondLst>
                                            <p:cond delay="0"/>
                                          </p:stCondLst>
                                        </p:cTn>
                                        <p:tgtEl>
                                          <p:spTgt spid="6"/>
                                        </p:tgtEl>
                                        <p:attrNameLst>
                                          <p:attrName>style.visibility</p:attrName>
                                        </p:attrNameLst>
                                      </p:cBhvr>
                                      <p:to>
                                        <p:strVal val="visible"/>
                                      </p:to>
                                    </p:set>
                                    <p:anim calcmode="lin" valueType="num">
                                      <p:cBhvr>
                                        <p:cTn id="71" dur="500" fill="hold"/>
                                        <p:tgtEl>
                                          <p:spTgt spid="6"/>
                                        </p:tgtEl>
                                        <p:attrNameLst>
                                          <p:attrName>ppt_w</p:attrName>
                                        </p:attrNameLst>
                                      </p:cBhvr>
                                      <p:tavLst>
                                        <p:tav tm="0">
                                          <p:val>
                                            <p:fltVal val="0"/>
                                          </p:val>
                                        </p:tav>
                                        <p:tav tm="100000">
                                          <p:val>
                                            <p:strVal val="#ppt_w"/>
                                          </p:val>
                                        </p:tav>
                                      </p:tavLst>
                                    </p:anim>
                                    <p:anim calcmode="lin" valueType="num">
                                      <p:cBhvr>
                                        <p:cTn id="72" dur="500" fill="hold"/>
                                        <p:tgtEl>
                                          <p:spTgt spid="6"/>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7424" grpId="0" animBg="1"/>
      <p:bldP spid="1937426" grpId="0"/>
      <p:bldP spid="1937427" grpId="0" animBg="1"/>
      <p:bldP spid="1937428" grpId="0" autoUpdateAnimBg="0"/>
      <p:bldP spid="1937429" grpId="0" animBg="1"/>
      <p:bldP spid="1937430" grpId="0" animBg="1"/>
      <p:bldP spid="1937431"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4"/>
          <p:cNvSpPr>
            <a:spLocks noGrp="1" noChangeArrowheads="1"/>
          </p:cNvSpPr>
          <p:nvPr>
            <p:ph type="title"/>
          </p:nvPr>
        </p:nvSpPr>
        <p:spPr>
          <a:xfrm>
            <a:off x="317500" y="52388"/>
            <a:ext cx="8637588" cy="1431925"/>
          </a:xfrm>
        </p:spPr>
        <p:txBody>
          <a:bodyPr>
            <a:normAutofit/>
          </a:bodyPr>
          <a:lstStyle/>
          <a:p>
            <a:pPr eaLnBrk="1" hangingPunct="1"/>
            <a:r>
              <a:rPr lang="zh-CN" altLang="en-US" sz="3200" dirty="0" smtClean="0">
                <a:solidFill>
                  <a:srgbClr val="FFC000"/>
                </a:solidFill>
              </a:rPr>
              <a:t>层次式通信框架</a:t>
            </a:r>
          </a:p>
        </p:txBody>
      </p:sp>
      <p:sp>
        <p:nvSpPr>
          <p:cNvPr id="50"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43</a:t>
            </a:fld>
            <a:endParaRPr lang="en-US" altLang="zh-CN" dirty="0">
              <a:solidFill>
                <a:schemeClr val="bg1"/>
              </a:solidFill>
            </a:endParaRPr>
          </a:p>
        </p:txBody>
      </p:sp>
      <p:sp>
        <p:nvSpPr>
          <p:cNvPr id="182278" name="AutoShape 2"/>
          <p:cNvSpPr>
            <a:spLocks noChangeArrowheads="1"/>
          </p:cNvSpPr>
          <p:nvPr/>
        </p:nvSpPr>
        <p:spPr bwMode="auto">
          <a:xfrm>
            <a:off x="465459" y="5112469"/>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2279" name="AutoShape 3"/>
          <p:cNvSpPr>
            <a:spLocks noChangeArrowheads="1"/>
          </p:cNvSpPr>
          <p:nvPr/>
        </p:nvSpPr>
        <p:spPr bwMode="auto">
          <a:xfrm>
            <a:off x="846459" y="5493469"/>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82280" name="AutoShape 5"/>
          <p:cNvSpPr>
            <a:spLocks noChangeArrowheads="1"/>
          </p:cNvSpPr>
          <p:nvPr/>
        </p:nvSpPr>
        <p:spPr bwMode="auto">
          <a:xfrm>
            <a:off x="313059" y="2826469"/>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2281" name="AutoShape 6"/>
          <p:cNvSpPr>
            <a:spLocks noChangeArrowheads="1"/>
          </p:cNvSpPr>
          <p:nvPr/>
        </p:nvSpPr>
        <p:spPr bwMode="auto">
          <a:xfrm>
            <a:off x="4885059" y="2750269"/>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2282" name="AutoShape 7"/>
          <p:cNvSpPr>
            <a:spLocks noChangeArrowheads="1"/>
          </p:cNvSpPr>
          <p:nvPr/>
        </p:nvSpPr>
        <p:spPr bwMode="auto">
          <a:xfrm>
            <a:off x="4572322" y="5180732"/>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2283" name="AutoShape 8"/>
          <p:cNvSpPr>
            <a:spLocks noChangeArrowheads="1"/>
          </p:cNvSpPr>
          <p:nvPr/>
        </p:nvSpPr>
        <p:spPr bwMode="auto">
          <a:xfrm>
            <a:off x="770259" y="3131269"/>
            <a:ext cx="1600200" cy="381000"/>
          </a:xfrm>
          <a:prstGeom prst="cube">
            <a:avLst>
              <a:gd name="adj" fmla="val 43750"/>
            </a:avLst>
          </a:prstGeom>
          <a:solidFill>
            <a:schemeClr val="accent1"/>
          </a:solidFill>
          <a:ln w="9525">
            <a:solidFill>
              <a:schemeClr val="tx1"/>
            </a:solidFill>
            <a:miter lim="800000"/>
            <a:headEnd/>
            <a:tailEnd/>
          </a:ln>
        </p:spPr>
        <p:txBody>
          <a:bodyPr wrap="none" anchor="ctr"/>
          <a:lstStyle/>
          <a:p>
            <a:endParaRPr lang="zh-CN" altLang="en-US"/>
          </a:p>
        </p:txBody>
      </p:sp>
      <p:sp>
        <p:nvSpPr>
          <p:cNvPr id="182284" name="AutoShape 9"/>
          <p:cNvSpPr>
            <a:spLocks noChangeArrowheads="1"/>
          </p:cNvSpPr>
          <p:nvPr/>
        </p:nvSpPr>
        <p:spPr bwMode="auto">
          <a:xfrm>
            <a:off x="5342259" y="3131269"/>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82285" name="AutoShape 10"/>
          <p:cNvSpPr>
            <a:spLocks noChangeArrowheads="1"/>
          </p:cNvSpPr>
          <p:nvPr/>
        </p:nvSpPr>
        <p:spPr bwMode="auto">
          <a:xfrm>
            <a:off x="4961259" y="5569669"/>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82286" name="AutoShape 11"/>
          <p:cNvSpPr>
            <a:spLocks noChangeArrowheads="1"/>
          </p:cNvSpPr>
          <p:nvPr/>
        </p:nvSpPr>
        <p:spPr bwMode="auto">
          <a:xfrm>
            <a:off x="1532259" y="2445469"/>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2"/>
          <p:cNvGrpSpPr>
            <a:grpSpLocks/>
          </p:cNvGrpSpPr>
          <p:nvPr/>
        </p:nvGrpSpPr>
        <p:grpSpPr bwMode="auto">
          <a:xfrm>
            <a:off x="6256659" y="2445469"/>
            <a:ext cx="476250" cy="449263"/>
            <a:chOff x="6255" y="2430"/>
            <a:chExt cx="405" cy="675"/>
          </a:xfrm>
        </p:grpSpPr>
        <p:sp>
          <p:nvSpPr>
            <p:cNvPr id="182323" name="AutoShape 13"/>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2324" name="AutoShape 14"/>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15"/>
          <p:cNvGrpSpPr>
            <a:grpSpLocks/>
          </p:cNvGrpSpPr>
          <p:nvPr/>
        </p:nvGrpSpPr>
        <p:grpSpPr bwMode="auto">
          <a:xfrm>
            <a:off x="6561459" y="4807669"/>
            <a:ext cx="476250" cy="449263"/>
            <a:chOff x="6255" y="2430"/>
            <a:chExt cx="405" cy="675"/>
          </a:xfrm>
        </p:grpSpPr>
        <p:sp>
          <p:nvSpPr>
            <p:cNvPr id="182321" name="AutoShape 16"/>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2322" name="AutoShape 17"/>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939474" name="Line 18"/>
          <p:cNvSpPr>
            <a:spLocks noChangeShapeType="1"/>
          </p:cNvSpPr>
          <p:nvPr/>
        </p:nvSpPr>
        <p:spPr bwMode="auto">
          <a:xfrm flipV="1">
            <a:off x="2294259" y="3207469"/>
            <a:ext cx="3200400" cy="0"/>
          </a:xfrm>
          <a:prstGeom prst="line">
            <a:avLst/>
          </a:prstGeom>
          <a:noFill/>
          <a:ln w="38100">
            <a:solidFill>
              <a:schemeClr val="tx2"/>
            </a:solidFill>
            <a:round/>
            <a:headEnd type="arrow" w="med" len="med"/>
            <a:tailEnd/>
          </a:ln>
        </p:spPr>
        <p:txBody>
          <a:bodyPr wrap="none"/>
          <a:lstStyle/>
          <a:p>
            <a:endParaRPr lang="zh-CN" altLang="en-US"/>
          </a:p>
        </p:txBody>
      </p:sp>
      <p:sp>
        <p:nvSpPr>
          <p:cNvPr id="182290" name="Text Box 19"/>
          <p:cNvSpPr txBox="1">
            <a:spLocks noChangeArrowheads="1"/>
          </p:cNvSpPr>
          <p:nvPr/>
        </p:nvSpPr>
        <p:spPr bwMode="auto">
          <a:xfrm>
            <a:off x="6697984" y="2181944"/>
            <a:ext cx="404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a:t>
            </a:r>
          </a:p>
        </p:txBody>
      </p:sp>
      <p:sp>
        <p:nvSpPr>
          <p:cNvPr id="1939476" name="Text Box 20"/>
          <p:cNvSpPr txBox="1">
            <a:spLocks noChangeArrowheads="1"/>
          </p:cNvSpPr>
          <p:nvPr/>
        </p:nvSpPr>
        <p:spPr bwMode="auto">
          <a:xfrm>
            <a:off x="7002784" y="4544144"/>
            <a:ext cx="387350"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sp>
        <p:nvSpPr>
          <p:cNvPr id="1939477" name="Freeform 21"/>
          <p:cNvSpPr>
            <a:spLocks/>
          </p:cNvSpPr>
          <p:nvPr/>
        </p:nvSpPr>
        <p:spPr bwMode="auto">
          <a:xfrm>
            <a:off x="6790059" y="2674069"/>
            <a:ext cx="1003300" cy="2133600"/>
          </a:xfrm>
          <a:custGeom>
            <a:avLst/>
            <a:gdLst>
              <a:gd name="T0" fmla="*/ 0 w 632"/>
              <a:gd name="T1" fmla="*/ 0 h 1344"/>
              <a:gd name="T2" fmla="*/ 2147483647 w 632"/>
              <a:gd name="T3" fmla="*/ 2147483647 h 1344"/>
              <a:gd name="T4" fmla="*/ 2147483647 w 632"/>
              <a:gd name="T5" fmla="*/ 2147483647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939478" name="Text Box 22"/>
          <p:cNvSpPr txBox="1">
            <a:spLocks noChangeArrowheads="1"/>
          </p:cNvSpPr>
          <p:nvPr/>
        </p:nvSpPr>
        <p:spPr bwMode="auto">
          <a:xfrm>
            <a:off x="7018659" y="3664669"/>
            <a:ext cx="1801813" cy="457200"/>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sp>
        <p:nvSpPr>
          <p:cNvPr id="1939479" name="Freeform 23"/>
          <p:cNvSpPr>
            <a:spLocks/>
          </p:cNvSpPr>
          <p:nvPr/>
        </p:nvSpPr>
        <p:spPr bwMode="auto">
          <a:xfrm>
            <a:off x="5913759" y="2597869"/>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939480" name="Freeform 24"/>
          <p:cNvSpPr>
            <a:spLocks/>
          </p:cNvSpPr>
          <p:nvPr/>
        </p:nvSpPr>
        <p:spPr bwMode="auto">
          <a:xfrm>
            <a:off x="935359" y="2674069"/>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939481" name="Freeform 25"/>
          <p:cNvSpPr>
            <a:spLocks/>
          </p:cNvSpPr>
          <p:nvPr/>
        </p:nvSpPr>
        <p:spPr bwMode="auto">
          <a:xfrm>
            <a:off x="1760859" y="2674069"/>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grpSp>
        <p:nvGrpSpPr>
          <p:cNvPr id="4" name="Group 26"/>
          <p:cNvGrpSpPr>
            <a:grpSpLocks/>
          </p:cNvGrpSpPr>
          <p:nvPr/>
        </p:nvGrpSpPr>
        <p:grpSpPr bwMode="auto">
          <a:xfrm>
            <a:off x="5113659" y="3359869"/>
            <a:ext cx="762000" cy="2286000"/>
            <a:chOff x="3312" y="1920"/>
            <a:chExt cx="480" cy="1440"/>
          </a:xfrm>
        </p:grpSpPr>
        <p:sp>
          <p:nvSpPr>
            <p:cNvPr id="182319" name="Freeform 27"/>
            <p:cNvSpPr>
              <a:spLocks/>
            </p:cNvSpPr>
            <p:nvPr/>
          </p:nvSpPr>
          <p:spPr bwMode="auto">
            <a:xfrm>
              <a:off x="3312" y="1920"/>
              <a:ext cx="480" cy="1440"/>
            </a:xfrm>
            <a:custGeom>
              <a:avLst/>
              <a:gdLst>
                <a:gd name="T0" fmla="*/ 480 w 480"/>
                <a:gd name="T1" fmla="*/ 0 h 1440"/>
                <a:gd name="T2" fmla="*/ 0 w 480"/>
                <a:gd name="T3" fmla="*/ 720 h 1440"/>
                <a:gd name="T4" fmla="*/ 480 w 480"/>
                <a:gd name="T5" fmla="*/ 1440 h 1440"/>
                <a:gd name="T6" fmla="*/ 0 60000 65536"/>
                <a:gd name="T7" fmla="*/ 0 60000 65536"/>
                <a:gd name="T8" fmla="*/ 0 60000 65536"/>
                <a:gd name="T9" fmla="*/ 0 w 480"/>
                <a:gd name="T10" fmla="*/ 0 h 1440"/>
                <a:gd name="T11" fmla="*/ 480 w 480"/>
                <a:gd name="T12" fmla="*/ 1440 h 1440"/>
              </a:gdLst>
              <a:ahLst/>
              <a:cxnLst>
                <a:cxn ang="T6">
                  <a:pos x="T0" y="T1"/>
                </a:cxn>
                <a:cxn ang="T7">
                  <a:pos x="T2" y="T3"/>
                </a:cxn>
                <a:cxn ang="T8">
                  <a:pos x="T4" y="T5"/>
                </a:cxn>
              </a:cxnLst>
              <a:rect l="T9" t="T10" r="T11" b="T12"/>
              <a:pathLst>
                <a:path w="480" h="1440">
                  <a:moveTo>
                    <a:pt x="480" y="0"/>
                  </a:moveTo>
                  <a:cubicBezTo>
                    <a:pt x="240" y="240"/>
                    <a:pt x="0" y="480"/>
                    <a:pt x="0" y="720"/>
                  </a:cubicBezTo>
                  <a:cubicBezTo>
                    <a:pt x="0" y="960"/>
                    <a:pt x="240" y="1200"/>
                    <a:pt x="480" y="1440"/>
                  </a:cubicBezTo>
                </a:path>
              </a:pathLst>
            </a:custGeom>
            <a:noFill/>
            <a:ln w="38100">
              <a:solidFill>
                <a:srgbClr val="0000CC"/>
              </a:solidFill>
              <a:round/>
              <a:headEnd/>
              <a:tailEnd type="arrow" w="med" len="med"/>
            </a:ln>
          </p:spPr>
          <p:txBody>
            <a:bodyPr wrap="none"/>
            <a:lstStyle/>
            <a:p>
              <a:endParaRPr lang="zh-CN" altLang="en-US"/>
            </a:p>
          </p:txBody>
        </p:sp>
        <p:sp>
          <p:nvSpPr>
            <p:cNvPr id="182320" name="Text Box 28"/>
            <p:cNvSpPr txBox="1">
              <a:spLocks noChangeArrowheads="1"/>
            </p:cNvSpPr>
            <p:nvPr/>
          </p:nvSpPr>
          <p:spPr bwMode="auto">
            <a:xfrm>
              <a:off x="3408" y="2448"/>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5" name="Group 29"/>
          <p:cNvGrpSpPr>
            <a:grpSpLocks/>
          </p:cNvGrpSpPr>
          <p:nvPr/>
        </p:nvGrpSpPr>
        <p:grpSpPr bwMode="auto">
          <a:xfrm>
            <a:off x="6012184" y="4772744"/>
            <a:ext cx="625475" cy="873125"/>
            <a:chOff x="3878" y="2810"/>
            <a:chExt cx="394" cy="550"/>
          </a:xfrm>
        </p:grpSpPr>
        <p:sp>
          <p:nvSpPr>
            <p:cNvPr id="182317" name="Freeform 30"/>
            <p:cNvSpPr>
              <a:spLocks/>
            </p:cNvSpPr>
            <p:nvPr/>
          </p:nvSpPr>
          <p:spPr bwMode="auto">
            <a:xfrm>
              <a:off x="4072" y="2928"/>
              <a:ext cx="200" cy="432"/>
            </a:xfrm>
            <a:custGeom>
              <a:avLst/>
              <a:gdLst>
                <a:gd name="T0" fmla="*/ 200 w 200"/>
                <a:gd name="T1" fmla="*/ 779 h 384"/>
                <a:gd name="T2" fmla="*/ 8 w 200"/>
                <a:gd name="T3" fmla="*/ 487 h 384"/>
                <a:gd name="T4" fmla="*/ 152 w 200"/>
                <a:gd name="T5" fmla="*/ 0 h 384"/>
                <a:gd name="T6" fmla="*/ 0 60000 65536"/>
                <a:gd name="T7" fmla="*/ 0 60000 65536"/>
                <a:gd name="T8" fmla="*/ 0 60000 65536"/>
                <a:gd name="T9" fmla="*/ 0 w 200"/>
                <a:gd name="T10" fmla="*/ 0 h 384"/>
                <a:gd name="T11" fmla="*/ 200 w 200"/>
                <a:gd name="T12" fmla="*/ 384 h 384"/>
              </a:gdLst>
              <a:ahLst/>
              <a:cxnLst>
                <a:cxn ang="T6">
                  <a:pos x="T0" y="T1"/>
                </a:cxn>
                <a:cxn ang="T7">
                  <a:pos x="T2" y="T3"/>
                </a:cxn>
                <a:cxn ang="T8">
                  <a:pos x="T4" y="T5"/>
                </a:cxn>
              </a:cxnLst>
              <a:rect l="T9" t="T10" r="T11" b="T12"/>
              <a:pathLst>
                <a:path w="200" h="384">
                  <a:moveTo>
                    <a:pt x="200" y="384"/>
                  </a:moveTo>
                  <a:cubicBezTo>
                    <a:pt x="108" y="344"/>
                    <a:pt x="16" y="304"/>
                    <a:pt x="8" y="240"/>
                  </a:cubicBezTo>
                  <a:cubicBezTo>
                    <a:pt x="0" y="176"/>
                    <a:pt x="76" y="88"/>
                    <a:pt x="152" y="0"/>
                  </a:cubicBezTo>
                </a:path>
              </a:pathLst>
            </a:custGeom>
            <a:noFill/>
            <a:ln w="38100">
              <a:solidFill>
                <a:srgbClr val="0000CC"/>
              </a:solidFill>
              <a:round/>
              <a:headEnd/>
              <a:tailEnd type="arrow" w="med" len="med"/>
            </a:ln>
          </p:spPr>
          <p:txBody>
            <a:bodyPr wrap="none"/>
            <a:lstStyle/>
            <a:p>
              <a:endParaRPr lang="zh-CN" altLang="en-US"/>
            </a:p>
          </p:txBody>
        </p:sp>
        <p:sp>
          <p:nvSpPr>
            <p:cNvPr id="182318" name="Text Box 31"/>
            <p:cNvSpPr txBox="1">
              <a:spLocks noChangeArrowheads="1"/>
            </p:cNvSpPr>
            <p:nvPr/>
          </p:nvSpPr>
          <p:spPr bwMode="auto">
            <a:xfrm>
              <a:off x="3878" y="2810"/>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grpSp>
      <p:grpSp>
        <p:nvGrpSpPr>
          <p:cNvPr id="6" name="Group 32"/>
          <p:cNvGrpSpPr>
            <a:grpSpLocks/>
          </p:cNvGrpSpPr>
          <p:nvPr/>
        </p:nvGrpSpPr>
        <p:grpSpPr bwMode="auto">
          <a:xfrm>
            <a:off x="2218059" y="3359869"/>
            <a:ext cx="3200400" cy="2362200"/>
            <a:chOff x="1488" y="1920"/>
            <a:chExt cx="2016" cy="1488"/>
          </a:xfrm>
        </p:grpSpPr>
        <p:sp>
          <p:nvSpPr>
            <p:cNvPr id="182314" name="Line 33"/>
            <p:cNvSpPr>
              <a:spLocks noChangeShapeType="1"/>
            </p:cNvSpPr>
            <p:nvPr/>
          </p:nvSpPr>
          <p:spPr bwMode="auto">
            <a:xfrm flipH="1" flipV="1">
              <a:off x="1488" y="1920"/>
              <a:ext cx="2016" cy="0"/>
            </a:xfrm>
            <a:prstGeom prst="line">
              <a:avLst/>
            </a:prstGeom>
            <a:noFill/>
            <a:ln w="38100">
              <a:solidFill>
                <a:schemeClr val="tx2"/>
              </a:solidFill>
              <a:round/>
              <a:headEnd type="arrow" w="med" len="med"/>
              <a:tailEnd/>
            </a:ln>
          </p:spPr>
          <p:txBody>
            <a:bodyPr wrap="none"/>
            <a:lstStyle/>
            <a:p>
              <a:endParaRPr lang="zh-CN" altLang="en-US"/>
            </a:p>
          </p:txBody>
        </p:sp>
        <p:sp>
          <p:nvSpPr>
            <p:cNvPr id="182315" name="Line 34"/>
            <p:cNvSpPr>
              <a:spLocks noChangeShapeType="1"/>
            </p:cNvSpPr>
            <p:nvPr/>
          </p:nvSpPr>
          <p:spPr bwMode="auto">
            <a:xfrm>
              <a:off x="1488" y="1968"/>
              <a:ext cx="1968" cy="1440"/>
            </a:xfrm>
            <a:prstGeom prst="line">
              <a:avLst/>
            </a:prstGeom>
            <a:noFill/>
            <a:ln w="38100">
              <a:solidFill>
                <a:schemeClr val="tx2"/>
              </a:solidFill>
              <a:round/>
              <a:headEnd/>
              <a:tailEnd type="arrow" w="med" len="med"/>
            </a:ln>
          </p:spPr>
          <p:txBody>
            <a:bodyPr wrap="none"/>
            <a:lstStyle/>
            <a:p>
              <a:endParaRPr lang="zh-CN" altLang="en-US"/>
            </a:p>
          </p:txBody>
        </p:sp>
        <p:sp>
          <p:nvSpPr>
            <p:cNvPr id="182316" name="Text Box 35"/>
            <p:cNvSpPr txBox="1">
              <a:spLocks noChangeArrowheads="1"/>
            </p:cNvSpPr>
            <p:nvPr/>
          </p:nvSpPr>
          <p:spPr bwMode="auto">
            <a:xfrm>
              <a:off x="1728" y="2509"/>
              <a:ext cx="948" cy="212"/>
            </a:xfrm>
            <a:prstGeom prst="rect">
              <a:avLst/>
            </a:prstGeom>
            <a:noFill/>
            <a:ln w="9525">
              <a:noFill/>
              <a:miter lim="800000"/>
              <a:headEnd/>
              <a:tailEnd/>
            </a:ln>
          </p:spPr>
          <p:txBody>
            <a:bodyPr wrap="none">
              <a:spAutoFit/>
            </a:bodyPr>
            <a:lstStyle/>
            <a:p>
              <a:r>
                <a:rPr kumimoji="1" lang="zh-CN" altLang="en-US" sz="1600">
                  <a:latin typeface="Times New Roman" pitchFamily="18" charset="0"/>
                </a:rPr>
                <a:t>在途信件数加</a:t>
              </a:r>
              <a:r>
                <a:rPr kumimoji="1" lang="en-US" altLang="zh-CN" sz="1600">
                  <a:latin typeface="Times New Roman" pitchFamily="18" charset="0"/>
                </a:rPr>
                <a:t>1</a:t>
              </a:r>
            </a:p>
          </p:txBody>
        </p:sp>
      </p:grpSp>
      <p:sp>
        <p:nvSpPr>
          <p:cNvPr id="1939492" name="Line 36"/>
          <p:cNvSpPr>
            <a:spLocks noChangeShapeType="1"/>
          </p:cNvSpPr>
          <p:nvPr/>
        </p:nvSpPr>
        <p:spPr bwMode="auto">
          <a:xfrm flipV="1">
            <a:off x="2218059" y="5188669"/>
            <a:ext cx="4419600" cy="0"/>
          </a:xfrm>
          <a:prstGeom prst="line">
            <a:avLst/>
          </a:prstGeom>
          <a:noFill/>
          <a:ln w="38100">
            <a:solidFill>
              <a:schemeClr val="tx2"/>
            </a:solidFill>
            <a:prstDash val="lgDashDot"/>
            <a:round/>
            <a:headEnd type="arrow" w="med" len="med"/>
            <a:tailEnd/>
          </a:ln>
        </p:spPr>
        <p:txBody>
          <a:bodyPr wrap="none"/>
          <a:lstStyle/>
          <a:p>
            <a:endParaRPr lang="zh-CN" altLang="en-US"/>
          </a:p>
        </p:txBody>
      </p:sp>
      <p:sp>
        <p:nvSpPr>
          <p:cNvPr id="1939493" name="Freeform 37"/>
          <p:cNvSpPr>
            <a:spLocks/>
          </p:cNvSpPr>
          <p:nvPr/>
        </p:nvSpPr>
        <p:spPr bwMode="auto">
          <a:xfrm>
            <a:off x="2065659" y="3436069"/>
            <a:ext cx="2971800" cy="2362200"/>
          </a:xfrm>
          <a:custGeom>
            <a:avLst/>
            <a:gdLst>
              <a:gd name="T0" fmla="*/ 2147483647 w 1872"/>
              <a:gd name="T1" fmla="*/ 2147483647 h 1488"/>
              <a:gd name="T2" fmla="*/ 2147483647 w 1872"/>
              <a:gd name="T3" fmla="*/ 2147483647 h 1488"/>
              <a:gd name="T4" fmla="*/ 0 w 1872"/>
              <a:gd name="T5" fmla="*/ 0 h 1488"/>
              <a:gd name="T6" fmla="*/ 0 60000 65536"/>
              <a:gd name="T7" fmla="*/ 0 60000 65536"/>
              <a:gd name="T8" fmla="*/ 0 60000 65536"/>
              <a:gd name="T9" fmla="*/ 0 w 1872"/>
              <a:gd name="T10" fmla="*/ 0 h 1488"/>
              <a:gd name="T11" fmla="*/ 1872 w 1872"/>
              <a:gd name="T12" fmla="*/ 1488 h 1488"/>
            </a:gdLst>
            <a:ahLst/>
            <a:cxnLst>
              <a:cxn ang="T6">
                <a:pos x="T0" y="T1"/>
              </a:cxn>
              <a:cxn ang="T7">
                <a:pos x="T2" y="T3"/>
              </a:cxn>
              <a:cxn ang="T8">
                <a:pos x="T4" y="T5"/>
              </a:cxn>
            </a:cxnLst>
            <a:rect l="T9" t="T10" r="T11" b="T12"/>
            <a:pathLst>
              <a:path w="1872" h="1488">
                <a:moveTo>
                  <a:pt x="1872" y="1488"/>
                </a:moveTo>
                <a:cubicBezTo>
                  <a:pt x="1380" y="1468"/>
                  <a:pt x="888" y="1448"/>
                  <a:pt x="576" y="1200"/>
                </a:cubicBezTo>
                <a:cubicBezTo>
                  <a:pt x="264" y="952"/>
                  <a:pt x="132" y="476"/>
                  <a:pt x="0" y="0"/>
                </a:cubicBezTo>
              </a:path>
            </a:pathLst>
          </a:custGeom>
          <a:noFill/>
          <a:ln w="38100">
            <a:solidFill>
              <a:srgbClr val="FF0000"/>
            </a:solidFill>
            <a:round/>
            <a:headEnd/>
            <a:tailEnd type="arrow" w="med" len="med"/>
          </a:ln>
        </p:spPr>
        <p:txBody>
          <a:bodyPr wrap="none"/>
          <a:lstStyle/>
          <a:p>
            <a:endParaRPr lang="zh-CN" altLang="en-US"/>
          </a:p>
        </p:txBody>
      </p:sp>
      <p:sp>
        <p:nvSpPr>
          <p:cNvPr id="1939494" name="Freeform 38"/>
          <p:cNvSpPr>
            <a:spLocks/>
          </p:cNvSpPr>
          <p:nvPr/>
        </p:nvSpPr>
        <p:spPr bwMode="auto">
          <a:xfrm>
            <a:off x="2218059" y="3359869"/>
            <a:ext cx="3276600" cy="2286000"/>
          </a:xfrm>
          <a:custGeom>
            <a:avLst/>
            <a:gdLst>
              <a:gd name="T0" fmla="*/ 0 w 2064"/>
              <a:gd name="T1" fmla="*/ 0 h 1440"/>
              <a:gd name="T2" fmla="*/ 2147483647 w 2064"/>
              <a:gd name="T3" fmla="*/ 2147483647 h 1440"/>
              <a:gd name="T4" fmla="*/ 2147483647 w 2064"/>
              <a:gd name="T5" fmla="*/ 2147483647 h 1440"/>
              <a:gd name="T6" fmla="*/ 0 60000 65536"/>
              <a:gd name="T7" fmla="*/ 0 60000 65536"/>
              <a:gd name="T8" fmla="*/ 0 60000 65536"/>
              <a:gd name="T9" fmla="*/ 0 w 2064"/>
              <a:gd name="T10" fmla="*/ 0 h 1440"/>
              <a:gd name="T11" fmla="*/ 2064 w 2064"/>
              <a:gd name="T12" fmla="*/ 1440 h 1440"/>
            </a:gdLst>
            <a:ahLst/>
            <a:cxnLst>
              <a:cxn ang="T6">
                <a:pos x="T0" y="T1"/>
              </a:cxn>
              <a:cxn ang="T7">
                <a:pos x="T2" y="T3"/>
              </a:cxn>
              <a:cxn ang="T8">
                <a:pos x="T4" y="T5"/>
              </a:cxn>
            </a:cxnLst>
            <a:rect l="T9" t="T10" r="T11" b="T12"/>
            <a:pathLst>
              <a:path w="2064" h="1440">
                <a:moveTo>
                  <a:pt x="0" y="0"/>
                </a:moveTo>
                <a:cubicBezTo>
                  <a:pt x="572" y="0"/>
                  <a:pt x="1144" y="0"/>
                  <a:pt x="1488" y="240"/>
                </a:cubicBezTo>
                <a:cubicBezTo>
                  <a:pt x="1832" y="480"/>
                  <a:pt x="1948" y="960"/>
                  <a:pt x="2064" y="1440"/>
                </a:cubicBezTo>
              </a:path>
            </a:pathLst>
          </a:custGeom>
          <a:noFill/>
          <a:ln w="38100">
            <a:solidFill>
              <a:srgbClr val="FF0000"/>
            </a:solidFill>
            <a:round/>
            <a:headEnd/>
            <a:tailEnd type="arrow" w="med" len="med"/>
          </a:ln>
        </p:spPr>
        <p:txBody>
          <a:bodyPr wrap="none"/>
          <a:lstStyle/>
          <a:p>
            <a:endParaRPr lang="zh-CN" altLang="en-US"/>
          </a:p>
        </p:txBody>
      </p:sp>
      <p:sp>
        <p:nvSpPr>
          <p:cNvPr id="182303" name="Text Box 39"/>
          <p:cNvSpPr txBox="1">
            <a:spLocks noChangeArrowheads="1"/>
          </p:cNvSpPr>
          <p:nvPr/>
        </p:nvSpPr>
        <p:spPr bwMode="auto">
          <a:xfrm>
            <a:off x="3894459" y="1683469"/>
            <a:ext cx="4806950" cy="519113"/>
          </a:xfrm>
          <a:prstGeom prst="rect">
            <a:avLst/>
          </a:prstGeom>
          <a:noFill/>
          <a:ln w="9525">
            <a:noFill/>
            <a:miter lim="800000"/>
            <a:headEnd/>
            <a:tailEnd/>
          </a:ln>
        </p:spPr>
        <p:txBody>
          <a:bodyPr wrap="none">
            <a:spAutoFit/>
          </a:bodyPr>
          <a:lstStyle/>
          <a:p>
            <a:r>
              <a:rPr kumimoji="1" lang="zh-CN" altLang="en-US" sz="2800">
                <a:latin typeface="Times New Roman" pitchFamily="18" charset="0"/>
              </a:rPr>
              <a:t>通信请求发生在迁移请求之前</a:t>
            </a:r>
          </a:p>
        </p:txBody>
      </p:sp>
      <p:sp>
        <p:nvSpPr>
          <p:cNvPr id="1939496" name="AutoShape 40"/>
          <p:cNvSpPr>
            <a:spLocks/>
          </p:cNvSpPr>
          <p:nvPr/>
        </p:nvSpPr>
        <p:spPr bwMode="auto">
          <a:xfrm>
            <a:off x="2556197" y="1796182"/>
            <a:ext cx="914400" cy="609600"/>
          </a:xfrm>
          <a:prstGeom prst="borderCallout1">
            <a:avLst>
              <a:gd name="adj1" fmla="val 18750"/>
              <a:gd name="adj2" fmla="val -8333"/>
              <a:gd name="adj3" fmla="val 106509"/>
              <a:gd name="adj4" fmla="val -80208"/>
            </a:avLst>
          </a:prstGeom>
          <a:solidFill>
            <a:schemeClr val="accent1"/>
          </a:solidFill>
          <a:ln w="9525">
            <a:solidFill>
              <a:schemeClr val="tx1"/>
            </a:solidFill>
            <a:miter lim="800000"/>
            <a:headEnd/>
            <a:tailEnd/>
          </a:ln>
        </p:spPr>
        <p:txBody>
          <a:bodyPr/>
          <a:lstStyle/>
          <a:p>
            <a:pPr algn="ctr"/>
            <a:r>
              <a:rPr lang="zh-CN" altLang="en-US" sz="2800" b="1">
                <a:solidFill>
                  <a:schemeClr val="bg1"/>
                </a:solidFill>
                <a:latin typeface="Arial Black" pitchFamily="34" charset="0"/>
              </a:rPr>
              <a:t>静止</a:t>
            </a:r>
          </a:p>
        </p:txBody>
      </p:sp>
      <p:sp>
        <p:nvSpPr>
          <p:cNvPr id="1939497" name="AutoShape 41"/>
          <p:cNvSpPr>
            <a:spLocks/>
          </p:cNvSpPr>
          <p:nvPr/>
        </p:nvSpPr>
        <p:spPr bwMode="auto">
          <a:xfrm>
            <a:off x="2556197" y="1796182"/>
            <a:ext cx="914400" cy="609600"/>
          </a:xfrm>
          <a:prstGeom prst="borderCallout1">
            <a:avLst>
              <a:gd name="adj1" fmla="val 18750"/>
              <a:gd name="adj2" fmla="val -8333"/>
              <a:gd name="adj3" fmla="val 106509"/>
              <a:gd name="adj4" fmla="val -80208"/>
            </a:avLst>
          </a:prstGeom>
          <a:solidFill>
            <a:schemeClr val="accent1"/>
          </a:solidFill>
          <a:ln w="9525">
            <a:solidFill>
              <a:schemeClr val="tx1"/>
            </a:solidFill>
            <a:miter lim="800000"/>
            <a:headEnd/>
            <a:tailEnd/>
          </a:ln>
        </p:spPr>
        <p:txBody>
          <a:bodyPr/>
          <a:lstStyle/>
          <a:p>
            <a:pPr algn="ctr"/>
            <a:r>
              <a:rPr lang="zh-CN" altLang="en-US" sz="2800" b="1">
                <a:solidFill>
                  <a:schemeClr val="bg1"/>
                </a:solidFill>
                <a:latin typeface="Arial Black" pitchFamily="34" charset="0"/>
              </a:rPr>
              <a:t>迁移</a:t>
            </a:r>
          </a:p>
        </p:txBody>
      </p:sp>
      <p:sp>
        <p:nvSpPr>
          <p:cNvPr id="1939498" name="Line 42"/>
          <p:cNvSpPr>
            <a:spLocks noChangeShapeType="1"/>
          </p:cNvSpPr>
          <p:nvPr/>
        </p:nvSpPr>
        <p:spPr bwMode="auto">
          <a:xfrm flipV="1">
            <a:off x="1187772" y="3380507"/>
            <a:ext cx="0" cy="2160587"/>
          </a:xfrm>
          <a:prstGeom prst="line">
            <a:avLst/>
          </a:prstGeom>
          <a:noFill/>
          <a:ln w="38100">
            <a:solidFill>
              <a:schemeClr val="folHlink"/>
            </a:solidFill>
            <a:round/>
            <a:headEnd/>
            <a:tailEnd type="triangle" w="med" len="med"/>
          </a:ln>
        </p:spPr>
        <p:txBody>
          <a:bodyPr wrap="none"/>
          <a:lstStyle/>
          <a:p>
            <a:endParaRPr lang="zh-CN" altLang="en-US"/>
          </a:p>
        </p:txBody>
      </p:sp>
      <p:sp>
        <p:nvSpPr>
          <p:cNvPr id="1939499" name="AutoShape 43"/>
          <p:cNvSpPr>
            <a:spLocks/>
          </p:cNvSpPr>
          <p:nvPr/>
        </p:nvSpPr>
        <p:spPr bwMode="auto">
          <a:xfrm>
            <a:off x="2556197" y="1796182"/>
            <a:ext cx="914400" cy="609600"/>
          </a:xfrm>
          <a:prstGeom prst="borderCallout1">
            <a:avLst>
              <a:gd name="adj1" fmla="val 18750"/>
              <a:gd name="adj2" fmla="val -8333"/>
              <a:gd name="adj3" fmla="val 110157"/>
              <a:gd name="adj4" fmla="val -81250"/>
            </a:avLst>
          </a:prstGeom>
          <a:solidFill>
            <a:schemeClr val="accent1"/>
          </a:solidFill>
          <a:ln w="9525">
            <a:solidFill>
              <a:schemeClr val="tx1"/>
            </a:solidFill>
            <a:miter lim="800000"/>
            <a:headEnd/>
            <a:tailEnd/>
          </a:ln>
        </p:spPr>
        <p:txBody>
          <a:bodyPr/>
          <a:lstStyle/>
          <a:p>
            <a:pPr algn="ctr"/>
            <a:r>
              <a:rPr lang="zh-CN" altLang="en-US" sz="2800" b="1">
                <a:latin typeface="Arial Black" pitchFamily="34" charset="0"/>
              </a:rPr>
              <a:t>静止</a:t>
            </a:r>
          </a:p>
        </p:txBody>
      </p:sp>
      <p:sp>
        <p:nvSpPr>
          <p:cNvPr id="1939500" name="Text Box 44"/>
          <p:cNvSpPr txBox="1">
            <a:spLocks noChangeArrowheads="1"/>
          </p:cNvSpPr>
          <p:nvPr/>
        </p:nvSpPr>
        <p:spPr bwMode="auto">
          <a:xfrm>
            <a:off x="1887859" y="2388319"/>
            <a:ext cx="879475" cy="366713"/>
          </a:xfrm>
          <a:prstGeom prst="rect">
            <a:avLst/>
          </a:prstGeom>
          <a:noFill/>
          <a:ln w="9525">
            <a:noFill/>
            <a:miter lim="800000"/>
            <a:headEnd/>
            <a:tailEnd/>
          </a:ln>
        </p:spPr>
        <p:txBody>
          <a:bodyPr wrap="none">
            <a:spAutoFit/>
          </a:bodyPr>
          <a:lstStyle/>
          <a:p>
            <a:r>
              <a:rPr lang="en-US" altLang="zh-CN"/>
              <a:t>T</a:t>
            </a:r>
            <a:r>
              <a:rPr lang="en-US" altLang="zh-CN" baseline="-25000"/>
              <a:t>0</a:t>
            </a:r>
            <a:r>
              <a:rPr lang="zh-CN" altLang="en-US"/>
              <a:t>时刻</a:t>
            </a:r>
          </a:p>
        </p:txBody>
      </p:sp>
      <p:sp>
        <p:nvSpPr>
          <p:cNvPr id="1939501" name="Text Box 45"/>
          <p:cNvSpPr txBox="1">
            <a:spLocks noChangeArrowheads="1"/>
          </p:cNvSpPr>
          <p:nvPr/>
        </p:nvSpPr>
        <p:spPr bwMode="auto">
          <a:xfrm>
            <a:off x="6659884" y="5253757"/>
            <a:ext cx="1860550" cy="336550"/>
          </a:xfrm>
          <a:prstGeom prst="rect">
            <a:avLst/>
          </a:prstGeom>
          <a:noFill/>
          <a:ln w="9525">
            <a:noFill/>
            <a:miter lim="800000"/>
            <a:headEnd/>
            <a:tailEnd/>
          </a:ln>
        </p:spPr>
        <p:txBody>
          <a:bodyPr wrap="none">
            <a:spAutoFit/>
          </a:bodyPr>
          <a:lstStyle/>
          <a:p>
            <a:r>
              <a:rPr lang="en-US" altLang="zh-CN" sz="1600"/>
              <a:t>T0</a:t>
            </a:r>
            <a:r>
              <a:rPr lang="zh-CN" altLang="en-US" sz="1600"/>
              <a:t>时刻后申请迁移</a:t>
            </a:r>
          </a:p>
        </p:txBody>
      </p:sp>
      <p:grpSp>
        <p:nvGrpSpPr>
          <p:cNvPr id="7" name="Group 46"/>
          <p:cNvGrpSpPr>
            <a:grpSpLocks/>
          </p:cNvGrpSpPr>
          <p:nvPr/>
        </p:nvGrpSpPr>
        <p:grpSpPr bwMode="auto">
          <a:xfrm>
            <a:off x="5364484" y="5901457"/>
            <a:ext cx="3370263" cy="623887"/>
            <a:chOff x="3470" y="3521"/>
            <a:chExt cx="2123" cy="393"/>
          </a:xfrm>
        </p:grpSpPr>
        <p:sp>
          <p:nvSpPr>
            <p:cNvPr id="182312" name="Text Box 47"/>
            <p:cNvSpPr txBox="1">
              <a:spLocks noChangeArrowheads="1"/>
            </p:cNvSpPr>
            <p:nvPr/>
          </p:nvSpPr>
          <p:spPr bwMode="auto">
            <a:xfrm>
              <a:off x="3742" y="3702"/>
              <a:ext cx="1851" cy="212"/>
            </a:xfrm>
            <a:prstGeom prst="rect">
              <a:avLst/>
            </a:prstGeom>
            <a:noFill/>
            <a:ln w="9525">
              <a:noFill/>
              <a:miter lim="800000"/>
              <a:headEnd/>
              <a:tailEnd/>
            </a:ln>
          </p:spPr>
          <p:txBody>
            <a:bodyPr wrap="none">
              <a:spAutoFit/>
            </a:bodyPr>
            <a:lstStyle/>
            <a:p>
              <a:r>
                <a:rPr lang="en-US" altLang="zh-CN" sz="1600"/>
                <a:t>T2</a:t>
              </a:r>
              <a:r>
                <a:rPr lang="zh-CN" altLang="en-US" sz="1600"/>
                <a:t>时刻判断</a:t>
              </a:r>
              <a:r>
                <a:rPr lang="zh-CN" altLang="en-US" sz="1600">
                  <a:latin typeface="Arial" charset="0"/>
                </a:rPr>
                <a:t>”</a:t>
              </a:r>
              <a:r>
                <a:rPr lang="zh-CN" altLang="en-US" sz="1600"/>
                <a:t>在途信件</a:t>
              </a:r>
              <a:r>
                <a:rPr lang="zh-CN" altLang="en-US" sz="1600">
                  <a:latin typeface="Arial" charset="0"/>
                </a:rPr>
                <a:t>”</a:t>
              </a:r>
              <a:r>
                <a:rPr lang="zh-CN" altLang="en-US" sz="1600"/>
                <a:t>是否为</a:t>
              </a:r>
              <a:r>
                <a:rPr lang="en-US" altLang="zh-CN" sz="1600"/>
                <a:t>0</a:t>
              </a:r>
            </a:p>
          </p:txBody>
        </p:sp>
        <p:sp>
          <p:nvSpPr>
            <p:cNvPr id="182313" name="AutoShape 48"/>
            <p:cNvSpPr>
              <a:spLocks noChangeArrowheads="1"/>
            </p:cNvSpPr>
            <p:nvPr/>
          </p:nvSpPr>
          <p:spPr bwMode="auto">
            <a:xfrm rot="2182130">
              <a:off x="3470" y="3521"/>
              <a:ext cx="545" cy="90"/>
            </a:xfrm>
            <a:prstGeom prst="rightArrow">
              <a:avLst>
                <a:gd name="adj1" fmla="val 50000"/>
                <a:gd name="adj2" fmla="val 151389"/>
              </a:avLst>
            </a:prstGeom>
            <a:solidFill>
              <a:srgbClr val="5BFF5B"/>
            </a:solidFill>
            <a:ln w="9525">
              <a:solidFill>
                <a:schemeClr val="tx1"/>
              </a:solidFill>
              <a:miter lim="800000"/>
              <a:headEnd/>
              <a:tailEnd/>
            </a:ln>
          </p:spPr>
          <p:txBody>
            <a:bodyPr wrap="none" anchor="ctr"/>
            <a:lstStyle/>
            <a:p>
              <a:endParaRPr lang="zh-CN" altLang="en-US"/>
            </a:p>
          </p:txBody>
        </p:sp>
      </p:grpSp>
      <p:sp>
        <p:nvSpPr>
          <p:cNvPr id="1939505" name="Text Box 49"/>
          <p:cNvSpPr txBox="1">
            <a:spLocks noChangeArrowheads="1"/>
          </p:cNvSpPr>
          <p:nvPr/>
        </p:nvSpPr>
        <p:spPr bwMode="auto">
          <a:xfrm>
            <a:off x="1114747" y="1869207"/>
            <a:ext cx="879475" cy="366712"/>
          </a:xfrm>
          <a:prstGeom prst="rect">
            <a:avLst/>
          </a:prstGeom>
          <a:noFill/>
          <a:ln w="9525">
            <a:noFill/>
            <a:miter lim="800000"/>
            <a:headEnd/>
            <a:tailEnd/>
          </a:ln>
        </p:spPr>
        <p:txBody>
          <a:bodyPr wrap="none">
            <a:spAutoFit/>
          </a:bodyPr>
          <a:lstStyle/>
          <a:p>
            <a:r>
              <a:rPr lang="en-US" altLang="zh-CN"/>
              <a:t>T</a:t>
            </a:r>
            <a:r>
              <a:rPr lang="en-US" altLang="zh-CN" baseline="-25000"/>
              <a:t>1</a:t>
            </a:r>
            <a:r>
              <a:rPr lang="zh-CN" altLang="en-US"/>
              <a:t>时刻</a:t>
            </a:r>
          </a:p>
        </p:txBody>
      </p:sp>
      <p:sp>
        <p:nvSpPr>
          <p:cNvPr id="53"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54"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55"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1939477"/>
                                        </p:tgtEl>
                                        <p:attrNameLst>
                                          <p:attrName>style.visibility</p:attrName>
                                        </p:attrNameLst>
                                      </p:cBhvr>
                                      <p:to>
                                        <p:strVal val="visible"/>
                                      </p:to>
                                    </p:set>
                                    <p:animEffect transition="in" filter="wipe(up)">
                                      <p:cBhvr>
                                        <p:cTn id="7" dur="500"/>
                                        <p:tgtEl>
                                          <p:spTgt spid="1939477"/>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39478"/>
                                        </p:tgtEl>
                                        <p:attrNameLst>
                                          <p:attrName>style.visibility</p:attrName>
                                        </p:attrNameLst>
                                      </p:cBhvr>
                                      <p:to>
                                        <p:strVal val="visible"/>
                                      </p:to>
                                    </p:set>
                                    <p:animEffect transition="in" filter="wipe(left)">
                                      <p:cBhvr>
                                        <p:cTn id="12" dur="500"/>
                                        <p:tgtEl>
                                          <p:spTgt spid="1939478"/>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1939479"/>
                                        </p:tgtEl>
                                        <p:attrNameLst>
                                          <p:attrName>style.visibility</p:attrName>
                                        </p:attrNameLst>
                                      </p:cBhvr>
                                      <p:to>
                                        <p:strVal val="visible"/>
                                      </p:to>
                                    </p:set>
                                    <p:animEffect transition="in" filter="wipe(up)">
                                      <p:cBhvr>
                                        <p:cTn id="17" dur="500"/>
                                        <p:tgtEl>
                                          <p:spTgt spid="1939479"/>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2" fill="hold" grpId="0" nodeType="clickEffect">
                                  <p:stCondLst>
                                    <p:cond delay="0"/>
                                  </p:stCondLst>
                                  <p:childTnLst>
                                    <p:set>
                                      <p:cBhvr>
                                        <p:cTn id="21" dur="1" fill="hold">
                                          <p:stCondLst>
                                            <p:cond delay="0"/>
                                          </p:stCondLst>
                                        </p:cTn>
                                        <p:tgtEl>
                                          <p:spTgt spid="1939474"/>
                                        </p:tgtEl>
                                        <p:attrNameLst>
                                          <p:attrName>style.visibility</p:attrName>
                                        </p:attrNameLst>
                                      </p:cBhvr>
                                      <p:to>
                                        <p:strVal val="visible"/>
                                      </p:to>
                                    </p:set>
                                    <p:animEffect transition="in" filter="wipe(right)">
                                      <p:cBhvr>
                                        <p:cTn id="22" dur="500"/>
                                        <p:tgtEl>
                                          <p:spTgt spid="1939474"/>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1939480"/>
                                        </p:tgtEl>
                                        <p:attrNameLst>
                                          <p:attrName>style.visibility</p:attrName>
                                        </p:attrNameLst>
                                      </p:cBhvr>
                                      <p:to>
                                        <p:strVal val="visible"/>
                                      </p:to>
                                    </p:set>
                                    <p:animEffect transition="in" filter="wipe(down)">
                                      <p:cBhvr>
                                        <p:cTn id="27" dur="500"/>
                                        <p:tgtEl>
                                          <p:spTgt spid="1939480"/>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1939500"/>
                                        </p:tgtEl>
                                        <p:attrNameLst>
                                          <p:attrName>style.visibility</p:attrName>
                                        </p:attrNameLst>
                                      </p:cBhvr>
                                      <p:to>
                                        <p:strVal val="visible"/>
                                      </p:to>
                                    </p:set>
                                    <p:animEffect transition="in" filter="blinds(horizontal)">
                                      <p:cBhvr>
                                        <p:cTn id="32" dur="500"/>
                                        <p:tgtEl>
                                          <p:spTgt spid="1939500"/>
                                        </p:tgtEl>
                                      </p:cBhvr>
                                    </p:animEffec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39496"/>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2" presetClass="entr" presetSubtype="1" fill="hold" grpId="0" nodeType="clickEffect">
                                  <p:stCondLst>
                                    <p:cond delay="0"/>
                                  </p:stCondLst>
                                  <p:childTnLst>
                                    <p:set>
                                      <p:cBhvr>
                                        <p:cTn id="40" dur="1" fill="hold">
                                          <p:stCondLst>
                                            <p:cond delay="0"/>
                                          </p:stCondLst>
                                        </p:cTn>
                                        <p:tgtEl>
                                          <p:spTgt spid="1939481"/>
                                        </p:tgtEl>
                                        <p:attrNameLst>
                                          <p:attrName>style.visibility</p:attrName>
                                        </p:attrNameLst>
                                      </p:cBhvr>
                                      <p:to>
                                        <p:strVal val="visible"/>
                                      </p:to>
                                    </p:set>
                                    <p:animEffect transition="in" filter="wipe(up)">
                                      <p:cBhvr>
                                        <p:cTn id="41" dur="500"/>
                                        <p:tgtEl>
                                          <p:spTgt spid="1939481"/>
                                        </p:tgtEl>
                                      </p:cBhvr>
                                    </p:animEffect>
                                  </p:childTnLst>
                                </p:cTn>
                              </p:par>
                            </p:childTnLst>
                          </p:cTn>
                        </p:par>
                      </p:childTnLst>
                    </p:cTn>
                  </p:par>
                  <p:par>
                    <p:cTn id="42" fill="hold">
                      <p:stCondLst>
                        <p:cond delay="indefinite"/>
                      </p:stCondLst>
                      <p:childTnLst>
                        <p:par>
                          <p:cTn id="43" fill="hold">
                            <p:stCondLst>
                              <p:cond delay="0"/>
                            </p:stCondLst>
                            <p:childTnLst>
                              <p:par>
                                <p:cTn id="44" presetID="22" presetClass="entr" presetSubtype="8" fill="hold" nodeType="click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wipe(left)">
                                      <p:cBhvr>
                                        <p:cTn id="46" dur="500"/>
                                        <p:tgtEl>
                                          <p:spTgt spid="6"/>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1" fill="hold" nodeType="clickEffect">
                                  <p:stCondLst>
                                    <p:cond delay="0"/>
                                  </p:stCondLst>
                                  <p:childTnLst>
                                    <p:set>
                                      <p:cBhvr>
                                        <p:cTn id="50" dur="1" fill="hold">
                                          <p:stCondLst>
                                            <p:cond delay="0"/>
                                          </p:stCondLst>
                                        </p:cTn>
                                        <p:tgtEl>
                                          <p:spTgt spid="4"/>
                                        </p:tgtEl>
                                        <p:attrNameLst>
                                          <p:attrName>style.visibility</p:attrName>
                                        </p:attrNameLst>
                                      </p:cBhvr>
                                      <p:to>
                                        <p:strVal val="visible"/>
                                      </p:to>
                                    </p:set>
                                    <p:animEffect transition="in" filter="wipe(up)">
                                      <p:cBhvr>
                                        <p:cTn id="51" dur="500"/>
                                        <p:tgtEl>
                                          <p:spTgt spid="4"/>
                                        </p:tgtEl>
                                      </p:cBhvr>
                                    </p:animEffect>
                                  </p:childTnLst>
                                </p:cTn>
                              </p:par>
                            </p:childTnLst>
                          </p:cTn>
                        </p:par>
                      </p:childTnLst>
                    </p:cTn>
                  </p:par>
                  <p:par>
                    <p:cTn id="52" fill="hold">
                      <p:stCondLst>
                        <p:cond delay="indefinite"/>
                      </p:stCondLst>
                      <p:childTnLst>
                        <p:par>
                          <p:cTn id="53" fill="hold">
                            <p:stCondLst>
                              <p:cond delay="0"/>
                            </p:stCondLst>
                            <p:childTnLst>
                              <p:par>
                                <p:cTn id="54" presetID="3" presetClass="entr" presetSubtype="10" fill="hold" grpId="0" nodeType="clickEffect">
                                  <p:stCondLst>
                                    <p:cond delay="0"/>
                                  </p:stCondLst>
                                  <p:childTnLst>
                                    <p:set>
                                      <p:cBhvr>
                                        <p:cTn id="55" dur="1" fill="hold">
                                          <p:stCondLst>
                                            <p:cond delay="0"/>
                                          </p:stCondLst>
                                        </p:cTn>
                                        <p:tgtEl>
                                          <p:spTgt spid="1939501"/>
                                        </p:tgtEl>
                                        <p:attrNameLst>
                                          <p:attrName>style.visibility</p:attrName>
                                        </p:attrNameLst>
                                      </p:cBhvr>
                                      <p:to>
                                        <p:strVal val="visible"/>
                                      </p:to>
                                    </p:set>
                                    <p:animEffect transition="in" filter="blinds(horizontal)">
                                      <p:cBhvr>
                                        <p:cTn id="56" dur="500"/>
                                        <p:tgtEl>
                                          <p:spTgt spid="1939501"/>
                                        </p:tgtEl>
                                      </p:cBhvr>
                                    </p:animEffect>
                                  </p:childTnLst>
                                </p:cTn>
                              </p:par>
                            </p:childTnLst>
                          </p:cTn>
                        </p:par>
                      </p:childTnLst>
                    </p:cTn>
                  </p:par>
                  <p:par>
                    <p:cTn id="57" fill="hold">
                      <p:stCondLst>
                        <p:cond delay="indefinite"/>
                      </p:stCondLst>
                      <p:childTnLst>
                        <p:par>
                          <p:cTn id="58" fill="hold">
                            <p:stCondLst>
                              <p:cond delay="0"/>
                            </p:stCondLst>
                            <p:childTnLst>
                              <p:par>
                                <p:cTn id="59" presetID="22" presetClass="entr" presetSubtype="2" fill="hold" grpId="0" nodeType="clickEffect">
                                  <p:stCondLst>
                                    <p:cond delay="0"/>
                                  </p:stCondLst>
                                  <p:childTnLst>
                                    <p:set>
                                      <p:cBhvr>
                                        <p:cTn id="60" dur="1" fill="hold">
                                          <p:stCondLst>
                                            <p:cond delay="0"/>
                                          </p:stCondLst>
                                        </p:cTn>
                                        <p:tgtEl>
                                          <p:spTgt spid="1939492"/>
                                        </p:tgtEl>
                                        <p:attrNameLst>
                                          <p:attrName>style.visibility</p:attrName>
                                        </p:attrNameLst>
                                      </p:cBhvr>
                                      <p:to>
                                        <p:strVal val="visible"/>
                                      </p:to>
                                    </p:set>
                                    <p:animEffect transition="in" filter="wipe(right)">
                                      <p:cBhvr>
                                        <p:cTn id="61" dur="500"/>
                                        <p:tgtEl>
                                          <p:spTgt spid="1939492"/>
                                        </p:tgtEl>
                                      </p:cBhvr>
                                    </p:animEffect>
                                  </p:childTnLst>
                                </p:cTn>
                              </p:par>
                            </p:childTnLst>
                          </p:cTn>
                        </p:par>
                      </p:childTnLst>
                    </p:cTn>
                  </p:par>
                  <p:par>
                    <p:cTn id="62" fill="hold">
                      <p:stCondLst>
                        <p:cond delay="indefinite"/>
                      </p:stCondLst>
                      <p:childTnLst>
                        <p:par>
                          <p:cTn id="63" fill="hold">
                            <p:stCondLst>
                              <p:cond delay="0"/>
                            </p:stCondLst>
                            <p:childTnLst>
                              <p:par>
                                <p:cTn id="64" presetID="22" presetClass="entr" presetSubtype="4" fill="hold" grpId="0" nodeType="clickEffect">
                                  <p:stCondLst>
                                    <p:cond delay="0"/>
                                  </p:stCondLst>
                                  <p:childTnLst>
                                    <p:set>
                                      <p:cBhvr>
                                        <p:cTn id="65" dur="1" fill="hold">
                                          <p:stCondLst>
                                            <p:cond delay="0"/>
                                          </p:stCondLst>
                                        </p:cTn>
                                        <p:tgtEl>
                                          <p:spTgt spid="1939493"/>
                                        </p:tgtEl>
                                        <p:attrNameLst>
                                          <p:attrName>style.visibility</p:attrName>
                                        </p:attrNameLst>
                                      </p:cBhvr>
                                      <p:to>
                                        <p:strVal val="visible"/>
                                      </p:to>
                                    </p:set>
                                    <p:animEffect transition="in" filter="wipe(down)">
                                      <p:cBhvr>
                                        <p:cTn id="66" dur="500"/>
                                        <p:tgtEl>
                                          <p:spTgt spid="1939493"/>
                                        </p:tgtEl>
                                      </p:cBhvr>
                                    </p:animEffect>
                                  </p:childTnLst>
                                </p:cTn>
                              </p:par>
                            </p:childTnLst>
                          </p:cTn>
                        </p:par>
                      </p:childTnLst>
                    </p:cTn>
                  </p:par>
                  <p:par>
                    <p:cTn id="67" fill="hold">
                      <p:stCondLst>
                        <p:cond delay="indefinite"/>
                      </p:stCondLst>
                      <p:childTnLst>
                        <p:par>
                          <p:cTn id="68" fill="hold">
                            <p:stCondLst>
                              <p:cond delay="0"/>
                            </p:stCondLst>
                            <p:childTnLst>
                              <p:par>
                                <p:cTn id="69" presetID="22" presetClass="entr" presetSubtype="8" fill="hold" grpId="0" nodeType="clickEffect">
                                  <p:stCondLst>
                                    <p:cond delay="0"/>
                                  </p:stCondLst>
                                  <p:childTnLst>
                                    <p:set>
                                      <p:cBhvr>
                                        <p:cTn id="70" dur="1" fill="hold">
                                          <p:stCondLst>
                                            <p:cond delay="0"/>
                                          </p:stCondLst>
                                        </p:cTn>
                                        <p:tgtEl>
                                          <p:spTgt spid="1939497"/>
                                        </p:tgtEl>
                                        <p:attrNameLst>
                                          <p:attrName>style.visibility</p:attrName>
                                        </p:attrNameLst>
                                      </p:cBhvr>
                                      <p:to>
                                        <p:strVal val="visible"/>
                                      </p:to>
                                    </p:set>
                                    <p:animEffect transition="in" filter="wipe(left)">
                                      <p:cBhvr>
                                        <p:cTn id="71" dur="500"/>
                                        <p:tgtEl>
                                          <p:spTgt spid="1939497"/>
                                        </p:tgtEl>
                                      </p:cBhvr>
                                    </p:animEffect>
                                  </p:childTnLst>
                                </p:cTn>
                              </p:par>
                            </p:childTnLst>
                          </p:cTn>
                        </p:par>
                      </p:childTnLst>
                    </p:cTn>
                  </p:par>
                  <p:par>
                    <p:cTn id="72" fill="hold">
                      <p:stCondLst>
                        <p:cond delay="indefinite"/>
                      </p:stCondLst>
                      <p:childTnLst>
                        <p:par>
                          <p:cTn id="73" fill="hold">
                            <p:stCondLst>
                              <p:cond delay="0"/>
                            </p:stCondLst>
                            <p:childTnLst>
                              <p:par>
                                <p:cTn id="74" presetID="3" presetClass="entr" presetSubtype="10" fill="hold" grpId="0" nodeType="clickEffect">
                                  <p:stCondLst>
                                    <p:cond delay="0"/>
                                  </p:stCondLst>
                                  <p:childTnLst>
                                    <p:set>
                                      <p:cBhvr>
                                        <p:cTn id="75" dur="1" fill="hold">
                                          <p:stCondLst>
                                            <p:cond delay="0"/>
                                          </p:stCondLst>
                                        </p:cTn>
                                        <p:tgtEl>
                                          <p:spTgt spid="1939505"/>
                                        </p:tgtEl>
                                        <p:attrNameLst>
                                          <p:attrName>style.visibility</p:attrName>
                                        </p:attrNameLst>
                                      </p:cBhvr>
                                      <p:to>
                                        <p:strVal val="visible"/>
                                      </p:to>
                                    </p:set>
                                    <p:animEffect transition="in" filter="blinds(horizontal)">
                                      <p:cBhvr>
                                        <p:cTn id="76" dur="500"/>
                                        <p:tgtEl>
                                          <p:spTgt spid="1939505"/>
                                        </p:tgtEl>
                                      </p:cBhvr>
                                    </p:animEffect>
                                  </p:childTnLst>
                                </p:cTn>
                              </p:par>
                            </p:childTnLst>
                          </p:cTn>
                        </p:par>
                      </p:childTnLst>
                    </p:cTn>
                  </p:par>
                  <p:par>
                    <p:cTn id="77" fill="hold">
                      <p:stCondLst>
                        <p:cond delay="indefinite"/>
                      </p:stCondLst>
                      <p:childTnLst>
                        <p:par>
                          <p:cTn id="78" fill="hold">
                            <p:stCondLst>
                              <p:cond delay="0"/>
                            </p:stCondLst>
                            <p:childTnLst>
                              <p:par>
                                <p:cTn id="79" presetID="22" presetClass="entr" presetSubtype="1" fill="hold" grpId="0" nodeType="clickEffect">
                                  <p:stCondLst>
                                    <p:cond delay="0"/>
                                  </p:stCondLst>
                                  <p:childTnLst>
                                    <p:set>
                                      <p:cBhvr>
                                        <p:cTn id="80" dur="1" fill="hold">
                                          <p:stCondLst>
                                            <p:cond delay="0"/>
                                          </p:stCondLst>
                                        </p:cTn>
                                        <p:tgtEl>
                                          <p:spTgt spid="1939494"/>
                                        </p:tgtEl>
                                        <p:attrNameLst>
                                          <p:attrName>style.visibility</p:attrName>
                                        </p:attrNameLst>
                                      </p:cBhvr>
                                      <p:to>
                                        <p:strVal val="visible"/>
                                      </p:to>
                                    </p:set>
                                    <p:animEffect transition="in" filter="wipe(up)">
                                      <p:cBhvr>
                                        <p:cTn id="81" dur="500"/>
                                        <p:tgtEl>
                                          <p:spTgt spid="1939494"/>
                                        </p:tgtEl>
                                      </p:cBhvr>
                                    </p:animEffect>
                                  </p:childTnLst>
                                </p:cTn>
                              </p:par>
                            </p:childTnLst>
                          </p:cTn>
                        </p:par>
                      </p:childTnLst>
                    </p:cTn>
                  </p:par>
                  <p:par>
                    <p:cTn id="82" fill="hold">
                      <p:stCondLst>
                        <p:cond delay="indefinite"/>
                      </p:stCondLst>
                      <p:childTnLst>
                        <p:par>
                          <p:cTn id="83" fill="hold">
                            <p:stCondLst>
                              <p:cond delay="0"/>
                            </p:stCondLst>
                            <p:childTnLst>
                              <p:par>
                                <p:cTn id="84" presetID="3" presetClass="entr" presetSubtype="10" fill="hold" nodeType="clickEffect">
                                  <p:stCondLst>
                                    <p:cond delay="0"/>
                                  </p:stCondLst>
                                  <p:childTnLst>
                                    <p:set>
                                      <p:cBhvr>
                                        <p:cTn id="85" dur="1" fill="hold">
                                          <p:stCondLst>
                                            <p:cond delay="0"/>
                                          </p:stCondLst>
                                        </p:cTn>
                                        <p:tgtEl>
                                          <p:spTgt spid="7"/>
                                        </p:tgtEl>
                                        <p:attrNameLst>
                                          <p:attrName>style.visibility</p:attrName>
                                        </p:attrNameLst>
                                      </p:cBhvr>
                                      <p:to>
                                        <p:strVal val="visible"/>
                                      </p:to>
                                    </p:set>
                                    <p:animEffect transition="in" filter="blinds(horizontal)">
                                      <p:cBhvr>
                                        <p:cTn id="86" dur="500"/>
                                        <p:tgtEl>
                                          <p:spTgt spid="7"/>
                                        </p:tgtEl>
                                      </p:cBhvr>
                                    </p:animEffect>
                                  </p:childTnLst>
                                </p:cTn>
                              </p:par>
                            </p:childTnLst>
                          </p:cTn>
                        </p:par>
                      </p:childTnLst>
                    </p:cTn>
                  </p:par>
                  <p:par>
                    <p:cTn id="87" fill="hold">
                      <p:stCondLst>
                        <p:cond delay="indefinite"/>
                      </p:stCondLst>
                      <p:childTnLst>
                        <p:par>
                          <p:cTn id="88" fill="hold">
                            <p:stCondLst>
                              <p:cond delay="0"/>
                            </p:stCondLst>
                            <p:childTnLst>
                              <p:par>
                                <p:cTn id="89" presetID="22" presetClass="entr" presetSubtype="4" fill="hold" nodeType="clickEffect">
                                  <p:stCondLst>
                                    <p:cond delay="0"/>
                                  </p:stCondLst>
                                  <p:childTnLst>
                                    <p:set>
                                      <p:cBhvr>
                                        <p:cTn id="90" dur="1" fill="hold">
                                          <p:stCondLst>
                                            <p:cond delay="0"/>
                                          </p:stCondLst>
                                        </p:cTn>
                                        <p:tgtEl>
                                          <p:spTgt spid="5"/>
                                        </p:tgtEl>
                                        <p:attrNameLst>
                                          <p:attrName>style.visibility</p:attrName>
                                        </p:attrNameLst>
                                      </p:cBhvr>
                                      <p:to>
                                        <p:strVal val="visible"/>
                                      </p:to>
                                    </p:set>
                                    <p:animEffect transition="in" filter="wipe(down)">
                                      <p:cBhvr>
                                        <p:cTn id="91" dur="500"/>
                                        <p:tgtEl>
                                          <p:spTgt spid="5"/>
                                        </p:tgtEl>
                                      </p:cBhvr>
                                    </p:animEffect>
                                  </p:childTnLst>
                                </p:cTn>
                              </p:par>
                            </p:childTnLst>
                          </p:cTn>
                        </p:par>
                      </p:childTnLst>
                    </p:cTn>
                  </p:par>
                  <p:par>
                    <p:cTn id="92" fill="hold">
                      <p:stCondLst>
                        <p:cond delay="indefinite"/>
                      </p:stCondLst>
                      <p:childTnLst>
                        <p:par>
                          <p:cTn id="93" fill="hold">
                            <p:stCondLst>
                              <p:cond delay="0"/>
                            </p:stCondLst>
                            <p:childTnLst>
                              <p:par>
                                <p:cTn id="94" presetID="35" presetClass="path" presetSubtype="0" accel="50000" decel="50000" fill="hold" nodeType="clickEffect">
                                  <p:stCondLst>
                                    <p:cond delay="0"/>
                                  </p:stCondLst>
                                  <p:childTnLst>
                                    <p:animMotion origin="layout" path="M 5E-6 1.15607E-6 L -0.51129 0.00069 " pathEditMode="relative" rAng="0" ptsTypes="AA">
                                      <p:cBhvr>
                                        <p:cTn id="95" dur="2000" fill="hold"/>
                                        <p:tgtEl>
                                          <p:spTgt spid="3"/>
                                        </p:tgtEl>
                                        <p:attrNameLst>
                                          <p:attrName>ppt_x</p:attrName>
                                          <p:attrName>ppt_y</p:attrName>
                                        </p:attrNameLst>
                                      </p:cBhvr>
                                      <p:rCtr x="-256" y="0"/>
                                    </p:animMotion>
                                  </p:childTnLst>
                                </p:cTn>
                              </p:par>
                              <p:par>
                                <p:cTn id="96" presetID="35" presetClass="path" presetSubtype="0" accel="50000" decel="50000" fill="hold" grpId="0" nodeType="withEffect">
                                  <p:stCondLst>
                                    <p:cond delay="0"/>
                                  </p:stCondLst>
                                  <p:childTnLst>
                                    <p:animMotion origin="layout" path="M 2.22222E-6 -9.82659E-7 L -0.52327 -0.00347 " pathEditMode="relative" rAng="0" ptsTypes="AA">
                                      <p:cBhvr>
                                        <p:cTn id="97" dur="2000" fill="hold"/>
                                        <p:tgtEl>
                                          <p:spTgt spid="1939476"/>
                                        </p:tgtEl>
                                        <p:attrNameLst>
                                          <p:attrName>ppt_x</p:attrName>
                                          <p:attrName>ppt_y</p:attrName>
                                        </p:attrNameLst>
                                      </p:cBhvr>
                                      <p:rCtr x="-262" y="-2"/>
                                    </p:animMotion>
                                  </p:childTnLst>
                                </p:cTn>
                              </p:par>
                              <p:par>
                                <p:cTn id="98" presetID="3" presetClass="exit" presetSubtype="10" fill="hold" grpId="1" nodeType="withEffect">
                                  <p:stCondLst>
                                    <p:cond delay="0"/>
                                  </p:stCondLst>
                                  <p:childTnLst>
                                    <p:animEffect transition="out" filter="blinds(horizontal)">
                                      <p:cBhvr>
                                        <p:cTn id="99" dur="500"/>
                                        <p:tgtEl>
                                          <p:spTgt spid="1939492"/>
                                        </p:tgtEl>
                                      </p:cBhvr>
                                    </p:animEffect>
                                    <p:set>
                                      <p:cBhvr>
                                        <p:cTn id="100" dur="1" fill="hold">
                                          <p:stCondLst>
                                            <p:cond delay="499"/>
                                          </p:stCondLst>
                                        </p:cTn>
                                        <p:tgtEl>
                                          <p:spTgt spid="1939492"/>
                                        </p:tgtEl>
                                        <p:attrNameLst>
                                          <p:attrName>style.visibility</p:attrName>
                                        </p:attrNameLst>
                                      </p:cBhvr>
                                      <p:to>
                                        <p:strVal val="hidden"/>
                                      </p:to>
                                    </p:set>
                                  </p:childTnLst>
                                </p:cTn>
                              </p:par>
                              <p:par>
                                <p:cTn id="101" presetID="3" presetClass="exit" presetSubtype="10" fill="hold" nodeType="withEffect">
                                  <p:stCondLst>
                                    <p:cond delay="0"/>
                                  </p:stCondLst>
                                  <p:childTnLst>
                                    <p:animEffect transition="out" filter="blinds(horizontal)">
                                      <p:cBhvr>
                                        <p:cTn id="102" dur="500"/>
                                        <p:tgtEl>
                                          <p:spTgt spid="5"/>
                                        </p:tgtEl>
                                      </p:cBhvr>
                                    </p:animEffect>
                                    <p:set>
                                      <p:cBhvr>
                                        <p:cTn id="103" dur="1" fill="hold">
                                          <p:stCondLst>
                                            <p:cond delay="499"/>
                                          </p:stCondLst>
                                        </p:cTn>
                                        <p:tgtEl>
                                          <p:spTgt spid="5"/>
                                        </p:tgtEl>
                                        <p:attrNameLst>
                                          <p:attrName>style.visibility</p:attrName>
                                        </p:attrNameLst>
                                      </p:cBhvr>
                                      <p:to>
                                        <p:strVal val="hidden"/>
                                      </p:to>
                                    </p:set>
                                  </p:childTnLst>
                                </p:cTn>
                              </p:par>
                            </p:childTnLst>
                          </p:cTn>
                        </p:par>
                      </p:childTnLst>
                    </p:cTn>
                  </p:par>
                  <p:par>
                    <p:cTn id="104" fill="hold">
                      <p:stCondLst>
                        <p:cond delay="indefinite"/>
                      </p:stCondLst>
                      <p:childTnLst>
                        <p:par>
                          <p:cTn id="105" fill="hold">
                            <p:stCondLst>
                              <p:cond delay="0"/>
                            </p:stCondLst>
                            <p:childTnLst>
                              <p:par>
                                <p:cTn id="106" presetID="22" presetClass="entr" presetSubtype="4" fill="hold" grpId="0" nodeType="clickEffect">
                                  <p:stCondLst>
                                    <p:cond delay="0"/>
                                  </p:stCondLst>
                                  <p:childTnLst>
                                    <p:set>
                                      <p:cBhvr>
                                        <p:cTn id="107" dur="1" fill="hold">
                                          <p:stCondLst>
                                            <p:cond delay="0"/>
                                          </p:stCondLst>
                                        </p:cTn>
                                        <p:tgtEl>
                                          <p:spTgt spid="1939498"/>
                                        </p:tgtEl>
                                        <p:attrNameLst>
                                          <p:attrName>style.visibility</p:attrName>
                                        </p:attrNameLst>
                                      </p:cBhvr>
                                      <p:to>
                                        <p:strVal val="visible"/>
                                      </p:to>
                                    </p:set>
                                    <p:animEffect transition="in" filter="wipe(down)">
                                      <p:cBhvr>
                                        <p:cTn id="108" dur="500"/>
                                        <p:tgtEl>
                                          <p:spTgt spid="1939498"/>
                                        </p:tgtEl>
                                      </p:cBhvr>
                                    </p:animEffect>
                                  </p:childTnLst>
                                </p:cTn>
                              </p:par>
                            </p:childTnLst>
                          </p:cTn>
                        </p:par>
                      </p:childTnLst>
                    </p:cTn>
                  </p:par>
                  <p:par>
                    <p:cTn id="109" fill="hold">
                      <p:stCondLst>
                        <p:cond delay="indefinite"/>
                      </p:stCondLst>
                      <p:childTnLst>
                        <p:par>
                          <p:cTn id="110" fill="hold">
                            <p:stCondLst>
                              <p:cond delay="0"/>
                            </p:stCondLst>
                            <p:childTnLst>
                              <p:par>
                                <p:cTn id="111" presetID="22" presetClass="entr" presetSubtype="8" fill="hold" grpId="0" nodeType="clickEffect">
                                  <p:stCondLst>
                                    <p:cond delay="0"/>
                                  </p:stCondLst>
                                  <p:childTnLst>
                                    <p:set>
                                      <p:cBhvr>
                                        <p:cTn id="112" dur="1" fill="hold">
                                          <p:stCondLst>
                                            <p:cond delay="0"/>
                                          </p:stCondLst>
                                        </p:cTn>
                                        <p:tgtEl>
                                          <p:spTgt spid="1939499"/>
                                        </p:tgtEl>
                                        <p:attrNameLst>
                                          <p:attrName>style.visibility</p:attrName>
                                        </p:attrNameLst>
                                      </p:cBhvr>
                                      <p:to>
                                        <p:strVal val="visible"/>
                                      </p:to>
                                    </p:set>
                                    <p:animEffect transition="in" filter="wipe(left)">
                                      <p:cBhvr>
                                        <p:cTn id="113" dur="500"/>
                                        <p:tgtEl>
                                          <p:spTgt spid="19394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39474" grpId="0" animBg="1"/>
      <p:bldP spid="1939476" grpId="0"/>
      <p:bldP spid="1939477" grpId="0" animBg="1"/>
      <p:bldP spid="1939478" grpId="0" autoUpdateAnimBg="0"/>
      <p:bldP spid="1939479" grpId="0" animBg="1"/>
      <p:bldP spid="1939480" grpId="0" animBg="1"/>
      <p:bldP spid="1939481" grpId="0" animBg="1"/>
      <p:bldP spid="1939492" grpId="0" animBg="1"/>
      <p:bldP spid="1939492" grpId="1" animBg="1"/>
      <p:bldP spid="1939493" grpId="0" animBg="1"/>
      <p:bldP spid="1939494" grpId="0" animBg="1"/>
      <p:bldP spid="1939496" grpId="0" animBg="1"/>
      <p:bldP spid="1939497" grpId="0" animBg="1"/>
      <p:bldP spid="1939498" grpId="0" animBg="1"/>
      <p:bldP spid="1939499" grpId="0" animBg="1"/>
      <p:bldP spid="1939500" grpId="0"/>
      <p:bldP spid="1939501" grpId="0"/>
      <p:bldP spid="1939505" grpId="0"/>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sz="3200" dirty="0" smtClean="0">
                <a:solidFill>
                  <a:srgbClr val="FFC000"/>
                </a:solidFill>
              </a:rPr>
              <a:t>层次式通信</a:t>
            </a:r>
            <a:r>
              <a:rPr lang="zh-CN" altLang="en-US" sz="3200" dirty="0" smtClean="0">
                <a:solidFill>
                  <a:schemeClr val="tx1"/>
                </a:solidFill>
              </a:rPr>
              <a:t>框架</a:t>
            </a:r>
          </a:p>
        </p:txBody>
      </p:sp>
      <p:sp>
        <p:nvSpPr>
          <p:cNvPr id="45" name="灯片编号占位符 3"/>
          <p:cNvSpPr>
            <a:spLocks noGrp="1"/>
          </p:cNvSpPr>
          <p:nvPr>
            <p:ph type="sldNum" sz="quarter" idx="12"/>
          </p:nvPr>
        </p:nvSpPr>
        <p:spPr>
          <a:xfrm>
            <a:off x="8200899" y="6003342"/>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44</a:t>
            </a:fld>
            <a:endParaRPr lang="en-US" altLang="zh-CN" dirty="0">
              <a:solidFill>
                <a:schemeClr val="bg1"/>
              </a:solidFill>
            </a:endParaRPr>
          </a:p>
        </p:txBody>
      </p:sp>
      <p:sp>
        <p:nvSpPr>
          <p:cNvPr id="183302" name="Text Box 3"/>
          <p:cNvSpPr txBox="1">
            <a:spLocks noChangeArrowheads="1"/>
          </p:cNvSpPr>
          <p:nvPr/>
        </p:nvSpPr>
        <p:spPr bwMode="auto">
          <a:xfrm>
            <a:off x="4110483" y="1556792"/>
            <a:ext cx="4806950" cy="519113"/>
          </a:xfrm>
          <a:prstGeom prst="rect">
            <a:avLst/>
          </a:prstGeom>
          <a:noFill/>
          <a:ln w="9525">
            <a:noFill/>
            <a:miter lim="800000"/>
            <a:headEnd/>
            <a:tailEnd/>
          </a:ln>
        </p:spPr>
        <p:txBody>
          <a:bodyPr wrap="none">
            <a:spAutoFit/>
          </a:bodyPr>
          <a:lstStyle/>
          <a:p>
            <a:r>
              <a:rPr kumimoji="1" lang="zh-CN" altLang="en-US" sz="2800" dirty="0">
                <a:latin typeface="Times New Roman" pitchFamily="18" charset="0"/>
              </a:rPr>
              <a:t>迁移请求发生在通信请求之前</a:t>
            </a:r>
          </a:p>
        </p:txBody>
      </p:sp>
      <p:sp>
        <p:nvSpPr>
          <p:cNvPr id="183303" name="AutoShape 4"/>
          <p:cNvSpPr>
            <a:spLocks noChangeArrowheads="1"/>
          </p:cNvSpPr>
          <p:nvPr/>
        </p:nvSpPr>
        <p:spPr bwMode="auto">
          <a:xfrm>
            <a:off x="529083" y="2784686"/>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3304" name="AutoShape 5"/>
          <p:cNvSpPr>
            <a:spLocks noChangeArrowheads="1"/>
          </p:cNvSpPr>
          <p:nvPr/>
        </p:nvSpPr>
        <p:spPr bwMode="auto">
          <a:xfrm>
            <a:off x="5101083" y="2708486"/>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3305" name="AutoShape 6"/>
          <p:cNvSpPr>
            <a:spLocks noChangeArrowheads="1"/>
          </p:cNvSpPr>
          <p:nvPr/>
        </p:nvSpPr>
        <p:spPr bwMode="auto">
          <a:xfrm>
            <a:off x="4796283" y="5146886"/>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3306" name="AutoShape 7"/>
          <p:cNvSpPr>
            <a:spLocks noChangeArrowheads="1"/>
          </p:cNvSpPr>
          <p:nvPr/>
        </p:nvSpPr>
        <p:spPr bwMode="auto">
          <a:xfrm>
            <a:off x="986283" y="3089486"/>
            <a:ext cx="1600200" cy="381000"/>
          </a:xfrm>
          <a:prstGeom prst="cube">
            <a:avLst>
              <a:gd name="adj" fmla="val 43750"/>
            </a:avLst>
          </a:prstGeom>
          <a:solidFill>
            <a:schemeClr val="accent1"/>
          </a:solidFill>
          <a:ln w="9525">
            <a:solidFill>
              <a:schemeClr val="tx1"/>
            </a:solidFill>
            <a:miter lim="800000"/>
            <a:headEnd/>
            <a:tailEnd/>
          </a:ln>
        </p:spPr>
        <p:txBody>
          <a:bodyPr wrap="none" anchor="ctr"/>
          <a:lstStyle/>
          <a:p>
            <a:endParaRPr lang="zh-CN" altLang="en-US"/>
          </a:p>
        </p:txBody>
      </p:sp>
      <p:sp>
        <p:nvSpPr>
          <p:cNvPr id="183307" name="AutoShape 8"/>
          <p:cNvSpPr>
            <a:spLocks noChangeArrowheads="1"/>
          </p:cNvSpPr>
          <p:nvPr/>
        </p:nvSpPr>
        <p:spPr bwMode="auto">
          <a:xfrm>
            <a:off x="5558283" y="3089486"/>
            <a:ext cx="1676400" cy="381000"/>
          </a:xfrm>
          <a:prstGeom prst="cube">
            <a:avLst>
              <a:gd name="adj" fmla="val 48440"/>
            </a:avLst>
          </a:prstGeom>
          <a:solidFill>
            <a:schemeClr val="accent1"/>
          </a:solidFill>
          <a:ln w="9525">
            <a:solidFill>
              <a:schemeClr val="tx1"/>
            </a:solidFill>
            <a:miter lim="800000"/>
            <a:headEnd/>
            <a:tailEnd/>
          </a:ln>
        </p:spPr>
        <p:txBody>
          <a:bodyPr wrap="none" anchor="ctr"/>
          <a:lstStyle/>
          <a:p>
            <a:endParaRPr lang="zh-CN" altLang="en-US"/>
          </a:p>
        </p:txBody>
      </p:sp>
      <p:sp>
        <p:nvSpPr>
          <p:cNvPr id="183308" name="AutoShape 9"/>
          <p:cNvSpPr>
            <a:spLocks noChangeArrowheads="1"/>
          </p:cNvSpPr>
          <p:nvPr/>
        </p:nvSpPr>
        <p:spPr bwMode="auto">
          <a:xfrm>
            <a:off x="5177283" y="5527886"/>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sp>
        <p:nvSpPr>
          <p:cNvPr id="183309" name="AutoShape 10"/>
          <p:cNvSpPr>
            <a:spLocks noChangeArrowheads="1"/>
          </p:cNvSpPr>
          <p:nvPr/>
        </p:nvSpPr>
        <p:spPr bwMode="auto">
          <a:xfrm>
            <a:off x="1748283" y="2403686"/>
            <a:ext cx="381000" cy="457200"/>
          </a:xfrm>
          <a:prstGeom prst="can">
            <a:avLst>
              <a:gd name="adj" fmla="val 30000"/>
            </a:avLst>
          </a:prstGeom>
          <a:solidFill>
            <a:schemeClr val="accent1"/>
          </a:solidFill>
          <a:ln w="9525">
            <a:solidFill>
              <a:schemeClr val="tx1"/>
            </a:solidFill>
            <a:round/>
            <a:headEnd/>
            <a:tailEnd/>
          </a:ln>
        </p:spPr>
        <p:txBody>
          <a:bodyPr wrap="none" anchor="ctr"/>
          <a:lstStyle/>
          <a:p>
            <a:endParaRPr lang="zh-CN" altLang="en-US"/>
          </a:p>
        </p:txBody>
      </p:sp>
      <p:grpSp>
        <p:nvGrpSpPr>
          <p:cNvPr id="2" name="Group 11"/>
          <p:cNvGrpSpPr>
            <a:grpSpLocks/>
          </p:cNvGrpSpPr>
          <p:nvPr/>
        </p:nvGrpSpPr>
        <p:grpSpPr bwMode="auto">
          <a:xfrm>
            <a:off x="6472683" y="2403686"/>
            <a:ext cx="476250" cy="449263"/>
            <a:chOff x="6255" y="2430"/>
            <a:chExt cx="405" cy="675"/>
          </a:xfrm>
        </p:grpSpPr>
        <p:sp>
          <p:nvSpPr>
            <p:cNvPr id="183342" name="AutoShape 12"/>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3343" name="AutoShape 13"/>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sp>
        <p:nvSpPr>
          <p:cNvPr id="1941518" name="Line 14"/>
          <p:cNvSpPr>
            <a:spLocks noChangeShapeType="1"/>
          </p:cNvSpPr>
          <p:nvPr/>
        </p:nvSpPr>
        <p:spPr bwMode="auto">
          <a:xfrm flipV="1">
            <a:off x="2510283" y="3165686"/>
            <a:ext cx="3200400" cy="0"/>
          </a:xfrm>
          <a:prstGeom prst="line">
            <a:avLst/>
          </a:prstGeom>
          <a:noFill/>
          <a:ln w="38100">
            <a:solidFill>
              <a:schemeClr val="tx2"/>
            </a:solidFill>
            <a:round/>
            <a:headEnd type="arrow" w="med" len="med"/>
            <a:tailEnd/>
          </a:ln>
        </p:spPr>
        <p:txBody>
          <a:bodyPr wrap="none"/>
          <a:lstStyle/>
          <a:p>
            <a:endParaRPr lang="zh-CN" altLang="en-US"/>
          </a:p>
        </p:txBody>
      </p:sp>
      <p:grpSp>
        <p:nvGrpSpPr>
          <p:cNvPr id="3" name="Group 15"/>
          <p:cNvGrpSpPr>
            <a:grpSpLocks/>
          </p:cNvGrpSpPr>
          <p:nvPr/>
        </p:nvGrpSpPr>
        <p:grpSpPr bwMode="auto">
          <a:xfrm>
            <a:off x="7006083" y="2632286"/>
            <a:ext cx="2030413" cy="2133600"/>
            <a:chOff x="4368" y="1488"/>
            <a:chExt cx="1279" cy="1344"/>
          </a:xfrm>
        </p:grpSpPr>
        <p:sp>
          <p:nvSpPr>
            <p:cNvPr id="183340" name="Freeform 16"/>
            <p:cNvSpPr>
              <a:spLocks/>
            </p:cNvSpPr>
            <p:nvPr/>
          </p:nvSpPr>
          <p:spPr bwMode="auto">
            <a:xfrm>
              <a:off x="4368" y="1488"/>
              <a:ext cx="632" cy="1344"/>
            </a:xfrm>
            <a:custGeom>
              <a:avLst/>
              <a:gdLst>
                <a:gd name="T0" fmla="*/ 0 w 632"/>
                <a:gd name="T1" fmla="*/ 0 h 1344"/>
                <a:gd name="T2" fmla="*/ 624 w 632"/>
                <a:gd name="T3" fmla="*/ 672 h 1344"/>
                <a:gd name="T4" fmla="*/ 48 w 632"/>
                <a:gd name="T5" fmla="*/ 1344 h 1344"/>
                <a:gd name="T6" fmla="*/ 0 60000 65536"/>
                <a:gd name="T7" fmla="*/ 0 60000 65536"/>
                <a:gd name="T8" fmla="*/ 0 60000 65536"/>
                <a:gd name="T9" fmla="*/ 0 w 632"/>
                <a:gd name="T10" fmla="*/ 0 h 1344"/>
                <a:gd name="T11" fmla="*/ 632 w 632"/>
                <a:gd name="T12" fmla="*/ 1344 h 1344"/>
              </a:gdLst>
              <a:ahLst/>
              <a:cxnLst>
                <a:cxn ang="T6">
                  <a:pos x="T0" y="T1"/>
                </a:cxn>
                <a:cxn ang="T7">
                  <a:pos x="T2" y="T3"/>
                </a:cxn>
                <a:cxn ang="T8">
                  <a:pos x="T4" y="T5"/>
                </a:cxn>
              </a:cxnLst>
              <a:rect l="T9" t="T10" r="T11" b="T12"/>
              <a:pathLst>
                <a:path w="632" h="1344">
                  <a:moveTo>
                    <a:pt x="0" y="0"/>
                  </a:moveTo>
                  <a:cubicBezTo>
                    <a:pt x="308" y="224"/>
                    <a:pt x="616" y="448"/>
                    <a:pt x="624" y="672"/>
                  </a:cubicBezTo>
                  <a:cubicBezTo>
                    <a:pt x="632" y="896"/>
                    <a:pt x="340" y="1120"/>
                    <a:pt x="48" y="1344"/>
                  </a:cubicBezTo>
                </a:path>
              </a:pathLst>
            </a:custGeom>
            <a:noFill/>
            <a:ln w="9525">
              <a:solidFill>
                <a:schemeClr val="tx1"/>
              </a:solidFill>
              <a:prstDash val="lgDash"/>
              <a:round/>
              <a:headEnd/>
              <a:tailEnd type="arrow" w="med" len="med"/>
            </a:ln>
          </p:spPr>
          <p:txBody>
            <a:bodyPr wrap="none"/>
            <a:lstStyle/>
            <a:p>
              <a:endParaRPr lang="zh-CN" altLang="en-US"/>
            </a:p>
          </p:txBody>
        </p:sp>
        <p:sp>
          <p:nvSpPr>
            <p:cNvPr id="183341" name="Text Box 17"/>
            <p:cNvSpPr txBox="1">
              <a:spLocks noChangeArrowheads="1"/>
            </p:cNvSpPr>
            <p:nvPr/>
          </p:nvSpPr>
          <p:spPr bwMode="auto">
            <a:xfrm>
              <a:off x="4512" y="2112"/>
              <a:ext cx="1135"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A:send(B,M)</a:t>
              </a:r>
            </a:p>
          </p:txBody>
        </p:sp>
      </p:grpSp>
      <p:sp>
        <p:nvSpPr>
          <p:cNvPr id="1941522" name="Freeform 18"/>
          <p:cNvSpPr>
            <a:spLocks/>
          </p:cNvSpPr>
          <p:nvPr/>
        </p:nvSpPr>
        <p:spPr bwMode="auto">
          <a:xfrm>
            <a:off x="6129783" y="2556086"/>
            <a:ext cx="342900" cy="609600"/>
          </a:xfrm>
          <a:custGeom>
            <a:avLst/>
            <a:gdLst>
              <a:gd name="T0" fmla="*/ 2147483647 w 216"/>
              <a:gd name="T1" fmla="*/ 0 h 384"/>
              <a:gd name="T2" fmla="*/ 2147483647 w 216"/>
              <a:gd name="T3" fmla="*/ 2147483647 h 384"/>
              <a:gd name="T4" fmla="*/ 2147483647 w 216"/>
              <a:gd name="T5" fmla="*/ 2147483647 h 384"/>
              <a:gd name="T6" fmla="*/ 0 60000 65536"/>
              <a:gd name="T7" fmla="*/ 0 60000 65536"/>
              <a:gd name="T8" fmla="*/ 0 60000 65536"/>
              <a:gd name="T9" fmla="*/ 0 w 216"/>
              <a:gd name="T10" fmla="*/ 0 h 384"/>
              <a:gd name="T11" fmla="*/ 216 w 216"/>
              <a:gd name="T12" fmla="*/ 384 h 384"/>
            </a:gdLst>
            <a:ahLst/>
            <a:cxnLst>
              <a:cxn ang="T6">
                <a:pos x="T0" y="T1"/>
              </a:cxn>
              <a:cxn ang="T7">
                <a:pos x="T2" y="T3"/>
              </a:cxn>
              <a:cxn ang="T8">
                <a:pos x="T4" y="T5"/>
              </a:cxn>
            </a:cxnLst>
            <a:rect l="T9" t="T10" r="T11" b="T12"/>
            <a:pathLst>
              <a:path w="216" h="384">
                <a:moveTo>
                  <a:pt x="216" y="0"/>
                </a:moveTo>
                <a:cubicBezTo>
                  <a:pt x="132" y="40"/>
                  <a:pt x="48" y="80"/>
                  <a:pt x="24" y="144"/>
                </a:cubicBezTo>
                <a:cubicBezTo>
                  <a:pt x="0" y="208"/>
                  <a:pt x="64" y="352"/>
                  <a:pt x="72" y="384"/>
                </a:cubicBezTo>
              </a:path>
            </a:pathLst>
          </a:custGeom>
          <a:noFill/>
          <a:ln w="57150">
            <a:solidFill>
              <a:srgbClr val="FFFF00"/>
            </a:solidFill>
            <a:round/>
            <a:headEnd/>
            <a:tailEnd type="arrow" w="med" len="med"/>
          </a:ln>
        </p:spPr>
        <p:txBody>
          <a:bodyPr wrap="none"/>
          <a:lstStyle/>
          <a:p>
            <a:endParaRPr lang="zh-CN" altLang="en-US"/>
          </a:p>
        </p:txBody>
      </p:sp>
      <p:sp>
        <p:nvSpPr>
          <p:cNvPr id="1941523" name="Freeform 19"/>
          <p:cNvSpPr>
            <a:spLocks/>
          </p:cNvSpPr>
          <p:nvPr/>
        </p:nvSpPr>
        <p:spPr bwMode="auto">
          <a:xfrm>
            <a:off x="1151383" y="2632286"/>
            <a:ext cx="596900" cy="533400"/>
          </a:xfrm>
          <a:custGeom>
            <a:avLst/>
            <a:gdLst>
              <a:gd name="T0" fmla="*/ 2147483647 w 376"/>
              <a:gd name="T1" fmla="*/ 2147483647 h 336"/>
              <a:gd name="T2" fmla="*/ 2147483647 w 376"/>
              <a:gd name="T3" fmla="*/ 2147483647 h 336"/>
              <a:gd name="T4" fmla="*/ 2147483647 w 376"/>
              <a:gd name="T5" fmla="*/ 0 h 336"/>
              <a:gd name="T6" fmla="*/ 0 60000 65536"/>
              <a:gd name="T7" fmla="*/ 0 60000 65536"/>
              <a:gd name="T8" fmla="*/ 0 60000 65536"/>
              <a:gd name="T9" fmla="*/ 0 w 376"/>
              <a:gd name="T10" fmla="*/ 0 h 336"/>
              <a:gd name="T11" fmla="*/ 376 w 376"/>
              <a:gd name="T12" fmla="*/ 336 h 336"/>
            </a:gdLst>
            <a:ahLst/>
            <a:cxnLst>
              <a:cxn ang="T6">
                <a:pos x="T0" y="T1"/>
              </a:cxn>
              <a:cxn ang="T7">
                <a:pos x="T2" y="T3"/>
              </a:cxn>
              <a:cxn ang="T8">
                <a:pos x="T4" y="T5"/>
              </a:cxn>
            </a:cxnLst>
            <a:rect l="T9" t="T10" r="T11" b="T12"/>
            <a:pathLst>
              <a:path w="376" h="336">
                <a:moveTo>
                  <a:pt x="136" y="336"/>
                </a:moveTo>
                <a:cubicBezTo>
                  <a:pt x="68" y="244"/>
                  <a:pt x="0" y="152"/>
                  <a:pt x="40" y="96"/>
                </a:cubicBezTo>
                <a:cubicBezTo>
                  <a:pt x="80" y="40"/>
                  <a:pt x="320" y="16"/>
                  <a:pt x="376" y="0"/>
                </a:cubicBezTo>
              </a:path>
            </a:pathLst>
          </a:custGeom>
          <a:noFill/>
          <a:ln w="38100">
            <a:solidFill>
              <a:srgbClr val="FFFF00"/>
            </a:solidFill>
            <a:round/>
            <a:headEnd/>
            <a:tailEnd type="arrow" w="med" len="med"/>
          </a:ln>
        </p:spPr>
        <p:txBody>
          <a:bodyPr wrap="none"/>
          <a:lstStyle/>
          <a:p>
            <a:endParaRPr lang="zh-CN" altLang="en-US"/>
          </a:p>
        </p:txBody>
      </p:sp>
      <p:sp>
        <p:nvSpPr>
          <p:cNvPr id="1941524" name="Freeform 20"/>
          <p:cNvSpPr>
            <a:spLocks/>
          </p:cNvSpPr>
          <p:nvPr/>
        </p:nvSpPr>
        <p:spPr bwMode="auto">
          <a:xfrm>
            <a:off x="1976883" y="2632286"/>
            <a:ext cx="406400" cy="533400"/>
          </a:xfrm>
          <a:custGeom>
            <a:avLst/>
            <a:gdLst>
              <a:gd name="T0" fmla="*/ 2147483647 w 256"/>
              <a:gd name="T1" fmla="*/ 0 h 336"/>
              <a:gd name="T2" fmla="*/ 2147483647 w 256"/>
              <a:gd name="T3" fmla="*/ 2147483647 h 336"/>
              <a:gd name="T4" fmla="*/ 0 w 256"/>
              <a:gd name="T5" fmla="*/ 2147483647 h 336"/>
              <a:gd name="T6" fmla="*/ 0 60000 65536"/>
              <a:gd name="T7" fmla="*/ 0 60000 65536"/>
              <a:gd name="T8" fmla="*/ 0 60000 65536"/>
              <a:gd name="T9" fmla="*/ 0 w 256"/>
              <a:gd name="T10" fmla="*/ 0 h 336"/>
              <a:gd name="T11" fmla="*/ 256 w 256"/>
              <a:gd name="T12" fmla="*/ 336 h 336"/>
            </a:gdLst>
            <a:ahLst/>
            <a:cxnLst>
              <a:cxn ang="T6">
                <a:pos x="T0" y="T1"/>
              </a:cxn>
              <a:cxn ang="T7">
                <a:pos x="T2" y="T3"/>
              </a:cxn>
              <a:cxn ang="T8">
                <a:pos x="T4" y="T5"/>
              </a:cxn>
            </a:cxnLst>
            <a:rect l="T9" t="T10" r="T11" b="T12"/>
            <a:pathLst>
              <a:path w="256" h="336">
                <a:moveTo>
                  <a:pt x="96" y="0"/>
                </a:moveTo>
                <a:cubicBezTo>
                  <a:pt x="176" y="44"/>
                  <a:pt x="256" y="88"/>
                  <a:pt x="240" y="144"/>
                </a:cubicBezTo>
                <a:cubicBezTo>
                  <a:pt x="224" y="200"/>
                  <a:pt x="112" y="268"/>
                  <a:pt x="0" y="336"/>
                </a:cubicBezTo>
              </a:path>
            </a:pathLst>
          </a:custGeom>
          <a:noFill/>
          <a:ln w="38100">
            <a:solidFill>
              <a:srgbClr val="FFFF00"/>
            </a:solidFill>
            <a:round/>
            <a:headEnd/>
            <a:tailEnd type="arrow" w="med" len="med"/>
          </a:ln>
        </p:spPr>
        <p:txBody>
          <a:bodyPr wrap="none"/>
          <a:lstStyle/>
          <a:p>
            <a:endParaRPr lang="zh-CN" altLang="en-US"/>
          </a:p>
        </p:txBody>
      </p:sp>
      <p:sp>
        <p:nvSpPr>
          <p:cNvPr id="183316" name="AutoShape 21"/>
          <p:cNvSpPr>
            <a:spLocks noChangeArrowheads="1"/>
          </p:cNvSpPr>
          <p:nvPr/>
        </p:nvSpPr>
        <p:spPr bwMode="auto">
          <a:xfrm>
            <a:off x="681483" y="5070686"/>
            <a:ext cx="28956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83317" name="AutoShape 22"/>
          <p:cNvSpPr>
            <a:spLocks noChangeArrowheads="1"/>
          </p:cNvSpPr>
          <p:nvPr/>
        </p:nvSpPr>
        <p:spPr bwMode="auto">
          <a:xfrm>
            <a:off x="1062483" y="5451686"/>
            <a:ext cx="1905000" cy="381000"/>
          </a:xfrm>
          <a:prstGeom prst="cube">
            <a:avLst>
              <a:gd name="adj" fmla="val 55000"/>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4" name="Group 23"/>
          <p:cNvGrpSpPr>
            <a:grpSpLocks/>
          </p:cNvGrpSpPr>
          <p:nvPr/>
        </p:nvGrpSpPr>
        <p:grpSpPr bwMode="auto">
          <a:xfrm>
            <a:off x="6660008" y="4491249"/>
            <a:ext cx="828675" cy="712787"/>
            <a:chOff x="4224" y="2666"/>
            <a:chExt cx="522" cy="449"/>
          </a:xfrm>
        </p:grpSpPr>
        <p:sp>
          <p:nvSpPr>
            <p:cNvPr id="183336" name="Text Box 24"/>
            <p:cNvSpPr txBox="1">
              <a:spLocks noChangeArrowheads="1"/>
            </p:cNvSpPr>
            <p:nvPr/>
          </p:nvSpPr>
          <p:spPr bwMode="auto">
            <a:xfrm>
              <a:off x="4502" y="2666"/>
              <a:ext cx="244"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B</a:t>
              </a:r>
            </a:p>
          </p:txBody>
        </p:sp>
        <p:grpSp>
          <p:nvGrpSpPr>
            <p:cNvPr id="5" name="Group 25"/>
            <p:cNvGrpSpPr>
              <a:grpSpLocks/>
            </p:cNvGrpSpPr>
            <p:nvPr/>
          </p:nvGrpSpPr>
          <p:grpSpPr bwMode="auto">
            <a:xfrm>
              <a:off x="4224" y="2832"/>
              <a:ext cx="300" cy="283"/>
              <a:chOff x="6255" y="2430"/>
              <a:chExt cx="405" cy="675"/>
            </a:xfrm>
          </p:grpSpPr>
          <p:sp>
            <p:nvSpPr>
              <p:cNvPr id="183338" name="AutoShape 26"/>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3339" name="AutoShape 27"/>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grpSp>
        <p:nvGrpSpPr>
          <p:cNvPr id="6" name="Group 28"/>
          <p:cNvGrpSpPr>
            <a:grpSpLocks/>
          </p:cNvGrpSpPr>
          <p:nvPr/>
        </p:nvGrpSpPr>
        <p:grpSpPr bwMode="auto">
          <a:xfrm>
            <a:off x="1672083" y="3318086"/>
            <a:ext cx="3962400" cy="2209800"/>
            <a:chOff x="1008" y="1920"/>
            <a:chExt cx="2496" cy="1392"/>
          </a:xfrm>
        </p:grpSpPr>
        <p:sp>
          <p:nvSpPr>
            <p:cNvPr id="183333" name="Line 29"/>
            <p:cNvSpPr>
              <a:spLocks noChangeShapeType="1"/>
            </p:cNvSpPr>
            <p:nvPr/>
          </p:nvSpPr>
          <p:spPr bwMode="auto">
            <a:xfrm flipH="1" flipV="1">
              <a:off x="1488" y="1920"/>
              <a:ext cx="2016" cy="0"/>
            </a:xfrm>
            <a:prstGeom prst="line">
              <a:avLst/>
            </a:prstGeom>
            <a:noFill/>
            <a:ln w="38100">
              <a:solidFill>
                <a:schemeClr val="tx2"/>
              </a:solidFill>
              <a:round/>
              <a:headEnd type="arrow" w="med" len="med"/>
              <a:tailEnd/>
            </a:ln>
          </p:spPr>
          <p:txBody>
            <a:bodyPr wrap="none"/>
            <a:lstStyle/>
            <a:p>
              <a:endParaRPr lang="zh-CN" altLang="en-US"/>
            </a:p>
          </p:txBody>
        </p:sp>
        <p:sp>
          <p:nvSpPr>
            <p:cNvPr id="183334" name="Line 30"/>
            <p:cNvSpPr>
              <a:spLocks noChangeShapeType="1"/>
            </p:cNvSpPr>
            <p:nvPr/>
          </p:nvSpPr>
          <p:spPr bwMode="auto">
            <a:xfrm>
              <a:off x="1344" y="2016"/>
              <a:ext cx="0" cy="1296"/>
            </a:xfrm>
            <a:prstGeom prst="line">
              <a:avLst/>
            </a:prstGeom>
            <a:noFill/>
            <a:ln w="38100">
              <a:solidFill>
                <a:schemeClr val="tx2"/>
              </a:solidFill>
              <a:round/>
              <a:headEnd/>
              <a:tailEnd type="arrow" w="med" len="med"/>
            </a:ln>
          </p:spPr>
          <p:txBody>
            <a:bodyPr wrap="none"/>
            <a:lstStyle/>
            <a:p>
              <a:endParaRPr lang="zh-CN" altLang="en-US"/>
            </a:p>
          </p:txBody>
        </p:sp>
        <p:sp>
          <p:nvSpPr>
            <p:cNvPr id="183335" name="Text Box 31"/>
            <p:cNvSpPr txBox="1">
              <a:spLocks noChangeArrowheads="1"/>
            </p:cNvSpPr>
            <p:nvPr/>
          </p:nvSpPr>
          <p:spPr bwMode="auto">
            <a:xfrm>
              <a:off x="1008" y="2496"/>
              <a:ext cx="1364" cy="288"/>
            </a:xfrm>
            <a:prstGeom prst="rect">
              <a:avLst/>
            </a:prstGeom>
            <a:noFill/>
            <a:ln w="9525">
              <a:noFill/>
              <a:miter lim="800000"/>
              <a:headEnd/>
              <a:tailEnd/>
            </a:ln>
          </p:spPr>
          <p:txBody>
            <a:bodyPr wrap="none">
              <a:spAutoFit/>
            </a:bodyPr>
            <a:lstStyle/>
            <a:p>
              <a:r>
                <a:rPr kumimoji="1" lang="zh-CN" altLang="en-US" sz="2400">
                  <a:latin typeface="Times New Roman" pitchFamily="18" charset="0"/>
                </a:rPr>
                <a:t>在途信件数加</a:t>
              </a:r>
              <a:r>
                <a:rPr kumimoji="1" lang="en-US" altLang="zh-CN" sz="2400">
                  <a:latin typeface="Times New Roman" pitchFamily="18" charset="0"/>
                </a:rPr>
                <a:t>1</a:t>
              </a:r>
            </a:p>
          </p:txBody>
        </p:sp>
      </p:grpSp>
      <p:sp>
        <p:nvSpPr>
          <p:cNvPr id="1941536" name="Line 32"/>
          <p:cNvSpPr>
            <a:spLocks noChangeShapeType="1"/>
          </p:cNvSpPr>
          <p:nvPr/>
        </p:nvSpPr>
        <p:spPr bwMode="auto">
          <a:xfrm flipV="1">
            <a:off x="1519683" y="3318086"/>
            <a:ext cx="0" cy="2209800"/>
          </a:xfrm>
          <a:prstGeom prst="line">
            <a:avLst/>
          </a:prstGeom>
          <a:noFill/>
          <a:ln w="38100">
            <a:solidFill>
              <a:srgbClr val="FF0000"/>
            </a:solidFill>
            <a:round/>
            <a:headEnd/>
            <a:tailEnd type="arrow" w="med" len="med"/>
          </a:ln>
        </p:spPr>
        <p:txBody>
          <a:bodyPr wrap="none"/>
          <a:lstStyle/>
          <a:p>
            <a:endParaRPr lang="zh-CN" altLang="en-US"/>
          </a:p>
        </p:txBody>
      </p:sp>
      <p:grpSp>
        <p:nvGrpSpPr>
          <p:cNvPr id="7" name="Group 33"/>
          <p:cNvGrpSpPr>
            <a:grpSpLocks/>
          </p:cNvGrpSpPr>
          <p:nvPr/>
        </p:nvGrpSpPr>
        <p:grpSpPr bwMode="auto">
          <a:xfrm>
            <a:off x="2738883" y="3394286"/>
            <a:ext cx="3200400" cy="2133600"/>
            <a:chOff x="1680" y="1968"/>
            <a:chExt cx="2016" cy="1344"/>
          </a:xfrm>
        </p:grpSpPr>
        <p:sp>
          <p:nvSpPr>
            <p:cNvPr id="183331" name="Text Box 34"/>
            <p:cNvSpPr txBox="1">
              <a:spLocks noChangeArrowheads="1"/>
            </p:cNvSpPr>
            <p:nvPr/>
          </p:nvSpPr>
          <p:spPr bwMode="auto">
            <a:xfrm>
              <a:off x="3072" y="2304"/>
              <a:ext cx="287" cy="288"/>
            </a:xfrm>
            <a:prstGeom prst="rect">
              <a:avLst/>
            </a:prstGeom>
            <a:noFill/>
            <a:ln w="9525">
              <a:noFill/>
              <a:miter lim="800000"/>
              <a:headEnd/>
              <a:tailEnd/>
            </a:ln>
          </p:spPr>
          <p:txBody>
            <a:bodyPr wrap="none">
              <a:spAutoFit/>
            </a:bodyPr>
            <a:lstStyle/>
            <a:p>
              <a:r>
                <a:rPr kumimoji="1" lang="en-US" altLang="zh-CN" sz="2400">
                  <a:latin typeface="Times New Roman" pitchFamily="18" charset="0"/>
                </a:rPr>
                <a:t>M</a:t>
              </a:r>
            </a:p>
          </p:txBody>
        </p:sp>
        <p:sp>
          <p:nvSpPr>
            <p:cNvPr id="183332" name="Line 35"/>
            <p:cNvSpPr>
              <a:spLocks noChangeShapeType="1"/>
            </p:cNvSpPr>
            <p:nvPr/>
          </p:nvSpPr>
          <p:spPr bwMode="auto">
            <a:xfrm flipH="1">
              <a:off x="1680" y="1968"/>
              <a:ext cx="2016" cy="1344"/>
            </a:xfrm>
            <a:prstGeom prst="line">
              <a:avLst/>
            </a:prstGeom>
            <a:noFill/>
            <a:ln w="38100">
              <a:solidFill>
                <a:srgbClr val="0000CC"/>
              </a:solidFill>
              <a:round/>
              <a:headEnd/>
              <a:tailEnd type="arrow" w="med" len="med"/>
            </a:ln>
          </p:spPr>
          <p:txBody>
            <a:bodyPr wrap="none"/>
            <a:lstStyle/>
            <a:p>
              <a:endParaRPr lang="zh-CN" altLang="en-US"/>
            </a:p>
          </p:txBody>
        </p:sp>
      </p:grpSp>
      <p:sp>
        <p:nvSpPr>
          <p:cNvPr id="1941540" name="Line 36"/>
          <p:cNvSpPr>
            <a:spLocks noChangeShapeType="1"/>
          </p:cNvSpPr>
          <p:nvPr/>
        </p:nvSpPr>
        <p:spPr bwMode="auto">
          <a:xfrm flipH="1" flipV="1">
            <a:off x="2357883" y="3470486"/>
            <a:ext cx="3124200" cy="2133600"/>
          </a:xfrm>
          <a:prstGeom prst="line">
            <a:avLst/>
          </a:prstGeom>
          <a:noFill/>
          <a:ln w="38100">
            <a:solidFill>
              <a:srgbClr val="FF0000"/>
            </a:solidFill>
            <a:round/>
            <a:headEnd/>
            <a:tailEnd type="triangle" w="med" len="med"/>
          </a:ln>
        </p:spPr>
        <p:txBody>
          <a:bodyPr wrap="none"/>
          <a:lstStyle/>
          <a:p>
            <a:endParaRPr lang="zh-CN" altLang="en-US"/>
          </a:p>
        </p:txBody>
      </p:sp>
      <p:sp>
        <p:nvSpPr>
          <p:cNvPr id="1941541" name="Freeform 37"/>
          <p:cNvSpPr>
            <a:spLocks/>
          </p:cNvSpPr>
          <p:nvPr/>
        </p:nvSpPr>
        <p:spPr bwMode="auto">
          <a:xfrm>
            <a:off x="2434083" y="3318086"/>
            <a:ext cx="3276600" cy="2286000"/>
          </a:xfrm>
          <a:custGeom>
            <a:avLst/>
            <a:gdLst>
              <a:gd name="T0" fmla="*/ 0 w 1968"/>
              <a:gd name="T1" fmla="*/ 0 h 1440"/>
              <a:gd name="T2" fmla="*/ 2147483647 w 1968"/>
              <a:gd name="T3" fmla="*/ 2147483647 h 1440"/>
              <a:gd name="T4" fmla="*/ 2147483647 w 1968"/>
              <a:gd name="T5" fmla="*/ 2147483647 h 1440"/>
              <a:gd name="T6" fmla="*/ 0 60000 65536"/>
              <a:gd name="T7" fmla="*/ 0 60000 65536"/>
              <a:gd name="T8" fmla="*/ 0 60000 65536"/>
              <a:gd name="T9" fmla="*/ 0 w 1968"/>
              <a:gd name="T10" fmla="*/ 0 h 1440"/>
              <a:gd name="T11" fmla="*/ 1968 w 1968"/>
              <a:gd name="T12" fmla="*/ 1440 h 1440"/>
            </a:gdLst>
            <a:ahLst/>
            <a:cxnLst>
              <a:cxn ang="T6">
                <a:pos x="T0" y="T1"/>
              </a:cxn>
              <a:cxn ang="T7">
                <a:pos x="T2" y="T3"/>
              </a:cxn>
              <a:cxn ang="T8">
                <a:pos x="T4" y="T5"/>
              </a:cxn>
            </a:cxnLst>
            <a:rect l="T9" t="T10" r="T11" b="T12"/>
            <a:pathLst>
              <a:path w="1968" h="1440">
                <a:moveTo>
                  <a:pt x="0" y="0"/>
                </a:moveTo>
                <a:cubicBezTo>
                  <a:pt x="460" y="144"/>
                  <a:pt x="920" y="288"/>
                  <a:pt x="1248" y="528"/>
                </a:cubicBezTo>
                <a:cubicBezTo>
                  <a:pt x="1576" y="768"/>
                  <a:pt x="1772" y="1104"/>
                  <a:pt x="1968" y="1440"/>
                </a:cubicBezTo>
              </a:path>
            </a:pathLst>
          </a:custGeom>
          <a:noFill/>
          <a:ln w="38100">
            <a:solidFill>
              <a:srgbClr val="FF0000"/>
            </a:solidFill>
            <a:round/>
            <a:headEnd/>
            <a:tailEnd type="arrow" w="med" len="med"/>
          </a:ln>
        </p:spPr>
        <p:txBody>
          <a:bodyPr wrap="none"/>
          <a:lstStyle/>
          <a:p>
            <a:endParaRPr lang="zh-CN" altLang="en-US"/>
          </a:p>
        </p:txBody>
      </p:sp>
      <p:sp>
        <p:nvSpPr>
          <p:cNvPr id="1941542" name="Line 38"/>
          <p:cNvSpPr>
            <a:spLocks noChangeShapeType="1"/>
          </p:cNvSpPr>
          <p:nvPr/>
        </p:nvSpPr>
        <p:spPr bwMode="auto">
          <a:xfrm>
            <a:off x="3059558" y="4923049"/>
            <a:ext cx="3657600" cy="0"/>
          </a:xfrm>
          <a:prstGeom prst="line">
            <a:avLst/>
          </a:prstGeom>
          <a:noFill/>
          <a:ln w="38100">
            <a:solidFill>
              <a:schemeClr val="tx2"/>
            </a:solidFill>
            <a:prstDash val="lgDashDot"/>
            <a:round/>
            <a:headEnd type="arrow" w="med" len="med"/>
            <a:tailEnd/>
          </a:ln>
        </p:spPr>
        <p:txBody>
          <a:bodyPr wrap="none"/>
          <a:lstStyle/>
          <a:p>
            <a:endParaRPr lang="zh-CN" altLang="en-US"/>
          </a:p>
        </p:txBody>
      </p:sp>
      <p:sp>
        <p:nvSpPr>
          <p:cNvPr id="1941543" name="AutoShape 39"/>
          <p:cNvSpPr>
            <a:spLocks/>
          </p:cNvSpPr>
          <p:nvPr/>
        </p:nvSpPr>
        <p:spPr bwMode="auto">
          <a:xfrm>
            <a:off x="2548383" y="1998874"/>
            <a:ext cx="1257300" cy="609600"/>
          </a:xfrm>
          <a:prstGeom prst="borderCallout1">
            <a:avLst>
              <a:gd name="adj1" fmla="val 18750"/>
              <a:gd name="adj2" fmla="val -6060"/>
              <a:gd name="adj3" fmla="val 75000"/>
              <a:gd name="adj4" fmla="val -33333"/>
            </a:avLst>
          </a:prstGeom>
          <a:solidFill>
            <a:schemeClr val="accent1"/>
          </a:solidFill>
          <a:ln w="9525">
            <a:solidFill>
              <a:schemeClr val="tx1"/>
            </a:solidFill>
            <a:miter lim="800000"/>
            <a:headEnd/>
            <a:tailEnd/>
          </a:ln>
        </p:spPr>
        <p:txBody>
          <a:bodyPr/>
          <a:lstStyle/>
          <a:p>
            <a:pPr algn="ctr"/>
            <a:r>
              <a:rPr kumimoji="1" lang="zh-CN" altLang="en-US" sz="2400">
                <a:latin typeface="Times New Roman" pitchFamily="18" charset="0"/>
              </a:rPr>
              <a:t>迁移态</a:t>
            </a:r>
          </a:p>
        </p:txBody>
      </p:sp>
      <p:sp>
        <p:nvSpPr>
          <p:cNvPr id="1941544" name="AutoShape 40"/>
          <p:cNvSpPr>
            <a:spLocks/>
          </p:cNvSpPr>
          <p:nvPr/>
        </p:nvSpPr>
        <p:spPr bwMode="auto">
          <a:xfrm>
            <a:off x="2534096" y="2003636"/>
            <a:ext cx="1257300" cy="609600"/>
          </a:xfrm>
          <a:prstGeom prst="borderCallout1">
            <a:avLst>
              <a:gd name="adj1" fmla="val 18750"/>
              <a:gd name="adj2" fmla="val -6060"/>
              <a:gd name="adj3" fmla="val 75000"/>
              <a:gd name="adj4" fmla="val -31819"/>
            </a:avLst>
          </a:prstGeom>
          <a:solidFill>
            <a:schemeClr val="folHlink"/>
          </a:solidFill>
          <a:ln w="9525">
            <a:solidFill>
              <a:schemeClr val="tx1"/>
            </a:solidFill>
            <a:miter lim="800000"/>
            <a:headEnd/>
            <a:tailEnd/>
          </a:ln>
        </p:spPr>
        <p:txBody>
          <a:bodyPr/>
          <a:lstStyle/>
          <a:p>
            <a:pPr algn="ctr"/>
            <a:r>
              <a:rPr kumimoji="1" lang="zh-CN" altLang="en-US" sz="2400" b="1" dirty="0">
                <a:solidFill>
                  <a:schemeClr val="bg1"/>
                </a:solidFill>
                <a:latin typeface="Times New Roman" pitchFamily="18" charset="0"/>
              </a:rPr>
              <a:t>静止态</a:t>
            </a:r>
          </a:p>
        </p:txBody>
      </p:sp>
      <p:sp>
        <p:nvSpPr>
          <p:cNvPr id="1941545" name="Freeform 41"/>
          <p:cNvSpPr>
            <a:spLocks/>
          </p:cNvSpPr>
          <p:nvPr/>
        </p:nvSpPr>
        <p:spPr bwMode="auto">
          <a:xfrm>
            <a:off x="2421383" y="4918286"/>
            <a:ext cx="241300" cy="533400"/>
          </a:xfrm>
          <a:custGeom>
            <a:avLst/>
            <a:gdLst>
              <a:gd name="T0" fmla="*/ 2147483647 w 152"/>
              <a:gd name="T1" fmla="*/ 2147483647 h 336"/>
              <a:gd name="T2" fmla="*/ 2147483647 w 152"/>
              <a:gd name="T3" fmla="*/ 2147483647 h 336"/>
              <a:gd name="T4" fmla="*/ 2147483647 w 152"/>
              <a:gd name="T5" fmla="*/ 0 h 336"/>
              <a:gd name="T6" fmla="*/ 0 60000 65536"/>
              <a:gd name="T7" fmla="*/ 0 60000 65536"/>
              <a:gd name="T8" fmla="*/ 0 60000 65536"/>
              <a:gd name="T9" fmla="*/ 0 w 152"/>
              <a:gd name="T10" fmla="*/ 0 h 336"/>
              <a:gd name="T11" fmla="*/ 152 w 152"/>
              <a:gd name="T12" fmla="*/ 336 h 336"/>
            </a:gdLst>
            <a:ahLst/>
            <a:cxnLst>
              <a:cxn ang="T6">
                <a:pos x="T0" y="T1"/>
              </a:cxn>
              <a:cxn ang="T7">
                <a:pos x="T2" y="T3"/>
              </a:cxn>
              <a:cxn ang="T8">
                <a:pos x="T4" y="T5"/>
              </a:cxn>
            </a:cxnLst>
            <a:rect l="T9" t="T10" r="T11" b="T12"/>
            <a:pathLst>
              <a:path w="152" h="336">
                <a:moveTo>
                  <a:pt x="104" y="336"/>
                </a:moveTo>
                <a:cubicBezTo>
                  <a:pt x="52" y="268"/>
                  <a:pt x="0" y="200"/>
                  <a:pt x="8" y="144"/>
                </a:cubicBezTo>
                <a:cubicBezTo>
                  <a:pt x="16" y="88"/>
                  <a:pt x="84" y="44"/>
                  <a:pt x="152" y="0"/>
                </a:cubicBezTo>
              </a:path>
            </a:pathLst>
          </a:custGeom>
          <a:noFill/>
          <a:ln w="38100">
            <a:solidFill>
              <a:srgbClr val="0000CC"/>
            </a:solidFill>
            <a:round/>
            <a:headEnd/>
            <a:tailEnd type="arrow" w="med" len="med"/>
          </a:ln>
        </p:spPr>
        <p:txBody>
          <a:bodyPr wrap="none"/>
          <a:lstStyle/>
          <a:p>
            <a:endParaRPr lang="zh-CN" altLang="en-US"/>
          </a:p>
        </p:txBody>
      </p:sp>
      <p:sp>
        <p:nvSpPr>
          <p:cNvPr id="1941546" name="AutoShape 42"/>
          <p:cNvSpPr>
            <a:spLocks/>
          </p:cNvSpPr>
          <p:nvPr/>
        </p:nvSpPr>
        <p:spPr bwMode="auto">
          <a:xfrm>
            <a:off x="71883" y="1784561"/>
            <a:ext cx="1258888" cy="609600"/>
          </a:xfrm>
          <a:prstGeom prst="borderCallout1">
            <a:avLst>
              <a:gd name="adj1" fmla="val 18750"/>
              <a:gd name="adj2" fmla="val 106051"/>
              <a:gd name="adj3" fmla="val 101565"/>
              <a:gd name="adj4" fmla="val 134426"/>
            </a:avLst>
          </a:prstGeom>
          <a:solidFill>
            <a:schemeClr val="accent1"/>
          </a:solidFill>
          <a:ln w="9525">
            <a:solidFill>
              <a:schemeClr val="tx1"/>
            </a:solidFill>
            <a:miter lim="800000"/>
            <a:headEnd/>
            <a:tailEnd/>
          </a:ln>
        </p:spPr>
        <p:txBody>
          <a:bodyPr/>
          <a:lstStyle/>
          <a:p>
            <a:pPr algn="ctr"/>
            <a:r>
              <a:rPr lang="zh-CN" altLang="en-US" b="1">
                <a:latin typeface="Arial Black" pitchFamily="34" charset="0"/>
              </a:rPr>
              <a:t>阻塞</a:t>
            </a:r>
          </a:p>
          <a:p>
            <a:pPr algn="ctr"/>
            <a:r>
              <a:rPr lang="zh-CN" altLang="en-US" b="1">
                <a:latin typeface="Arial Black" pitchFamily="34" charset="0"/>
              </a:rPr>
              <a:t>入队</a:t>
            </a:r>
          </a:p>
        </p:txBody>
      </p:sp>
      <p:sp>
        <p:nvSpPr>
          <p:cNvPr id="1941547" name="Text Box 43"/>
          <p:cNvSpPr txBox="1">
            <a:spLocks noChangeArrowheads="1"/>
          </p:cNvSpPr>
          <p:nvPr/>
        </p:nvSpPr>
        <p:spPr bwMode="auto">
          <a:xfrm>
            <a:off x="3831083" y="2202074"/>
            <a:ext cx="928688" cy="366712"/>
          </a:xfrm>
          <a:prstGeom prst="rect">
            <a:avLst/>
          </a:prstGeom>
          <a:noFill/>
          <a:ln w="9525">
            <a:noFill/>
            <a:miter lim="800000"/>
            <a:headEnd/>
            <a:tailEnd/>
          </a:ln>
        </p:spPr>
        <p:txBody>
          <a:bodyPr wrap="none">
            <a:spAutoFit/>
          </a:bodyPr>
          <a:lstStyle/>
          <a:p>
            <a:r>
              <a:rPr lang="en-US" altLang="zh-CN"/>
              <a:t>T0</a:t>
            </a:r>
            <a:r>
              <a:rPr lang="zh-CN" altLang="en-US"/>
              <a:t>时刻</a:t>
            </a:r>
          </a:p>
        </p:txBody>
      </p:sp>
      <p:sp>
        <p:nvSpPr>
          <p:cNvPr id="1941548" name="Text Box 44"/>
          <p:cNvSpPr txBox="1">
            <a:spLocks noChangeArrowheads="1"/>
          </p:cNvSpPr>
          <p:nvPr/>
        </p:nvSpPr>
        <p:spPr bwMode="auto">
          <a:xfrm>
            <a:off x="6948933" y="2310024"/>
            <a:ext cx="2006600" cy="304800"/>
          </a:xfrm>
          <a:prstGeom prst="rect">
            <a:avLst/>
          </a:prstGeom>
          <a:noFill/>
          <a:ln w="9525">
            <a:noFill/>
            <a:miter lim="800000"/>
            <a:headEnd/>
            <a:tailEnd/>
          </a:ln>
        </p:spPr>
        <p:txBody>
          <a:bodyPr wrap="none">
            <a:spAutoFit/>
          </a:bodyPr>
          <a:lstStyle/>
          <a:p>
            <a:r>
              <a:rPr lang="en-US" altLang="zh-CN" sz="1400"/>
              <a:t>T0</a:t>
            </a:r>
            <a:r>
              <a:rPr lang="zh-CN" altLang="en-US" sz="1400"/>
              <a:t>时刻后发出通信要求</a:t>
            </a:r>
          </a:p>
        </p:txBody>
      </p:sp>
      <p:sp>
        <p:nvSpPr>
          <p:cNvPr id="4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5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2" fill="hold" grpId="0" nodeType="clickEffect">
                                  <p:stCondLst>
                                    <p:cond delay="0"/>
                                  </p:stCondLst>
                                  <p:childTnLst>
                                    <p:set>
                                      <p:cBhvr>
                                        <p:cTn id="6" dur="1" fill="hold">
                                          <p:stCondLst>
                                            <p:cond delay="0"/>
                                          </p:stCondLst>
                                        </p:cTn>
                                        <p:tgtEl>
                                          <p:spTgt spid="1941542"/>
                                        </p:tgtEl>
                                        <p:attrNameLst>
                                          <p:attrName>style.visibility</p:attrName>
                                        </p:attrNameLst>
                                      </p:cBhvr>
                                      <p:to>
                                        <p:strVal val="visible"/>
                                      </p:to>
                                    </p:set>
                                    <p:animEffect transition="in" filter="wipe(right)">
                                      <p:cBhvr>
                                        <p:cTn id="7" dur="500"/>
                                        <p:tgtEl>
                                          <p:spTgt spid="194154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1941540"/>
                                        </p:tgtEl>
                                        <p:attrNameLst>
                                          <p:attrName>style.visibility</p:attrName>
                                        </p:attrNameLst>
                                      </p:cBhvr>
                                      <p:to>
                                        <p:strVal val="visible"/>
                                      </p:to>
                                    </p:set>
                                    <p:animEffect transition="in" filter="wipe(down)">
                                      <p:cBhvr>
                                        <p:cTn id="12" dur="500"/>
                                        <p:tgtEl>
                                          <p:spTgt spid="1941540"/>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41543"/>
                                        </p:tgtEl>
                                        <p:attrNameLst>
                                          <p:attrName>style.visibility</p:attrName>
                                        </p:attrNameLst>
                                      </p:cBhvr>
                                      <p:to>
                                        <p:strVal val="visible"/>
                                      </p:to>
                                    </p:set>
                                    <p:animEffect transition="in" filter="wipe(left)">
                                      <p:cBhvr>
                                        <p:cTn id="17" dur="500"/>
                                        <p:tgtEl>
                                          <p:spTgt spid="1941543"/>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941547"/>
                                        </p:tgtEl>
                                        <p:attrNameLst>
                                          <p:attrName>style.visibility</p:attrName>
                                        </p:attrNameLst>
                                      </p:cBhvr>
                                      <p:to>
                                        <p:strVal val="visible"/>
                                      </p:to>
                                    </p:set>
                                    <p:animEffect transition="in" filter="blinds(horizontal)">
                                      <p:cBhvr>
                                        <p:cTn id="22" dur="500"/>
                                        <p:tgtEl>
                                          <p:spTgt spid="1941547"/>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941548"/>
                                        </p:tgtEl>
                                        <p:attrNameLst>
                                          <p:attrName>style.visibility</p:attrName>
                                        </p:attrNameLst>
                                      </p:cBhvr>
                                      <p:to>
                                        <p:strVal val="visible"/>
                                      </p:to>
                                    </p:set>
                                    <p:animEffect transition="in" filter="blinds(horizontal)">
                                      <p:cBhvr>
                                        <p:cTn id="27" dur="500"/>
                                        <p:tgtEl>
                                          <p:spTgt spid="1941548"/>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1" fill="hold" nodeType="clickEffect">
                                  <p:stCondLst>
                                    <p:cond delay="0"/>
                                  </p:stCondLst>
                                  <p:childTnLst>
                                    <p:set>
                                      <p:cBhvr>
                                        <p:cTn id="31" dur="1" fill="hold">
                                          <p:stCondLst>
                                            <p:cond delay="0"/>
                                          </p:stCondLst>
                                        </p:cTn>
                                        <p:tgtEl>
                                          <p:spTgt spid="3"/>
                                        </p:tgtEl>
                                        <p:attrNameLst>
                                          <p:attrName>style.visibility</p:attrName>
                                        </p:attrNameLst>
                                      </p:cBhvr>
                                      <p:to>
                                        <p:strVal val="visible"/>
                                      </p:to>
                                    </p:set>
                                    <p:animEffect transition="in" filter="wipe(up)">
                                      <p:cBhvr>
                                        <p:cTn id="32" dur="500"/>
                                        <p:tgtEl>
                                          <p:spTgt spid="3"/>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41541"/>
                                        </p:tgtEl>
                                        <p:attrNameLst>
                                          <p:attrName>style.visibility</p:attrName>
                                        </p:attrNameLst>
                                      </p:cBhvr>
                                      <p:to>
                                        <p:strVal val="visible"/>
                                      </p:to>
                                    </p:set>
                                    <p:animEffect transition="in" filter="wipe(left)">
                                      <p:cBhvr>
                                        <p:cTn id="37" dur="500"/>
                                        <p:tgtEl>
                                          <p:spTgt spid="1941541"/>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1" fill="hold" grpId="0" nodeType="clickEffect">
                                  <p:stCondLst>
                                    <p:cond delay="0"/>
                                  </p:stCondLst>
                                  <p:childTnLst>
                                    <p:set>
                                      <p:cBhvr>
                                        <p:cTn id="41" dur="1" fill="hold">
                                          <p:stCondLst>
                                            <p:cond delay="0"/>
                                          </p:stCondLst>
                                        </p:cTn>
                                        <p:tgtEl>
                                          <p:spTgt spid="1941522"/>
                                        </p:tgtEl>
                                        <p:attrNameLst>
                                          <p:attrName>style.visibility</p:attrName>
                                        </p:attrNameLst>
                                      </p:cBhvr>
                                      <p:to>
                                        <p:strVal val="visible"/>
                                      </p:to>
                                    </p:set>
                                    <p:animEffect transition="in" filter="wipe(up)">
                                      <p:cBhvr>
                                        <p:cTn id="42" dur="500"/>
                                        <p:tgtEl>
                                          <p:spTgt spid="1941522"/>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2" fill="hold" grpId="0" nodeType="clickEffect">
                                  <p:stCondLst>
                                    <p:cond delay="0"/>
                                  </p:stCondLst>
                                  <p:childTnLst>
                                    <p:set>
                                      <p:cBhvr>
                                        <p:cTn id="46" dur="1" fill="hold">
                                          <p:stCondLst>
                                            <p:cond delay="0"/>
                                          </p:stCondLst>
                                        </p:cTn>
                                        <p:tgtEl>
                                          <p:spTgt spid="1941518"/>
                                        </p:tgtEl>
                                        <p:attrNameLst>
                                          <p:attrName>style.visibility</p:attrName>
                                        </p:attrNameLst>
                                      </p:cBhvr>
                                      <p:to>
                                        <p:strVal val="visible"/>
                                      </p:to>
                                    </p:set>
                                    <p:animEffect transition="in" filter="wipe(right)">
                                      <p:cBhvr>
                                        <p:cTn id="47" dur="500"/>
                                        <p:tgtEl>
                                          <p:spTgt spid="1941518"/>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4" fill="hold" grpId="0" nodeType="clickEffect">
                                  <p:stCondLst>
                                    <p:cond delay="0"/>
                                  </p:stCondLst>
                                  <p:childTnLst>
                                    <p:set>
                                      <p:cBhvr>
                                        <p:cTn id="51" dur="1" fill="hold">
                                          <p:stCondLst>
                                            <p:cond delay="0"/>
                                          </p:stCondLst>
                                        </p:cTn>
                                        <p:tgtEl>
                                          <p:spTgt spid="1941523"/>
                                        </p:tgtEl>
                                        <p:attrNameLst>
                                          <p:attrName>style.visibility</p:attrName>
                                        </p:attrNameLst>
                                      </p:cBhvr>
                                      <p:to>
                                        <p:strVal val="visible"/>
                                      </p:to>
                                    </p:set>
                                    <p:animEffect transition="in" filter="wipe(down)">
                                      <p:cBhvr>
                                        <p:cTn id="52" dur="500"/>
                                        <p:tgtEl>
                                          <p:spTgt spid="1941523"/>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2" fill="hold" grpId="0" nodeType="clickEffect">
                                  <p:stCondLst>
                                    <p:cond delay="0"/>
                                  </p:stCondLst>
                                  <p:childTnLst>
                                    <p:set>
                                      <p:cBhvr>
                                        <p:cTn id="56" dur="1" fill="hold">
                                          <p:stCondLst>
                                            <p:cond delay="0"/>
                                          </p:stCondLst>
                                        </p:cTn>
                                        <p:tgtEl>
                                          <p:spTgt spid="1941546"/>
                                        </p:tgtEl>
                                        <p:attrNameLst>
                                          <p:attrName>style.visibility</p:attrName>
                                        </p:attrNameLst>
                                      </p:cBhvr>
                                      <p:to>
                                        <p:strVal val="visible"/>
                                      </p:to>
                                    </p:set>
                                    <p:animEffect transition="in" filter="wipe(right)">
                                      <p:cBhvr>
                                        <p:cTn id="57" dur="500"/>
                                        <p:tgtEl>
                                          <p:spTgt spid="1941546"/>
                                        </p:tgtEl>
                                      </p:cBhvr>
                                    </p:animEffect>
                                  </p:childTnLst>
                                </p:cTn>
                              </p:par>
                            </p:childTnLst>
                          </p:cTn>
                        </p:par>
                      </p:childTnLst>
                    </p:cTn>
                  </p:par>
                  <p:par>
                    <p:cTn id="58" fill="hold">
                      <p:stCondLst>
                        <p:cond delay="indefinite"/>
                      </p:stCondLst>
                      <p:childTnLst>
                        <p:par>
                          <p:cTn id="59" fill="hold">
                            <p:stCondLst>
                              <p:cond delay="0"/>
                            </p:stCondLst>
                            <p:childTnLst>
                              <p:par>
                                <p:cTn id="60" presetID="35" presetClass="path" presetSubtype="0" accel="50000" decel="50000" fill="hold" nodeType="clickEffect">
                                  <p:stCondLst>
                                    <p:cond delay="0"/>
                                  </p:stCondLst>
                                  <p:childTnLst>
                                    <p:animMotion origin="layout" path="M 1.38889E-6 4.04624E-7 L -0.43906 0.00069 " pathEditMode="relative" rAng="0" ptsTypes="AA">
                                      <p:cBhvr>
                                        <p:cTn id="61" dur="2000" fill="hold"/>
                                        <p:tgtEl>
                                          <p:spTgt spid="4"/>
                                        </p:tgtEl>
                                        <p:attrNameLst>
                                          <p:attrName>ppt_x</p:attrName>
                                          <p:attrName>ppt_y</p:attrName>
                                        </p:attrNameLst>
                                      </p:cBhvr>
                                      <p:rCtr x="-220" y="0"/>
                                    </p:animMotion>
                                  </p:childTnLst>
                                </p:cTn>
                              </p:par>
                            </p:childTnLst>
                          </p:cTn>
                        </p:par>
                        <p:par>
                          <p:cTn id="62" fill="hold">
                            <p:stCondLst>
                              <p:cond delay="2000"/>
                            </p:stCondLst>
                            <p:childTnLst>
                              <p:par>
                                <p:cTn id="63" presetID="3" presetClass="exit" presetSubtype="10" fill="hold" grpId="1" nodeType="afterEffect">
                                  <p:stCondLst>
                                    <p:cond delay="0"/>
                                  </p:stCondLst>
                                  <p:childTnLst>
                                    <p:animEffect transition="out" filter="blinds(horizontal)">
                                      <p:cBhvr>
                                        <p:cTn id="64" dur="500"/>
                                        <p:tgtEl>
                                          <p:spTgt spid="1941542"/>
                                        </p:tgtEl>
                                      </p:cBhvr>
                                    </p:animEffect>
                                    <p:set>
                                      <p:cBhvr>
                                        <p:cTn id="65" dur="1" fill="hold">
                                          <p:stCondLst>
                                            <p:cond delay="499"/>
                                          </p:stCondLst>
                                        </p:cTn>
                                        <p:tgtEl>
                                          <p:spTgt spid="1941542"/>
                                        </p:tgtEl>
                                        <p:attrNameLst>
                                          <p:attrName>style.visibility</p:attrName>
                                        </p:attrNameLst>
                                      </p:cBhvr>
                                      <p:to>
                                        <p:strVal val="hidden"/>
                                      </p:to>
                                    </p:set>
                                  </p:childTnLst>
                                </p:cTn>
                              </p:par>
                            </p:childTnLst>
                          </p:cTn>
                        </p:par>
                      </p:childTnLst>
                    </p:cTn>
                  </p:par>
                  <p:par>
                    <p:cTn id="66" fill="hold">
                      <p:stCondLst>
                        <p:cond delay="indefinite"/>
                      </p:stCondLst>
                      <p:childTnLst>
                        <p:par>
                          <p:cTn id="67" fill="hold">
                            <p:stCondLst>
                              <p:cond delay="0"/>
                            </p:stCondLst>
                            <p:childTnLst>
                              <p:par>
                                <p:cTn id="68" presetID="22" presetClass="entr" presetSubtype="4" fill="hold" grpId="0" nodeType="clickEffect">
                                  <p:stCondLst>
                                    <p:cond delay="0"/>
                                  </p:stCondLst>
                                  <p:childTnLst>
                                    <p:set>
                                      <p:cBhvr>
                                        <p:cTn id="69" dur="1" fill="hold">
                                          <p:stCondLst>
                                            <p:cond delay="0"/>
                                          </p:stCondLst>
                                        </p:cTn>
                                        <p:tgtEl>
                                          <p:spTgt spid="1941536"/>
                                        </p:tgtEl>
                                        <p:attrNameLst>
                                          <p:attrName>style.visibility</p:attrName>
                                        </p:attrNameLst>
                                      </p:cBhvr>
                                      <p:to>
                                        <p:strVal val="visible"/>
                                      </p:to>
                                    </p:set>
                                    <p:animEffect transition="in" filter="wipe(down)">
                                      <p:cBhvr>
                                        <p:cTn id="70" dur="500"/>
                                        <p:tgtEl>
                                          <p:spTgt spid="1941536"/>
                                        </p:tgtEl>
                                      </p:cBhvr>
                                    </p:animEffect>
                                  </p:childTnLst>
                                </p:cTn>
                              </p:par>
                            </p:childTnLst>
                          </p:cTn>
                        </p:par>
                      </p:childTnLst>
                    </p:cTn>
                  </p:par>
                  <p:par>
                    <p:cTn id="71" fill="hold">
                      <p:stCondLst>
                        <p:cond delay="indefinite"/>
                      </p:stCondLst>
                      <p:childTnLst>
                        <p:par>
                          <p:cTn id="72" fill="hold">
                            <p:stCondLst>
                              <p:cond delay="0"/>
                            </p:stCondLst>
                            <p:childTnLst>
                              <p:par>
                                <p:cTn id="73" presetID="22" presetClass="entr" presetSubtype="8" fill="hold" grpId="0" nodeType="clickEffect">
                                  <p:stCondLst>
                                    <p:cond delay="0"/>
                                  </p:stCondLst>
                                  <p:childTnLst>
                                    <p:set>
                                      <p:cBhvr>
                                        <p:cTn id="74" dur="1" fill="hold">
                                          <p:stCondLst>
                                            <p:cond delay="0"/>
                                          </p:stCondLst>
                                        </p:cTn>
                                        <p:tgtEl>
                                          <p:spTgt spid="1941544"/>
                                        </p:tgtEl>
                                        <p:attrNameLst>
                                          <p:attrName>style.visibility</p:attrName>
                                        </p:attrNameLst>
                                      </p:cBhvr>
                                      <p:to>
                                        <p:strVal val="visible"/>
                                      </p:to>
                                    </p:set>
                                    <p:animEffect transition="in" filter="wipe(left)">
                                      <p:cBhvr>
                                        <p:cTn id="75" dur="500"/>
                                        <p:tgtEl>
                                          <p:spTgt spid="1941544"/>
                                        </p:tgtEl>
                                      </p:cBhvr>
                                    </p:animEffect>
                                  </p:childTnLst>
                                </p:cTn>
                              </p:par>
                            </p:childTnLst>
                          </p:cTn>
                        </p:par>
                      </p:childTnLst>
                    </p:cTn>
                  </p:par>
                  <p:par>
                    <p:cTn id="76" fill="hold">
                      <p:stCondLst>
                        <p:cond delay="indefinite"/>
                      </p:stCondLst>
                      <p:childTnLst>
                        <p:par>
                          <p:cTn id="77" fill="hold">
                            <p:stCondLst>
                              <p:cond delay="0"/>
                            </p:stCondLst>
                            <p:childTnLst>
                              <p:par>
                                <p:cTn id="78" presetID="22" presetClass="entr" presetSubtype="1" fill="hold" grpId="0" nodeType="clickEffect">
                                  <p:stCondLst>
                                    <p:cond delay="0"/>
                                  </p:stCondLst>
                                  <p:childTnLst>
                                    <p:set>
                                      <p:cBhvr>
                                        <p:cTn id="79" dur="1" fill="hold">
                                          <p:stCondLst>
                                            <p:cond delay="0"/>
                                          </p:stCondLst>
                                        </p:cTn>
                                        <p:tgtEl>
                                          <p:spTgt spid="1941524"/>
                                        </p:tgtEl>
                                        <p:attrNameLst>
                                          <p:attrName>style.visibility</p:attrName>
                                        </p:attrNameLst>
                                      </p:cBhvr>
                                      <p:to>
                                        <p:strVal val="visible"/>
                                      </p:to>
                                    </p:set>
                                    <p:animEffect transition="in" filter="wipe(up)">
                                      <p:cBhvr>
                                        <p:cTn id="80" dur="500"/>
                                        <p:tgtEl>
                                          <p:spTgt spid="1941524"/>
                                        </p:tgtEl>
                                      </p:cBhvr>
                                    </p:animEffect>
                                  </p:childTnLst>
                                </p:cTn>
                              </p:par>
                            </p:childTnLst>
                          </p:cTn>
                        </p:par>
                      </p:childTnLst>
                    </p:cTn>
                  </p:par>
                  <p:par>
                    <p:cTn id="81" fill="hold">
                      <p:stCondLst>
                        <p:cond delay="indefinite"/>
                      </p:stCondLst>
                      <p:childTnLst>
                        <p:par>
                          <p:cTn id="82" fill="hold">
                            <p:stCondLst>
                              <p:cond delay="0"/>
                            </p:stCondLst>
                            <p:childTnLst>
                              <p:par>
                                <p:cTn id="83" presetID="22" presetClass="entr" presetSubtype="8" fill="hold" nodeType="clickEffect">
                                  <p:stCondLst>
                                    <p:cond delay="0"/>
                                  </p:stCondLst>
                                  <p:childTnLst>
                                    <p:set>
                                      <p:cBhvr>
                                        <p:cTn id="84" dur="1" fill="hold">
                                          <p:stCondLst>
                                            <p:cond delay="0"/>
                                          </p:stCondLst>
                                        </p:cTn>
                                        <p:tgtEl>
                                          <p:spTgt spid="6"/>
                                        </p:tgtEl>
                                        <p:attrNameLst>
                                          <p:attrName>style.visibility</p:attrName>
                                        </p:attrNameLst>
                                      </p:cBhvr>
                                      <p:to>
                                        <p:strVal val="visible"/>
                                      </p:to>
                                    </p:set>
                                    <p:animEffect transition="in" filter="wipe(left)">
                                      <p:cBhvr>
                                        <p:cTn id="85" dur="500"/>
                                        <p:tgtEl>
                                          <p:spTgt spid="6"/>
                                        </p:tgtEl>
                                      </p:cBhvr>
                                    </p:animEffect>
                                  </p:childTnLst>
                                </p:cTn>
                              </p:par>
                            </p:childTnLst>
                          </p:cTn>
                        </p:par>
                      </p:childTnLst>
                    </p:cTn>
                  </p:par>
                  <p:par>
                    <p:cTn id="86" fill="hold">
                      <p:stCondLst>
                        <p:cond delay="indefinite"/>
                      </p:stCondLst>
                      <p:childTnLst>
                        <p:par>
                          <p:cTn id="87" fill="hold">
                            <p:stCondLst>
                              <p:cond delay="0"/>
                            </p:stCondLst>
                            <p:childTnLst>
                              <p:par>
                                <p:cTn id="88" presetID="22" presetClass="entr" presetSubtype="2" fill="hold" nodeType="clickEffect">
                                  <p:stCondLst>
                                    <p:cond delay="0"/>
                                  </p:stCondLst>
                                  <p:childTnLst>
                                    <p:set>
                                      <p:cBhvr>
                                        <p:cTn id="89" dur="1" fill="hold">
                                          <p:stCondLst>
                                            <p:cond delay="0"/>
                                          </p:stCondLst>
                                        </p:cTn>
                                        <p:tgtEl>
                                          <p:spTgt spid="7"/>
                                        </p:tgtEl>
                                        <p:attrNameLst>
                                          <p:attrName>style.visibility</p:attrName>
                                        </p:attrNameLst>
                                      </p:cBhvr>
                                      <p:to>
                                        <p:strVal val="visible"/>
                                      </p:to>
                                    </p:set>
                                    <p:animEffect transition="in" filter="wipe(right)">
                                      <p:cBhvr>
                                        <p:cTn id="90" dur="500"/>
                                        <p:tgtEl>
                                          <p:spTgt spid="7"/>
                                        </p:tgtEl>
                                      </p:cBhvr>
                                    </p:animEffect>
                                  </p:childTnLst>
                                </p:cTn>
                              </p:par>
                            </p:childTnLst>
                          </p:cTn>
                        </p:par>
                      </p:childTnLst>
                    </p:cTn>
                  </p:par>
                  <p:par>
                    <p:cTn id="91" fill="hold">
                      <p:stCondLst>
                        <p:cond delay="indefinite"/>
                      </p:stCondLst>
                      <p:childTnLst>
                        <p:par>
                          <p:cTn id="92" fill="hold">
                            <p:stCondLst>
                              <p:cond delay="0"/>
                            </p:stCondLst>
                            <p:childTnLst>
                              <p:par>
                                <p:cTn id="93" presetID="22" presetClass="entr" presetSubtype="4" fill="hold" grpId="0" nodeType="clickEffect">
                                  <p:stCondLst>
                                    <p:cond delay="0"/>
                                  </p:stCondLst>
                                  <p:childTnLst>
                                    <p:set>
                                      <p:cBhvr>
                                        <p:cTn id="94" dur="1" fill="hold">
                                          <p:stCondLst>
                                            <p:cond delay="0"/>
                                          </p:stCondLst>
                                        </p:cTn>
                                        <p:tgtEl>
                                          <p:spTgt spid="1941545"/>
                                        </p:tgtEl>
                                        <p:attrNameLst>
                                          <p:attrName>style.visibility</p:attrName>
                                        </p:attrNameLst>
                                      </p:cBhvr>
                                      <p:to>
                                        <p:strVal val="visible"/>
                                      </p:to>
                                    </p:set>
                                    <p:animEffect transition="in" filter="wipe(down)">
                                      <p:cBhvr>
                                        <p:cTn id="95" dur="500"/>
                                        <p:tgtEl>
                                          <p:spTgt spid="194154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1518" grpId="0" animBg="1"/>
      <p:bldP spid="1941522" grpId="0" animBg="1"/>
      <p:bldP spid="1941523" grpId="0" animBg="1"/>
      <p:bldP spid="1941524" grpId="0" animBg="1"/>
      <p:bldP spid="1941536" grpId="0" animBg="1"/>
      <p:bldP spid="1941540" grpId="0" animBg="1"/>
      <p:bldP spid="1941541" grpId="0" animBg="1"/>
      <p:bldP spid="1941542" grpId="0" animBg="1"/>
      <p:bldP spid="1941542" grpId="1" animBg="1"/>
      <p:bldP spid="1941543" grpId="0" animBg="1" autoUpdateAnimBg="0"/>
      <p:bldP spid="1941544" grpId="0" animBg="1" autoUpdateAnimBg="0"/>
      <p:bldP spid="1941545" grpId="0" animBg="1"/>
      <p:bldP spid="1941546" grpId="0" animBg="1"/>
      <p:bldP spid="1941547" grpId="0"/>
      <p:bldP spid="1941548" grpId="0"/>
    </p:bldLst>
  </p:timing>
</p:sld>
</file>

<file path=ppt/slides/slide4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sz="3200" dirty="0" smtClean="0">
                <a:solidFill>
                  <a:srgbClr val="FFC000"/>
                </a:solidFill>
              </a:rPr>
              <a:t>层次式通信</a:t>
            </a:r>
            <a:r>
              <a:rPr lang="zh-CN" altLang="en-US" sz="3200" dirty="0" smtClean="0">
                <a:solidFill>
                  <a:schemeClr val="tx1"/>
                </a:solidFill>
              </a:rPr>
              <a:t>框架</a:t>
            </a:r>
          </a:p>
        </p:txBody>
      </p:sp>
      <p:sp>
        <p:nvSpPr>
          <p:cNvPr id="1943555" name="Rectangle 3"/>
          <p:cNvSpPr>
            <a:spLocks noGrp="1" noChangeArrowheads="1"/>
          </p:cNvSpPr>
          <p:nvPr>
            <p:ph idx="1"/>
          </p:nvPr>
        </p:nvSpPr>
        <p:spPr/>
        <p:txBody>
          <a:bodyPr/>
          <a:lstStyle/>
          <a:p>
            <a:pPr eaLnBrk="1" hangingPunct="1"/>
            <a:r>
              <a:rPr lang="zh-CN" altLang="en-US" smtClean="0"/>
              <a:t>性能分析：</a:t>
            </a:r>
          </a:p>
          <a:p>
            <a:pPr lvl="1" eaLnBrk="1" hangingPunct="1"/>
            <a:r>
              <a:rPr lang="zh-CN" altLang="en-US" smtClean="0"/>
              <a:t>算法的能力足够</a:t>
            </a:r>
          </a:p>
          <a:p>
            <a:pPr lvl="2" eaLnBrk="1" hangingPunct="1"/>
            <a:r>
              <a:rPr lang="zh-CN" altLang="en-US" smtClean="0"/>
              <a:t>通信优先不利于迁移的自主性</a:t>
            </a:r>
          </a:p>
          <a:p>
            <a:pPr lvl="2" eaLnBrk="1" hangingPunct="1"/>
            <a:r>
              <a:rPr lang="zh-CN" altLang="en-US" smtClean="0"/>
              <a:t>迁移优先不利于通信保障</a:t>
            </a:r>
          </a:p>
          <a:p>
            <a:pPr lvl="2" eaLnBrk="1" hangingPunct="1"/>
            <a:r>
              <a:rPr lang="zh-CN" altLang="en-US" smtClean="0"/>
              <a:t>时间优先</a:t>
            </a:r>
          </a:p>
          <a:p>
            <a:pPr lvl="1" eaLnBrk="1" hangingPunct="1"/>
            <a:r>
              <a:rPr lang="en-US" altLang="zh-CN" smtClean="0"/>
              <a:t>Home</a:t>
            </a:r>
            <a:r>
              <a:rPr lang="zh-CN" altLang="en-US" smtClean="0"/>
              <a:t>节点的通信开销增加</a:t>
            </a:r>
          </a:p>
          <a:p>
            <a:pPr lvl="2" eaLnBrk="1" hangingPunct="1"/>
            <a:r>
              <a:rPr lang="zh-CN" altLang="en-US" smtClean="0"/>
              <a:t>移动</a:t>
            </a:r>
            <a:r>
              <a:rPr lang="en-US" altLang="zh-CN" smtClean="0"/>
              <a:t>agent</a:t>
            </a:r>
            <a:r>
              <a:rPr lang="zh-CN" altLang="en-US" smtClean="0"/>
              <a:t>系统中，大量出现的是本地通信</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45</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43555">
                                            <p:txEl>
                                              <p:pRg st="0" end="0"/>
                                            </p:txEl>
                                          </p:spTgt>
                                        </p:tgtEl>
                                        <p:attrNameLst>
                                          <p:attrName>style.visibility</p:attrName>
                                        </p:attrNameLst>
                                      </p:cBhvr>
                                      <p:to>
                                        <p:strVal val="visible"/>
                                      </p:to>
                                    </p:set>
                                    <p:animEffect transition="in" filter="wipe(left)">
                                      <p:cBhvr>
                                        <p:cTn id="7" dur="500"/>
                                        <p:tgtEl>
                                          <p:spTgt spid="194355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943555">
                                            <p:txEl>
                                              <p:pRg st="1" end="1"/>
                                            </p:txEl>
                                          </p:spTgt>
                                        </p:tgtEl>
                                        <p:attrNameLst>
                                          <p:attrName>style.visibility</p:attrName>
                                        </p:attrNameLst>
                                      </p:cBhvr>
                                      <p:to>
                                        <p:strVal val="visible"/>
                                      </p:to>
                                    </p:set>
                                    <p:animEffect transition="in" filter="wipe(left)">
                                      <p:cBhvr>
                                        <p:cTn id="12" dur="500"/>
                                        <p:tgtEl>
                                          <p:spTgt spid="194355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43555">
                                            <p:txEl>
                                              <p:pRg st="2" end="2"/>
                                            </p:txEl>
                                          </p:spTgt>
                                        </p:tgtEl>
                                        <p:attrNameLst>
                                          <p:attrName>style.visibility</p:attrName>
                                        </p:attrNameLst>
                                      </p:cBhvr>
                                      <p:to>
                                        <p:strVal val="visible"/>
                                      </p:to>
                                    </p:set>
                                    <p:animEffect transition="in" filter="wipe(left)">
                                      <p:cBhvr>
                                        <p:cTn id="17" dur="500"/>
                                        <p:tgtEl>
                                          <p:spTgt spid="194355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943555">
                                            <p:txEl>
                                              <p:pRg st="3" end="3"/>
                                            </p:txEl>
                                          </p:spTgt>
                                        </p:tgtEl>
                                        <p:attrNameLst>
                                          <p:attrName>style.visibility</p:attrName>
                                        </p:attrNameLst>
                                      </p:cBhvr>
                                      <p:to>
                                        <p:strVal val="visible"/>
                                      </p:to>
                                    </p:set>
                                    <p:animEffect transition="in" filter="wipe(left)">
                                      <p:cBhvr>
                                        <p:cTn id="22" dur="500"/>
                                        <p:tgtEl>
                                          <p:spTgt spid="194355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943555">
                                            <p:txEl>
                                              <p:pRg st="4" end="4"/>
                                            </p:txEl>
                                          </p:spTgt>
                                        </p:tgtEl>
                                        <p:attrNameLst>
                                          <p:attrName>style.visibility</p:attrName>
                                        </p:attrNameLst>
                                      </p:cBhvr>
                                      <p:to>
                                        <p:strVal val="visible"/>
                                      </p:to>
                                    </p:set>
                                    <p:animEffect transition="in" filter="wipe(left)">
                                      <p:cBhvr>
                                        <p:cTn id="27" dur="500"/>
                                        <p:tgtEl>
                                          <p:spTgt spid="194355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943555">
                                            <p:txEl>
                                              <p:pRg st="5" end="5"/>
                                            </p:txEl>
                                          </p:spTgt>
                                        </p:tgtEl>
                                        <p:attrNameLst>
                                          <p:attrName>style.visibility</p:attrName>
                                        </p:attrNameLst>
                                      </p:cBhvr>
                                      <p:to>
                                        <p:strVal val="visible"/>
                                      </p:to>
                                    </p:set>
                                    <p:animEffect transition="in" filter="wipe(left)">
                                      <p:cBhvr>
                                        <p:cTn id="32" dur="500"/>
                                        <p:tgtEl>
                                          <p:spTgt spid="194355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943555">
                                            <p:txEl>
                                              <p:pRg st="6" end="6"/>
                                            </p:txEl>
                                          </p:spTgt>
                                        </p:tgtEl>
                                        <p:attrNameLst>
                                          <p:attrName>style.visibility</p:attrName>
                                        </p:attrNameLst>
                                      </p:cBhvr>
                                      <p:to>
                                        <p:strVal val="visible"/>
                                      </p:to>
                                    </p:set>
                                    <p:animEffect transition="in" filter="wipe(left)">
                                      <p:cBhvr>
                                        <p:cTn id="37" dur="500"/>
                                        <p:tgtEl>
                                          <p:spTgt spid="194355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3555" grpId="0" build="p" bldLvl="3" autoUpdateAnimBg="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p:txBody>
          <a:bodyPr/>
          <a:lstStyle/>
          <a:p>
            <a:pPr eaLnBrk="1" hangingPunct="1"/>
            <a:r>
              <a:rPr lang="en-US" altLang="zh-CN" dirty="0" smtClean="0"/>
              <a:t>Mobile agent</a:t>
            </a:r>
            <a:r>
              <a:rPr lang="zh-CN" altLang="en-US" dirty="0" smtClean="0"/>
              <a:t>通信再思考</a:t>
            </a:r>
          </a:p>
        </p:txBody>
      </p:sp>
      <p:sp>
        <p:nvSpPr>
          <p:cNvPr id="32"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46</a:t>
            </a:fld>
            <a:endParaRPr lang="en-US" altLang="zh-CN" dirty="0">
              <a:solidFill>
                <a:schemeClr val="bg1"/>
              </a:solidFill>
            </a:endParaRPr>
          </a:p>
        </p:txBody>
      </p:sp>
      <p:sp>
        <p:nvSpPr>
          <p:cNvPr id="185350" name="AutoShape 3"/>
          <p:cNvSpPr>
            <a:spLocks noChangeArrowheads="1"/>
          </p:cNvSpPr>
          <p:nvPr/>
        </p:nvSpPr>
        <p:spPr bwMode="auto">
          <a:xfrm>
            <a:off x="900113" y="2636838"/>
            <a:ext cx="482600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sp>
        <p:nvSpPr>
          <p:cNvPr id="1945604" name="AutoShape 4"/>
          <p:cNvSpPr>
            <a:spLocks noChangeArrowheads="1"/>
          </p:cNvSpPr>
          <p:nvPr/>
        </p:nvSpPr>
        <p:spPr bwMode="auto">
          <a:xfrm>
            <a:off x="468313" y="4510088"/>
            <a:ext cx="4070350" cy="990600"/>
          </a:xfrm>
          <a:prstGeom prst="cube">
            <a:avLst>
              <a:gd name="adj" fmla="val 79968"/>
            </a:avLst>
          </a:prstGeom>
          <a:solidFill>
            <a:schemeClr val="accent1"/>
          </a:solidFill>
          <a:ln w="9525">
            <a:solidFill>
              <a:schemeClr val="tx1"/>
            </a:solidFill>
            <a:miter lim="800000"/>
            <a:headEnd/>
            <a:tailEnd/>
          </a:ln>
        </p:spPr>
        <p:txBody>
          <a:bodyPr wrap="none" anchor="ctr"/>
          <a:lstStyle/>
          <a:p>
            <a:endParaRPr lang="zh-CN" altLang="en-US"/>
          </a:p>
        </p:txBody>
      </p:sp>
      <p:grpSp>
        <p:nvGrpSpPr>
          <p:cNvPr id="2" name="Group 5"/>
          <p:cNvGrpSpPr>
            <a:grpSpLocks/>
          </p:cNvGrpSpPr>
          <p:nvPr/>
        </p:nvGrpSpPr>
        <p:grpSpPr bwMode="auto">
          <a:xfrm>
            <a:off x="4645025" y="2349500"/>
            <a:ext cx="476250" cy="449263"/>
            <a:chOff x="6255" y="2430"/>
            <a:chExt cx="405" cy="675"/>
          </a:xfrm>
        </p:grpSpPr>
        <p:sp>
          <p:nvSpPr>
            <p:cNvPr id="185378" name="AutoShape 6"/>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5379" name="AutoShape 7"/>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3" name="Group 8"/>
          <p:cNvGrpSpPr>
            <a:grpSpLocks/>
          </p:cNvGrpSpPr>
          <p:nvPr/>
        </p:nvGrpSpPr>
        <p:grpSpPr bwMode="auto">
          <a:xfrm>
            <a:off x="4429125" y="2854325"/>
            <a:ext cx="476250" cy="449263"/>
            <a:chOff x="6255" y="2430"/>
            <a:chExt cx="405" cy="675"/>
          </a:xfrm>
        </p:grpSpPr>
        <p:sp>
          <p:nvSpPr>
            <p:cNvPr id="185376" name="AutoShape 9"/>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5377" name="AutoShape 10"/>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4" name="Group 11"/>
          <p:cNvGrpSpPr>
            <a:grpSpLocks/>
          </p:cNvGrpSpPr>
          <p:nvPr/>
        </p:nvGrpSpPr>
        <p:grpSpPr bwMode="auto">
          <a:xfrm>
            <a:off x="3492500" y="2925763"/>
            <a:ext cx="476250" cy="449262"/>
            <a:chOff x="6255" y="2430"/>
            <a:chExt cx="405" cy="675"/>
          </a:xfrm>
        </p:grpSpPr>
        <p:sp>
          <p:nvSpPr>
            <p:cNvPr id="185374" name="AutoShape 12"/>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5375" name="AutoShape 13"/>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nvGrpSpPr>
          <p:cNvPr id="5" name="Group 14"/>
          <p:cNvGrpSpPr>
            <a:grpSpLocks/>
          </p:cNvGrpSpPr>
          <p:nvPr/>
        </p:nvGrpSpPr>
        <p:grpSpPr bwMode="auto">
          <a:xfrm>
            <a:off x="1765300" y="2133600"/>
            <a:ext cx="1079500" cy="952500"/>
            <a:chOff x="1837" y="1525"/>
            <a:chExt cx="680" cy="600"/>
          </a:xfrm>
        </p:grpSpPr>
        <p:sp>
          <p:nvSpPr>
            <p:cNvPr id="185370" name="AutoShape 15"/>
            <p:cNvSpPr>
              <a:spLocks noChangeArrowheads="1"/>
            </p:cNvSpPr>
            <p:nvPr/>
          </p:nvSpPr>
          <p:spPr bwMode="auto">
            <a:xfrm>
              <a:off x="2290" y="1842"/>
              <a:ext cx="182" cy="227"/>
            </a:xfrm>
            <a:prstGeom prst="can">
              <a:avLst>
                <a:gd name="adj" fmla="val 31181"/>
              </a:avLst>
            </a:prstGeom>
            <a:solidFill>
              <a:srgbClr val="66FF99"/>
            </a:solidFill>
            <a:ln w="9525">
              <a:solidFill>
                <a:schemeClr val="tx1"/>
              </a:solidFill>
              <a:round/>
              <a:headEnd/>
              <a:tailEnd/>
            </a:ln>
          </p:spPr>
          <p:txBody>
            <a:bodyPr wrap="none" anchor="ctr"/>
            <a:lstStyle/>
            <a:p>
              <a:endParaRPr lang="zh-CN" altLang="en-US"/>
            </a:p>
          </p:txBody>
        </p:sp>
        <p:grpSp>
          <p:nvGrpSpPr>
            <p:cNvPr id="6" name="Group 16"/>
            <p:cNvGrpSpPr>
              <a:grpSpLocks/>
            </p:cNvGrpSpPr>
            <p:nvPr/>
          </p:nvGrpSpPr>
          <p:grpSpPr bwMode="auto">
            <a:xfrm>
              <a:off x="1837" y="1525"/>
              <a:ext cx="680" cy="600"/>
              <a:chOff x="6255" y="2430"/>
              <a:chExt cx="405" cy="675"/>
            </a:xfrm>
          </p:grpSpPr>
          <p:sp>
            <p:nvSpPr>
              <p:cNvPr id="185372" name="AutoShape 17"/>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5373" name="AutoShape 18"/>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sp>
        <p:nvSpPr>
          <p:cNvPr id="185356" name="Line 19"/>
          <p:cNvSpPr>
            <a:spLocks noChangeShapeType="1"/>
          </p:cNvSpPr>
          <p:nvPr/>
        </p:nvSpPr>
        <p:spPr bwMode="auto">
          <a:xfrm flipH="1" flipV="1">
            <a:off x="2773363" y="2925763"/>
            <a:ext cx="719137" cy="144462"/>
          </a:xfrm>
          <a:prstGeom prst="line">
            <a:avLst/>
          </a:prstGeom>
          <a:noFill/>
          <a:ln w="28575">
            <a:solidFill>
              <a:schemeClr val="folHlink"/>
            </a:solidFill>
            <a:round/>
            <a:headEnd/>
            <a:tailEnd type="triangle" w="med" len="med"/>
          </a:ln>
        </p:spPr>
        <p:txBody>
          <a:bodyPr wrap="none"/>
          <a:lstStyle/>
          <a:p>
            <a:endParaRPr lang="zh-CN" altLang="en-US"/>
          </a:p>
        </p:txBody>
      </p:sp>
      <p:sp>
        <p:nvSpPr>
          <p:cNvPr id="185357" name="Line 20"/>
          <p:cNvSpPr>
            <a:spLocks noChangeShapeType="1"/>
          </p:cNvSpPr>
          <p:nvPr/>
        </p:nvSpPr>
        <p:spPr bwMode="auto">
          <a:xfrm flipH="1" flipV="1">
            <a:off x="2773363" y="2854325"/>
            <a:ext cx="1727200" cy="142875"/>
          </a:xfrm>
          <a:prstGeom prst="line">
            <a:avLst/>
          </a:prstGeom>
          <a:noFill/>
          <a:ln w="28575">
            <a:solidFill>
              <a:schemeClr val="folHlink"/>
            </a:solidFill>
            <a:round/>
            <a:headEnd/>
            <a:tailEnd type="triangle" w="med" len="med"/>
          </a:ln>
        </p:spPr>
        <p:txBody>
          <a:bodyPr wrap="none"/>
          <a:lstStyle/>
          <a:p>
            <a:endParaRPr lang="zh-CN" altLang="en-US"/>
          </a:p>
        </p:txBody>
      </p:sp>
      <p:sp>
        <p:nvSpPr>
          <p:cNvPr id="185358" name="Line 21"/>
          <p:cNvSpPr>
            <a:spLocks noChangeShapeType="1"/>
          </p:cNvSpPr>
          <p:nvPr/>
        </p:nvSpPr>
        <p:spPr bwMode="auto">
          <a:xfrm flipH="1">
            <a:off x="2773363" y="2565400"/>
            <a:ext cx="1871662" cy="215900"/>
          </a:xfrm>
          <a:prstGeom prst="line">
            <a:avLst/>
          </a:prstGeom>
          <a:noFill/>
          <a:ln w="28575">
            <a:solidFill>
              <a:schemeClr val="folHlink"/>
            </a:solidFill>
            <a:round/>
            <a:headEnd/>
            <a:tailEnd type="triangle" w="med" len="med"/>
          </a:ln>
        </p:spPr>
        <p:txBody>
          <a:bodyPr wrap="none"/>
          <a:lstStyle/>
          <a:p>
            <a:endParaRPr lang="zh-CN" altLang="en-US"/>
          </a:p>
        </p:txBody>
      </p:sp>
      <p:grpSp>
        <p:nvGrpSpPr>
          <p:cNvPr id="7" name="Group 22"/>
          <p:cNvGrpSpPr>
            <a:grpSpLocks/>
          </p:cNvGrpSpPr>
          <p:nvPr/>
        </p:nvGrpSpPr>
        <p:grpSpPr bwMode="auto">
          <a:xfrm>
            <a:off x="1227138" y="4075113"/>
            <a:ext cx="1079500" cy="952500"/>
            <a:chOff x="1837" y="1525"/>
            <a:chExt cx="680" cy="600"/>
          </a:xfrm>
        </p:grpSpPr>
        <p:sp>
          <p:nvSpPr>
            <p:cNvPr id="185366" name="AutoShape 23"/>
            <p:cNvSpPr>
              <a:spLocks noChangeArrowheads="1"/>
            </p:cNvSpPr>
            <p:nvPr/>
          </p:nvSpPr>
          <p:spPr bwMode="auto">
            <a:xfrm>
              <a:off x="2290" y="1842"/>
              <a:ext cx="182" cy="227"/>
            </a:xfrm>
            <a:prstGeom prst="can">
              <a:avLst>
                <a:gd name="adj" fmla="val 31181"/>
              </a:avLst>
            </a:prstGeom>
            <a:solidFill>
              <a:srgbClr val="66FF99"/>
            </a:solidFill>
            <a:ln w="9525">
              <a:solidFill>
                <a:schemeClr val="tx1"/>
              </a:solidFill>
              <a:round/>
              <a:headEnd/>
              <a:tailEnd/>
            </a:ln>
          </p:spPr>
          <p:txBody>
            <a:bodyPr wrap="none" anchor="ctr"/>
            <a:lstStyle/>
            <a:p>
              <a:endParaRPr lang="zh-CN" altLang="en-US"/>
            </a:p>
          </p:txBody>
        </p:sp>
        <p:grpSp>
          <p:nvGrpSpPr>
            <p:cNvPr id="8" name="Group 24"/>
            <p:cNvGrpSpPr>
              <a:grpSpLocks/>
            </p:cNvGrpSpPr>
            <p:nvPr/>
          </p:nvGrpSpPr>
          <p:grpSpPr bwMode="auto">
            <a:xfrm>
              <a:off x="1837" y="1525"/>
              <a:ext cx="680" cy="600"/>
              <a:chOff x="6255" y="2430"/>
              <a:chExt cx="405" cy="675"/>
            </a:xfrm>
          </p:grpSpPr>
          <p:sp>
            <p:nvSpPr>
              <p:cNvPr id="185368" name="AutoShape 25"/>
              <p:cNvSpPr>
                <a:spLocks noChangeArrowheads="1"/>
              </p:cNvSpPr>
              <p:nvPr/>
            </p:nvSpPr>
            <p:spPr bwMode="auto">
              <a:xfrm>
                <a:off x="6255" y="2430"/>
                <a:ext cx="405" cy="420"/>
              </a:xfrm>
              <a:prstGeom prst="smileyFace">
                <a:avLst>
                  <a:gd name="adj" fmla="val 4653"/>
                </a:avLst>
              </a:prstGeom>
              <a:solidFill>
                <a:srgbClr val="FFFF00"/>
              </a:solidFill>
              <a:ln w="12700">
                <a:solidFill>
                  <a:srgbClr val="000000"/>
                </a:solidFill>
                <a:round/>
                <a:headEnd/>
                <a:tailEnd/>
              </a:ln>
            </p:spPr>
            <p:txBody>
              <a:bodyPr/>
              <a:lstStyle/>
              <a:p>
                <a:endParaRPr lang="zh-CN" altLang="en-US"/>
              </a:p>
            </p:txBody>
          </p:sp>
          <p:sp>
            <p:nvSpPr>
              <p:cNvPr id="185369" name="AutoShape 26"/>
              <p:cNvSpPr>
                <a:spLocks noChangeArrowheads="1"/>
              </p:cNvSpPr>
              <p:nvPr/>
            </p:nvSpPr>
            <p:spPr bwMode="auto">
              <a:xfrm>
                <a:off x="6300" y="2835"/>
                <a:ext cx="315" cy="270"/>
              </a:xfrm>
              <a:prstGeom prst="triangle">
                <a:avLst>
                  <a:gd name="adj" fmla="val 50000"/>
                </a:avLst>
              </a:prstGeom>
              <a:solidFill>
                <a:srgbClr val="FFFF00"/>
              </a:solidFill>
              <a:ln w="12700">
                <a:solidFill>
                  <a:srgbClr val="000000"/>
                </a:solidFill>
                <a:miter lim="800000"/>
                <a:headEnd/>
                <a:tailEnd/>
              </a:ln>
            </p:spPr>
            <p:txBody>
              <a:bodyPr/>
              <a:lstStyle/>
              <a:p>
                <a:endParaRPr lang="zh-CN" altLang="en-US"/>
              </a:p>
            </p:txBody>
          </p:sp>
        </p:grpSp>
      </p:grpSp>
      <p:grpSp>
        <p:nvGrpSpPr>
          <p:cNvPr id="9" name="Group 27"/>
          <p:cNvGrpSpPr>
            <a:grpSpLocks/>
          </p:cNvGrpSpPr>
          <p:nvPr/>
        </p:nvGrpSpPr>
        <p:grpSpPr bwMode="auto">
          <a:xfrm>
            <a:off x="2197100" y="2565400"/>
            <a:ext cx="2519363" cy="2089150"/>
            <a:chOff x="2109" y="1797"/>
            <a:chExt cx="1587" cy="1316"/>
          </a:xfrm>
        </p:grpSpPr>
        <p:sp>
          <p:nvSpPr>
            <p:cNvPr id="185363" name="Line 28"/>
            <p:cNvSpPr>
              <a:spLocks noChangeShapeType="1"/>
            </p:cNvSpPr>
            <p:nvPr/>
          </p:nvSpPr>
          <p:spPr bwMode="auto">
            <a:xfrm flipH="1">
              <a:off x="2154" y="2251"/>
              <a:ext cx="817" cy="771"/>
            </a:xfrm>
            <a:prstGeom prst="line">
              <a:avLst/>
            </a:prstGeom>
            <a:noFill/>
            <a:ln w="38100">
              <a:solidFill>
                <a:schemeClr val="tx2"/>
              </a:solidFill>
              <a:round/>
              <a:headEnd/>
              <a:tailEnd type="triangle" w="med" len="med"/>
            </a:ln>
          </p:spPr>
          <p:txBody>
            <a:bodyPr wrap="none"/>
            <a:lstStyle/>
            <a:p>
              <a:endParaRPr lang="zh-CN" altLang="en-US"/>
            </a:p>
          </p:txBody>
        </p:sp>
        <p:sp>
          <p:nvSpPr>
            <p:cNvPr id="185364" name="Line 29"/>
            <p:cNvSpPr>
              <a:spLocks noChangeShapeType="1"/>
            </p:cNvSpPr>
            <p:nvPr/>
          </p:nvSpPr>
          <p:spPr bwMode="auto">
            <a:xfrm flipH="1">
              <a:off x="2154" y="2251"/>
              <a:ext cx="1406" cy="862"/>
            </a:xfrm>
            <a:prstGeom prst="line">
              <a:avLst/>
            </a:prstGeom>
            <a:noFill/>
            <a:ln w="38100">
              <a:solidFill>
                <a:schemeClr val="tx2"/>
              </a:solidFill>
              <a:round/>
              <a:headEnd/>
              <a:tailEnd type="triangle" w="med" len="med"/>
            </a:ln>
          </p:spPr>
          <p:txBody>
            <a:bodyPr wrap="none"/>
            <a:lstStyle/>
            <a:p>
              <a:endParaRPr lang="zh-CN" altLang="en-US"/>
            </a:p>
          </p:txBody>
        </p:sp>
        <p:sp>
          <p:nvSpPr>
            <p:cNvPr id="185365" name="Line 30"/>
            <p:cNvSpPr>
              <a:spLocks noChangeShapeType="1"/>
            </p:cNvSpPr>
            <p:nvPr/>
          </p:nvSpPr>
          <p:spPr bwMode="auto">
            <a:xfrm flipH="1">
              <a:off x="2109" y="1797"/>
              <a:ext cx="1587" cy="1316"/>
            </a:xfrm>
            <a:prstGeom prst="line">
              <a:avLst/>
            </a:prstGeom>
            <a:noFill/>
            <a:ln w="38100">
              <a:solidFill>
                <a:schemeClr val="tx2"/>
              </a:solidFill>
              <a:round/>
              <a:headEnd/>
              <a:tailEnd type="triangle" w="med" len="med"/>
            </a:ln>
          </p:spPr>
          <p:txBody>
            <a:bodyPr wrap="none"/>
            <a:lstStyle/>
            <a:p>
              <a:endParaRPr lang="zh-CN" altLang="en-US"/>
            </a:p>
          </p:txBody>
        </p:sp>
      </p:grpSp>
      <p:sp>
        <p:nvSpPr>
          <p:cNvPr id="1945631" name="Text Box 31"/>
          <p:cNvSpPr txBox="1">
            <a:spLocks noChangeArrowheads="1"/>
          </p:cNvSpPr>
          <p:nvPr/>
        </p:nvSpPr>
        <p:spPr bwMode="auto">
          <a:xfrm>
            <a:off x="5508625" y="3206750"/>
            <a:ext cx="2963863" cy="2227263"/>
          </a:xfrm>
          <a:prstGeom prst="rect">
            <a:avLst/>
          </a:prstGeom>
          <a:noFill/>
          <a:ln w="9525">
            <a:noFill/>
            <a:miter lim="800000"/>
            <a:headEnd/>
            <a:tailEnd/>
          </a:ln>
        </p:spPr>
        <p:txBody>
          <a:bodyPr>
            <a:spAutoFit/>
          </a:bodyPr>
          <a:lstStyle/>
          <a:p>
            <a:r>
              <a:rPr lang="zh-CN" altLang="en-US" sz="2800" b="1">
                <a:latin typeface="Arial Black" pitchFamily="34" charset="0"/>
              </a:rPr>
              <a:t>到底有哪些因素可以帮助我们开展对</a:t>
            </a:r>
            <a:r>
              <a:rPr lang="en-US" altLang="zh-CN" sz="2800" b="1">
                <a:latin typeface="Arial Black" pitchFamily="34" charset="0"/>
              </a:rPr>
              <a:t>mobile agent</a:t>
            </a:r>
            <a:r>
              <a:rPr lang="zh-CN" altLang="en-US" sz="2800" b="1">
                <a:latin typeface="Arial Black" pitchFamily="34" charset="0"/>
              </a:rPr>
              <a:t>的可靠通信研究？</a:t>
            </a:r>
          </a:p>
        </p:txBody>
      </p:sp>
      <p:sp>
        <p:nvSpPr>
          <p:cNvPr id="35"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6"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7"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4560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22" presetClass="entr" presetSubtype="1" fill="hold" nodeType="click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wipe(up)">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8" fill="hold" grpId="0" nodeType="clickEffect">
                                  <p:stCondLst>
                                    <p:cond delay="0"/>
                                  </p:stCondLst>
                                  <p:childTnLst>
                                    <p:set>
                                      <p:cBhvr>
                                        <p:cTn id="19" dur="1" fill="hold">
                                          <p:stCondLst>
                                            <p:cond delay="0"/>
                                          </p:stCondLst>
                                        </p:cTn>
                                        <p:tgtEl>
                                          <p:spTgt spid="1945631"/>
                                        </p:tgtEl>
                                        <p:attrNameLst>
                                          <p:attrName>style.visibility</p:attrName>
                                        </p:attrNameLst>
                                      </p:cBhvr>
                                      <p:to>
                                        <p:strVal val="visible"/>
                                      </p:to>
                                    </p:set>
                                    <p:animEffect transition="in" filter="wipe(left)">
                                      <p:cBhvr>
                                        <p:cTn id="20" dur="500"/>
                                        <p:tgtEl>
                                          <p:spTgt spid="19456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5604" grpId="0" animBg="1"/>
      <p:bldP spid="1945631"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移动</a:t>
            </a:r>
            <a:r>
              <a:rPr lang="en-US" altLang="zh-CN" dirty="0" smtClean="0"/>
              <a:t>Agent</a:t>
            </a:r>
            <a:r>
              <a:rPr lang="zh-CN" altLang="en-US" dirty="0" smtClean="0"/>
              <a:t>通信机制需求</a:t>
            </a:r>
            <a:endParaRPr lang="zh-CN" altLang="en-US" dirty="0"/>
          </a:p>
        </p:txBody>
      </p:sp>
      <p:sp>
        <p:nvSpPr>
          <p:cNvPr id="3" name="内容占位符 2"/>
          <p:cNvSpPr>
            <a:spLocks noGrp="1"/>
          </p:cNvSpPr>
          <p:nvPr>
            <p:ph idx="1"/>
          </p:nvPr>
        </p:nvSpPr>
        <p:spPr/>
        <p:txBody>
          <a:bodyPr>
            <a:normAutofit fontScale="77500" lnSpcReduction="20000"/>
          </a:bodyPr>
          <a:lstStyle/>
          <a:p>
            <a:r>
              <a:rPr lang="zh-CN" altLang="en-US" dirty="0" smtClean="0"/>
              <a:t>位置透明性</a:t>
            </a:r>
            <a:endParaRPr lang="en-US" altLang="zh-CN" dirty="0" smtClean="0"/>
          </a:p>
          <a:p>
            <a:pPr lvl="1"/>
            <a:r>
              <a:rPr lang="zh-CN" altLang="en-US" dirty="0" smtClean="0"/>
              <a:t>指系统应该提供寻址机制动态地定位目标</a:t>
            </a:r>
            <a:r>
              <a:rPr lang="en-US" altLang="zh-CN" dirty="0" smtClean="0"/>
              <a:t>Agent</a:t>
            </a:r>
            <a:r>
              <a:rPr lang="zh-CN" altLang="en-US" dirty="0" smtClean="0"/>
              <a:t>，从而对用户屏蔽</a:t>
            </a:r>
            <a:r>
              <a:rPr lang="en-US" altLang="zh-CN" dirty="0" smtClean="0"/>
              <a:t>Agent</a:t>
            </a:r>
            <a:r>
              <a:rPr lang="zh-CN" altLang="en-US" dirty="0" smtClean="0"/>
              <a:t>的移动性</a:t>
            </a:r>
            <a:endParaRPr lang="en-US" altLang="zh-CN" dirty="0" smtClean="0"/>
          </a:p>
          <a:p>
            <a:r>
              <a:rPr lang="zh-CN" altLang="en-US" dirty="0" smtClean="0"/>
              <a:t>可靠性</a:t>
            </a:r>
            <a:endParaRPr lang="en-US" altLang="zh-CN" dirty="0" smtClean="0"/>
          </a:p>
          <a:p>
            <a:pPr lvl="1"/>
            <a:r>
              <a:rPr lang="zh-CN" altLang="en-US" dirty="0" smtClean="0"/>
              <a:t>是指消息经过有限次发送或者转发后能够到达目标</a:t>
            </a:r>
            <a:r>
              <a:rPr lang="en-US" altLang="zh-CN" dirty="0" smtClean="0"/>
              <a:t>Agent</a:t>
            </a:r>
          </a:p>
          <a:p>
            <a:r>
              <a:rPr lang="zh-CN" altLang="en-US" dirty="0" smtClean="0"/>
              <a:t>高效性</a:t>
            </a:r>
            <a:endParaRPr lang="en-US" altLang="zh-CN" dirty="0" smtClean="0"/>
          </a:p>
          <a:p>
            <a:pPr lvl="1"/>
            <a:r>
              <a:rPr lang="zh-CN" altLang="en-US" dirty="0" smtClean="0"/>
              <a:t>指寻求适当的平衡</a:t>
            </a:r>
            <a:r>
              <a:rPr lang="en-US" altLang="zh-CN" dirty="0" smtClean="0"/>
              <a:t>,</a:t>
            </a:r>
            <a:r>
              <a:rPr lang="zh-CN" altLang="en-US" dirty="0" smtClean="0"/>
              <a:t>使得</a:t>
            </a:r>
            <a:r>
              <a:rPr lang="en-US" altLang="zh-CN" dirty="0" smtClean="0"/>
              <a:t>Agent</a:t>
            </a:r>
            <a:r>
              <a:rPr lang="zh-CN" altLang="en-US" dirty="0" smtClean="0"/>
              <a:t>迁移和消息发送的开销之和变得最小</a:t>
            </a:r>
            <a:endParaRPr lang="en-US" altLang="zh-CN" dirty="0" smtClean="0"/>
          </a:p>
          <a:p>
            <a:r>
              <a:rPr lang="zh-CN" altLang="en-US" dirty="0" smtClean="0"/>
              <a:t>异步性</a:t>
            </a:r>
            <a:endParaRPr lang="en-US" altLang="zh-CN" dirty="0" smtClean="0"/>
          </a:p>
          <a:p>
            <a:pPr lvl="1"/>
            <a:r>
              <a:rPr lang="zh-CN" altLang="en-US" dirty="0" smtClean="0"/>
              <a:t>指通信机制的设计不应该影响</a:t>
            </a:r>
            <a:r>
              <a:rPr lang="en-US" altLang="zh-CN" dirty="0" smtClean="0"/>
              <a:t>Agent</a:t>
            </a:r>
            <a:r>
              <a:rPr lang="zh-CN" altLang="en-US" dirty="0" smtClean="0"/>
              <a:t>的异步运行能力</a:t>
            </a:r>
            <a:r>
              <a:rPr lang="en-US" altLang="zh-CN" dirty="0" smtClean="0"/>
              <a:t>,</a:t>
            </a:r>
            <a:r>
              <a:rPr lang="zh-CN" altLang="en-US" dirty="0" smtClean="0"/>
              <a:t>应尽量减少对</a:t>
            </a:r>
            <a:r>
              <a:rPr lang="en-US" altLang="zh-CN" dirty="0" smtClean="0"/>
              <a:t>Agent</a:t>
            </a:r>
            <a:r>
              <a:rPr lang="zh-CN" altLang="en-US" dirty="0" smtClean="0"/>
              <a:t>迁移的限制</a:t>
            </a:r>
            <a:r>
              <a:rPr lang="en-US" altLang="zh-CN" dirty="0" smtClean="0"/>
              <a:t>,</a:t>
            </a:r>
            <a:r>
              <a:rPr lang="zh-CN" altLang="en-US" dirty="0" smtClean="0"/>
              <a:t>支持</a:t>
            </a:r>
            <a:r>
              <a:rPr lang="en-US" altLang="zh-CN" dirty="0" smtClean="0"/>
              <a:t>Agent </a:t>
            </a:r>
            <a:r>
              <a:rPr lang="zh-CN" altLang="en-US" dirty="0" smtClean="0"/>
              <a:t>的异步迁移</a:t>
            </a:r>
            <a:endParaRPr lang="en-US" altLang="zh-CN" dirty="0" smtClean="0"/>
          </a:p>
          <a:p>
            <a:r>
              <a:rPr lang="zh-CN" altLang="en-US" dirty="0" smtClean="0"/>
              <a:t>自适应性</a:t>
            </a:r>
            <a:endParaRPr lang="en-US" altLang="zh-CN" dirty="0" smtClean="0"/>
          </a:p>
          <a:p>
            <a:pPr lvl="1"/>
            <a:r>
              <a:rPr lang="zh-CN" altLang="en-US" dirty="0" smtClean="0"/>
              <a:t>指不同的应用会对移动</a:t>
            </a:r>
            <a:r>
              <a:rPr lang="en-US" altLang="zh-CN" dirty="0" smtClean="0"/>
              <a:t>Agent</a:t>
            </a:r>
            <a:r>
              <a:rPr lang="zh-CN" altLang="en-US" dirty="0" smtClean="0"/>
              <a:t>通信和迁移有不同的要求</a:t>
            </a:r>
            <a:r>
              <a:rPr lang="en-US" altLang="zh-CN" dirty="0" smtClean="0"/>
              <a:t>,</a:t>
            </a:r>
            <a:r>
              <a:rPr lang="zh-CN" altLang="en-US" dirty="0" smtClean="0"/>
              <a:t>从而需要通信机制能够相应地进行调整</a:t>
            </a:r>
            <a:endParaRPr lang="en-US" altLang="zh-CN" dirty="0" smtClean="0"/>
          </a:p>
          <a:p>
            <a:endParaRPr lang="zh-CN" altLang="en-US"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47</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工作分类</a:t>
            </a:r>
            <a:endParaRPr lang="zh-CN" altLang="en-US" dirty="0"/>
          </a:p>
        </p:txBody>
      </p:sp>
      <p:sp>
        <p:nvSpPr>
          <p:cNvPr id="3" name="内容占位符 2"/>
          <p:cNvSpPr>
            <a:spLocks noGrp="1"/>
          </p:cNvSpPr>
          <p:nvPr>
            <p:ph idx="1"/>
          </p:nvPr>
        </p:nvSpPr>
        <p:spPr/>
        <p:txBody>
          <a:bodyPr>
            <a:normAutofit fontScale="92500" lnSpcReduction="10000"/>
          </a:bodyPr>
          <a:lstStyle/>
          <a:p>
            <a:r>
              <a:rPr lang="zh-CN" altLang="en-US" dirty="0" smtClean="0"/>
              <a:t>基于</a:t>
            </a:r>
            <a:r>
              <a:rPr lang="en-US" altLang="zh-CN" dirty="0" smtClean="0"/>
              <a:t>Home</a:t>
            </a:r>
            <a:r>
              <a:rPr lang="zh-CN" altLang="en-US" dirty="0" smtClean="0"/>
              <a:t>的寻址机制</a:t>
            </a:r>
            <a:endParaRPr lang="en-US" altLang="zh-CN" dirty="0" smtClean="0"/>
          </a:p>
          <a:p>
            <a:pPr lvl="1"/>
            <a:r>
              <a:rPr lang="zh-CN" altLang="en-US" dirty="0" smtClean="0"/>
              <a:t>类似</a:t>
            </a:r>
            <a:r>
              <a:rPr lang="en-US" altLang="zh-CN" dirty="0" smtClean="0"/>
              <a:t>Mobile IP</a:t>
            </a:r>
          </a:p>
          <a:p>
            <a:r>
              <a:rPr lang="zh-CN" altLang="en-US" dirty="0" smtClean="0"/>
              <a:t>迁移路径上的消息转发机制</a:t>
            </a:r>
            <a:endParaRPr lang="en-US" altLang="zh-CN" dirty="0" smtClean="0"/>
          </a:p>
          <a:p>
            <a:pPr lvl="1"/>
            <a:r>
              <a:rPr lang="zh-CN" altLang="en-US" dirty="0" smtClean="0"/>
              <a:t>在</a:t>
            </a:r>
            <a:r>
              <a:rPr lang="en-US" altLang="zh-CN" dirty="0" smtClean="0"/>
              <a:t>Agent</a:t>
            </a:r>
            <a:r>
              <a:rPr lang="zh-CN" altLang="en-US" dirty="0" smtClean="0"/>
              <a:t>迁移路径上的每一台主机上都留有指向</a:t>
            </a:r>
            <a:r>
              <a:rPr lang="en-US" altLang="zh-CN" dirty="0" smtClean="0"/>
              <a:t>Agent</a:t>
            </a:r>
            <a:r>
              <a:rPr lang="zh-CN" altLang="en-US" dirty="0" smtClean="0"/>
              <a:t>下一目的地的地址</a:t>
            </a:r>
            <a:endParaRPr lang="en-US" altLang="zh-CN" dirty="0" smtClean="0"/>
          </a:p>
          <a:p>
            <a:r>
              <a:rPr lang="zh-CN" altLang="en-US" dirty="0" smtClean="0"/>
              <a:t>层次式寻址机制</a:t>
            </a:r>
            <a:endParaRPr lang="en-US" altLang="zh-CN" dirty="0" smtClean="0"/>
          </a:p>
          <a:p>
            <a:pPr lvl="1"/>
            <a:r>
              <a:rPr lang="zh-CN" altLang="en-US" dirty="0" smtClean="0"/>
              <a:t>系统中的寻址或消息转发服务器被按区域组织成层次式树状结构</a:t>
            </a:r>
            <a:r>
              <a:rPr lang="en-US" altLang="zh-CN" dirty="0" smtClean="0"/>
              <a:t>(</a:t>
            </a:r>
            <a:r>
              <a:rPr lang="zh-CN" altLang="en-US" dirty="0" smtClean="0"/>
              <a:t>类似</a:t>
            </a:r>
            <a:r>
              <a:rPr lang="en-US" altLang="zh-CN" dirty="0" smtClean="0"/>
              <a:t>DNS</a:t>
            </a:r>
            <a:r>
              <a:rPr lang="zh-CN" altLang="en-US" dirty="0" smtClean="0"/>
              <a:t>结构</a:t>
            </a:r>
            <a:r>
              <a:rPr lang="en-US" altLang="zh-CN" dirty="0" smtClean="0"/>
              <a:t>)</a:t>
            </a:r>
          </a:p>
          <a:p>
            <a:r>
              <a:rPr lang="zh-CN" altLang="en-US" dirty="0" smtClean="0"/>
              <a:t>广播机制</a:t>
            </a:r>
            <a:endParaRPr lang="en-US" altLang="zh-CN" dirty="0" smtClean="0"/>
          </a:p>
          <a:p>
            <a:pPr lvl="1"/>
            <a:r>
              <a:rPr lang="zh-CN" altLang="en-US" dirty="0" smtClean="0"/>
              <a:t>如果沿着移动对象的迁移路径寻址失败</a:t>
            </a:r>
            <a:r>
              <a:rPr lang="en-US" altLang="zh-CN" dirty="0" smtClean="0"/>
              <a:t>,</a:t>
            </a:r>
            <a:r>
              <a:rPr lang="zh-CN" altLang="en-US" dirty="0" smtClean="0"/>
              <a:t>则使用广播方式实现寻址，仅适用局域网</a:t>
            </a:r>
            <a:endParaRPr lang="zh-CN" altLang="en-US"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48</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通用通信框架</a:t>
            </a:r>
            <a:endParaRPr lang="zh-CN" altLang="en-US" dirty="0"/>
          </a:p>
        </p:txBody>
      </p:sp>
      <p:sp>
        <p:nvSpPr>
          <p:cNvPr id="3" name="内容占位符 2"/>
          <p:cNvSpPr>
            <a:spLocks noGrp="1"/>
          </p:cNvSpPr>
          <p:nvPr>
            <p:ph idx="1"/>
          </p:nvPr>
        </p:nvSpPr>
        <p:spPr/>
        <p:txBody>
          <a:bodyPr>
            <a:normAutofit fontScale="92500" lnSpcReduction="20000"/>
          </a:bodyPr>
          <a:lstStyle/>
          <a:p>
            <a:r>
              <a:rPr lang="zh-CN" altLang="en-US" dirty="0" smtClean="0"/>
              <a:t>移动</a:t>
            </a:r>
            <a:r>
              <a:rPr lang="en-US" altLang="zh-CN" dirty="0" smtClean="0"/>
              <a:t>Agent</a:t>
            </a:r>
            <a:r>
              <a:rPr lang="en-US" altLang="zh-CN" dirty="0" smtClean="0">
                <a:sym typeface="Wingdings" pitchFamily="2" charset="2"/>
              </a:rPr>
              <a:t>: </a:t>
            </a:r>
            <a:r>
              <a:rPr lang="zh-CN" altLang="en-US" dirty="0" smtClean="0">
                <a:sym typeface="Wingdings" pitchFamily="2" charset="2"/>
              </a:rPr>
              <a:t>（</a:t>
            </a:r>
            <a:r>
              <a:rPr lang="en-US" altLang="zh-CN" dirty="0" err="1" smtClean="0">
                <a:sym typeface="Wingdings" pitchFamily="2" charset="2"/>
              </a:rPr>
              <a:t>HomeID</a:t>
            </a:r>
            <a:r>
              <a:rPr lang="zh-CN" altLang="en-US" dirty="0" smtClean="0">
                <a:sym typeface="Wingdings" pitchFamily="2" charset="2"/>
              </a:rPr>
              <a:t>，</a:t>
            </a:r>
            <a:r>
              <a:rPr lang="en-US" altLang="zh-CN" dirty="0" err="1" smtClean="0">
                <a:sym typeface="Wingdings" pitchFamily="2" charset="2"/>
              </a:rPr>
              <a:t>AgentTitle</a:t>
            </a:r>
            <a:r>
              <a:rPr lang="zh-CN" altLang="en-US" dirty="0" smtClean="0">
                <a:sym typeface="Wingdings" pitchFamily="2" charset="2"/>
              </a:rPr>
              <a:t>）</a:t>
            </a:r>
            <a:endParaRPr lang="en-US" altLang="zh-CN" dirty="0" smtClean="0">
              <a:sym typeface="Wingdings" pitchFamily="2" charset="2"/>
            </a:endParaRPr>
          </a:p>
          <a:p>
            <a:r>
              <a:rPr lang="zh-CN" altLang="en-US" dirty="0" smtClean="0"/>
              <a:t>每个移动</a:t>
            </a:r>
            <a:r>
              <a:rPr lang="en-US" altLang="zh-CN" dirty="0" smtClean="0"/>
              <a:t>Agent</a:t>
            </a:r>
            <a:r>
              <a:rPr lang="zh-CN" altLang="en-US" dirty="0" smtClean="0"/>
              <a:t>都被赋予一个信箱</a:t>
            </a:r>
            <a:r>
              <a:rPr lang="en-US" altLang="zh-CN" dirty="0" smtClean="0"/>
              <a:t>(mailbox)</a:t>
            </a:r>
            <a:r>
              <a:rPr lang="zh-CN" altLang="en-US" dirty="0" smtClean="0"/>
              <a:t>作为消息缓冲区</a:t>
            </a:r>
            <a:r>
              <a:rPr lang="en-US" altLang="zh-CN" dirty="0" smtClean="0"/>
              <a:t>.</a:t>
            </a:r>
            <a:r>
              <a:rPr lang="zh-CN" altLang="en-US" dirty="0" smtClean="0"/>
              <a:t>发往</a:t>
            </a:r>
            <a:r>
              <a:rPr lang="en-US" altLang="zh-CN" dirty="0" smtClean="0"/>
              <a:t>Agent</a:t>
            </a:r>
            <a:r>
              <a:rPr lang="zh-CN" altLang="en-US" dirty="0" smtClean="0"/>
              <a:t>的消息先被存放在其信箱中</a:t>
            </a:r>
            <a:r>
              <a:rPr lang="en-US" altLang="zh-CN" dirty="0" smtClean="0"/>
              <a:t>,Agent</a:t>
            </a:r>
            <a:r>
              <a:rPr lang="zh-CN" altLang="en-US" dirty="0" smtClean="0"/>
              <a:t>从信箱中取得消息进行处理</a:t>
            </a:r>
            <a:r>
              <a:rPr lang="en-US" altLang="zh-CN" dirty="0" smtClean="0"/>
              <a:t>.</a:t>
            </a:r>
            <a:r>
              <a:rPr lang="zh-CN" altLang="en-US" dirty="0" smtClean="0"/>
              <a:t>信箱可以与相应的</a:t>
            </a:r>
            <a:r>
              <a:rPr lang="en-US" altLang="zh-CN" dirty="0" smtClean="0"/>
              <a:t>Agent</a:t>
            </a:r>
            <a:r>
              <a:rPr lang="zh-CN" altLang="en-US" dirty="0" smtClean="0"/>
              <a:t>分离</a:t>
            </a:r>
            <a:r>
              <a:rPr lang="en-US" altLang="zh-CN" dirty="0" smtClean="0"/>
              <a:t>,</a:t>
            </a:r>
            <a:r>
              <a:rPr lang="zh-CN" altLang="en-US" dirty="0" smtClean="0"/>
              <a:t>它们可以分处于两台不同的主机</a:t>
            </a:r>
            <a:endParaRPr lang="en-US" altLang="zh-CN" dirty="0" smtClean="0"/>
          </a:p>
          <a:p>
            <a:r>
              <a:rPr lang="zh-CN" altLang="en-US" dirty="0" smtClean="0"/>
              <a:t>移动</a:t>
            </a:r>
            <a:r>
              <a:rPr lang="en-US" altLang="zh-CN" dirty="0" smtClean="0"/>
              <a:t>Agent </a:t>
            </a:r>
            <a:r>
              <a:rPr lang="zh-CN" altLang="en-US" dirty="0" smtClean="0"/>
              <a:t>每次迁移</a:t>
            </a:r>
            <a:r>
              <a:rPr lang="en-US" altLang="zh-CN" dirty="0" smtClean="0"/>
              <a:t>,</a:t>
            </a:r>
            <a:r>
              <a:rPr lang="zh-CN" altLang="en-US" dirty="0" smtClean="0"/>
              <a:t>既可以把信箱留在原地</a:t>
            </a:r>
            <a:r>
              <a:rPr lang="en-US" altLang="zh-CN" dirty="0" smtClean="0"/>
              <a:t>,</a:t>
            </a:r>
            <a:r>
              <a:rPr lang="zh-CN" altLang="en-US" dirty="0" smtClean="0"/>
              <a:t>独自迁移到目标主机</a:t>
            </a:r>
            <a:r>
              <a:rPr lang="en-US" altLang="zh-CN" dirty="0" smtClean="0"/>
              <a:t>,</a:t>
            </a:r>
            <a:r>
              <a:rPr lang="zh-CN" altLang="en-US" dirty="0" smtClean="0"/>
              <a:t>也可以带信箱一起迁移至目标主机</a:t>
            </a:r>
            <a:r>
              <a:rPr lang="en-US" altLang="zh-CN" dirty="0" smtClean="0"/>
              <a:t>.</a:t>
            </a:r>
            <a:r>
              <a:rPr lang="zh-CN" altLang="en-US" dirty="0" smtClean="0"/>
              <a:t>由于</a:t>
            </a:r>
            <a:r>
              <a:rPr lang="en-US" altLang="zh-CN" dirty="0" smtClean="0"/>
              <a:t>Agent </a:t>
            </a:r>
            <a:r>
              <a:rPr lang="zh-CN" altLang="en-US" dirty="0" smtClean="0"/>
              <a:t>迁移时信箱可以留在原地</a:t>
            </a:r>
            <a:r>
              <a:rPr lang="en-US" altLang="zh-CN" dirty="0" smtClean="0"/>
              <a:t>,</a:t>
            </a:r>
            <a:r>
              <a:rPr lang="zh-CN" altLang="en-US" dirty="0" smtClean="0"/>
              <a:t>信箱的迁移频率可以远远低于其</a:t>
            </a:r>
            <a:r>
              <a:rPr lang="en-US" altLang="zh-CN" dirty="0" smtClean="0"/>
              <a:t>Agent,</a:t>
            </a:r>
            <a:r>
              <a:rPr lang="zh-CN" altLang="en-US" dirty="0" smtClean="0"/>
              <a:t>从而减小地址注册开销</a:t>
            </a:r>
            <a:r>
              <a:rPr lang="en-US" altLang="zh-CN" dirty="0" smtClean="0"/>
              <a:t>.</a:t>
            </a:r>
            <a:endParaRPr lang="zh-CN" altLang="en-US"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49</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49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p:txBody>
          <a:bodyPr/>
          <a:lstStyle/>
          <a:p>
            <a:r>
              <a:rPr lang="en-US" altLang="zh-CN" dirty="0" smtClean="0"/>
              <a:t>Agent</a:t>
            </a:r>
            <a:r>
              <a:rPr lang="zh-CN" altLang="en-US" dirty="0" smtClean="0"/>
              <a:t>协作</a:t>
            </a:r>
            <a:endParaRPr lang="zh-CN" altLang="en-US" sz="2500" dirty="0" smtClean="0">
              <a:solidFill>
                <a:schemeClr val="tx1"/>
              </a:solidFill>
            </a:endParaRPr>
          </a:p>
        </p:txBody>
      </p:sp>
      <p:sp>
        <p:nvSpPr>
          <p:cNvPr id="144387" name="Rectangle 3"/>
          <p:cNvSpPr>
            <a:spLocks noGrp="1" noChangeArrowheads="1"/>
          </p:cNvSpPr>
          <p:nvPr>
            <p:ph idx="1"/>
          </p:nvPr>
        </p:nvSpPr>
        <p:spPr/>
        <p:txBody>
          <a:bodyPr/>
          <a:lstStyle/>
          <a:p>
            <a:pPr eaLnBrk="1" hangingPunct="1"/>
            <a:r>
              <a:rPr lang="zh-CN" altLang="en-US" dirty="0" smtClean="0"/>
              <a:t>协作的技术需求：</a:t>
            </a:r>
          </a:p>
          <a:p>
            <a:pPr lvl="1" eaLnBrk="1" hangingPunct="1"/>
            <a:r>
              <a:rPr lang="zh-CN" altLang="en-US" dirty="0" smtClean="0"/>
              <a:t>功能互通</a:t>
            </a:r>
          </a:p>
          <a:p>
            <a:pPr lvl="2" eaLnBrk="1" hangingPunct="1"/>
            <a:r>
              <a:rPr lang="zh-CN" altLang="en-US" dirty="0" smtClean="0">
                <a:latin typeface="宋体" charset="-122"/>
              </a:rPr>
              <a:t>陌生</a:t>
            </a:r>
            <a:r>
              <a:rPr lang="en-US" altLang="zh-CN" dirty="0" smtClean="0">
                <a:latin typeface="Helvetica" pitchFamily="34" charset="0"/>
              </a:rPr>
              <a:t>agent</a:t>
            </a:r>
            <a:r>
              <a:rPr lang="zh-CN" altLang="en-US" dirty="0" smtClean="0">
                <a:latin typeface="宋体" charset="-122"/>
              </a:rPr>
              <a:t>之间如何相互</a:t>
            </a:r>
            <a:r>
              <a:rPr lang="zh-CN" altLang="en-US" dirty="0" smtClean="0">
                <a:latin typeface="Helvetica" pitchFamily="34" charset="0"/>
              </a:rPr>
              <a:t>“</a:t>
            </a:r>
            <a:r>
              <a:rPr lang="zh-CN" altLang="en-US" dirty="0" smtClean="0">
                <a:latin typeface="宋体" charset="-122"/>
              </a:rPr>
              <a:t>认识</a:t>
            </a:r>
            <a:r>
              <a:rPr lang="zh-CN" altLang="en-US" dirty="0" smtClean="0">
                <a:latin typeface="Helvetica" pitchFamily="34" charset="0"/>
              </a:rPr>
              <a:t>”</a:t>
            </a:r>
            <a:r>
              <a:rPr lang="zh-CN" altLang="en-US" dirty="0" smtClean="0">
                <a:latin typeface="宋体" charset="-122"/>
              </a:rPr>
              <a:t>并深入了解对方的功能，以便开展有效协作</a:t>
            </a:r>
            <a:r>
              <a:rPr lang="zh-CN" altLang="en-US" dirty="0" smtClean="0"/>
              <a:t> </a:t>
            </a:r>
          </a:p>
          <a:p>
            <a:pPr lvl="1" eaLnBrk="1" hangingPunct="1"/>
            <a:r>
              <a:rPr lang="zh-CN" altLang="en-US" dirty="0" smtClean="0"/>
              <a:t>协作联盟及模式</a:t>
            </a:r>
          </a:p>
          <a:p>
            <a:pPr lvl="2" eaLnBrk="1" hangingPunct="1"/>
            <a:r>
              <a:rPr lang="zh-CN" altLang="en-US" dirty="0" smtClean="0"/>
              <a:t>协作的方式、方法</a:t>
            </a:r>
            <a:endParaRPr lang="en-US" altLang="zh-CN" dirty="0" smtClean="0"/>
          </a:p>
          <a:p>
            <a:pPr lvl="1" eaLnBrk="1" hangingPunct="1"/>
            <a:r>
              <a:rPr lang="zh-CN" altLang="en-US" b="1" dirty="0" smtClean="0"/>
              <a:t>通信机制</a:t>
            </a:r>
          </a:p>
          <a:p>
            <a:pPr lvl="2" eaLnBrk="1" hangingPunct="1"/>
            <a:r>
              <a:rPr lang="zh-CN" altLang="en-US" dirty="0" smtClean="0"/>
              <a:t>具体的信息</a:t>
            </a:r>
            <a:r>
              <a:rPr lang="en-US" altLang="zh-CN" dirty="0" smtClean="0"/>
              <a:t>/</a:t>
            </a:r>
            <a:r>
              <a:rPr lang="zh-CN" altLang="en-US" dirty="0" smtClean="0"/>
              <a:t>知识交换</a:t>
            </a:r>
            <a:endParaRPr lang="en-US" altLang="zh-CN" dirty="0" smtClean="0"/>
          </a:p>
        </p:txBody>
      </p:sp>
      <p:sp>
        <p:nvSpPr>
          <p:cNvPr id="7" name="日期占位符 5"/>
          <p:cNvSpPr>
            <a:spLocks noGrp="1"/>
          </p:cNvSpPr>
          <p:nvPr>
            <p:ph type="dt" sz="half" idx="10"/>
          </p:nvPr>
        </p:nvSpPr>
        <p:spPr>
          <a:xfrm>
            <a:off x="539552" y="6501681"/>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722948" y="6501681"/>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86748" y="6501681"/>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7" name="Rectangle 2"/>
          <p:cNvSpPr>
            <a:spLocks noChangeArrowheads="1"/>
          </p:cNvSpPr>
          <p:nvPr/>
        </p:nvSpPr>
        <p:spPr bwMode="auto">
          <a:xfrm>
            <a:off x="1447800" y="4431941"/>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MAP</a:t>
            </a:r>
          </a:p>
        </p:txBody>
      </p:sp>
      <p:sp>
        <p:nvSpPr>
          <p:cNvPr id="187398" name="Rectangle 3"/>
          <p:cNvSpPr>
            <a:spLocks noChangeArrowheads="1"/>
          </p:cNvSpPr>
          <p:nvPr/>
        </p:nvSpPr>
        <p:spPr bwMode="auto">
          <a:xfrm>
            <a:off x="3810000" y="2145941"/>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MAP</a:t>
            </a:r>
          </a:p>
        </p:txBody>
      </p:sp>
      <p:sp>
        <p:nvSpPr>
          <p:cNvPr id="187399" name="Rectangle 4"/>
          <p:cNvSpPr>
            <a:spLocks noChangeArrowheads="1"/>
          </p:cNvSpPr>
          <p:nvPr/>
        </p:nvSpPr>
        <p:spPr bwMode="auto">
          <a:xfrm>
            <a:off x="5715000" y="4431941"/>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MAP</a:t>
            </a:r>
          </a:p>
        </p:txBody>
      </p:sp>
      <p:sp>
        <p:nvSpPr>
          <p:cNvPr id="187400" name="Oval 5"/>
          <p:cNvSpPr>
            <a:spLocks noChangeArrowheads="1"/>
          </p:cNvSpPr>
          <p:nvPr/>
        </p:nvSpPr>
        <p:spPr bwMode="auto">
          <a:xfrm>
            <a:off x="1809750" y="3969978"/>
            <a:ext cx="1219200" cy="304800"/>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Sender</a:t>
            </a:r>
          </a:p>
        </p:txBody>
      </p:sp>
      <p:sp>
        <p:nvSpPr>
          <p:cNvPr id="1949702" name="Line 6"/>
          <p:cNvSpPr>
            <a:spLocks noChangeShapeType="1"/>
          </p:cNvSpPr>
          <p:nvPr/>
        </p:nvSpPr>
        <p:spPr bwMode="auto">
          <a:xfrm flipV="1">
            <a:off x="2514600" y="2069741"/>
            <a:ext cx="2971800" cy="1905000"/>
          </a:xfrm>
          <a:prstGeom prst="line">
            <a:avLst/>
          </a:prstGeom>
          <a:noFill/>
          <a:ln w="15875">
            <a:solidFill>
              <a:schemeClr val="tx1"/>
            </a:solidFill>
            <a:round/>
            <a:headEnd/>
            <a:tailEnd type="triangle" w="med" len="med"/>
          </a:ln>
        </p:spPr>
        <p:txBody>
          <a:bodyPr wrap="none"/>
          <a:lstStyle/>
          <a:p>
            <a:endParaRPr lang="zh-CN" altLang="en-US"/>
          </a:p>
        </p:txBody>
      </p:sp>
      <p:sp>
        <p:nvSpPr>
          <p:cNvPr id="1949703" name="Line 7"/>
          <p:cNvSpPr>
            <a:spLocks noChangeShapeType="1"/>
          </p:cNvSpPr>
          <p:nvPr/>
        </p:nvSpPr>
        <p:spPr bwMode="auto">
          <a:xfrm flipH="1" flipV="1">
            <a:off x="5791200" y="2069741"/>
            <a:ext cx="1219200" cy="1905000"/>
          </a:xfrm>
          <a:prstGeom prst="line">
            <a:avLst/>
          </a:prstGeom>
          <a:noFill/>
          <a:ln w="15875">
            <a:solidFill>
              <a:schemeClr val="tx1"/>
            </a:solidFill>
            <a:round/>
            <a:headEnd/>
            <a:tailEnd type="triangle" w="med" len="med"/>
          </a:ln>
        </p:spPr>
        <p:txBody>
          <a:bodyPr wrap="none"/>
          <a:lstStyle/>
          <a:p>
            <a:endParaRPr lang="zh-CN" altLang="en-US"/>
          </a:p>
        </p:txBody>
      </p:sp>
      <p:sp>
        <p:nvSpPr>
          <p:cNvPr id="1949704" name="Line 8"/>
          <p:cNvSpPr>
            <a:spLocks noChangeShapeType="1"/>
          </p:cNvSpPr>
          <p:nvPr/>
        </p:nvSpPr>
        <p:spPr bwMode="auto">
          <a:xfrm>
            <a:off x="5638800" y="2069741"/>
            <a:ext cx="1219200" cy="1905000"/>
          </a:xfrm>
          <a:prstGeom prst="line">
            <a:avLst/>
          </a:prstGeom>
          <a:noFill/>
          <a:ln w="15875">
            <a:solidFill>
              <a:schemeClr val="tx1"/>
            </a:solidFill>
            <a:round/>
            <a:headEnd/>
            <a:tailEnd type="triangle" w="med" len="med"/>
          </a:ln>
        </p:spPr>
        <p:txBody>
          <a:bodyPr wrap="none"/>
          <a:lstStyle/>
          <a:p>
            <a:endParaRPr lang="zh-CN" altLang="en-US"/>
          </a:p>
        </p:txBody>
      </p:sp>
      <p:sp>
        <p:nvSpPr>
          <p:cNvPr id="187404" name="Text Box 9"/>
          <p:cNvSpPr txBox="1">
            <a:spLocks noChangeArrowheads="1"/>
          </p:cNvSpPr>
          <p:nvPr/>
        </p:nvSpPr>
        <p:spPr bwMode="auto">
          <a:xfrm>
            <a:off x="1524000" y="5608278"/>
            <a:ext cx="6858000" cy="457200"/>
          </a:xfrm>
          <a:prstGeom prst="rect">
            <a:avLst/>
          </a:prstGeom>
          <a:noFill/>
          <a:ln w="9525">
            <a:noFill/>
            <a:miter lim="800000"/>
            <a:headEnd/>
            <a:tailEnd/>
          </a:ln>
        </p:spPr>
        <p:txBody>
          <a:bodyPr>
            <a:spAutoFit/>
          </a:bodyPr>
          <a:lstStyle/>
          <a:p>
            <a:pPr>
              <a:spcBef>
                <a:spcPct val="50000"/>
              </a:spcBef>
            </a:pPr>
            <a:r>
              <a:rPr lang="en-US" altLang="zh-CN" sz="2400">
                <a:latin typeface="Times New Roman" pitchFamily="18" charset="0"/>
              </a:rPr>
              <a:t>MB: mailbox		MAP: Mobile Agent Platform</a:t>
            </a:r>
          </a:p>
        </p:txBody>
      </p:sp>
      <p:sp>
        <p:nvSpPr>
          <p:cNvPr id="1949706" name="Oval 10"/>
          <p:cNvSpPr>
            <a:spLocks noChangeArrowheads="1"/>
          </p:cNvSpPr>
          <p:nvPr/>
        </p:nvSpPr>
        <p:spPr bwMode="auto">
          <a:xfrm>
            <a:off x="4140200" y="1755416"/>
            <a:ext cx="1219200" cy="304800"/>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Receiver</a:t>
            </a:r>
          </a:p>
        </p:txBody>
      </p:sp>
      <p:sp>
        <p:nvSpPr>
          <p:cNvPr id="187406" name="Rectangle 11"/>
          <p:cNvSpPr>
            <a:spLocks noChangeArrowheads="1"/>
          </p:cNvSpPr>
          <p:nvPr/>
        </p:nvSpPr>
        <p:spPr bwMode="auto">
          <a:xfrm>
            <a:off x="5457825" y="1750653"/>
            <a:ext cx="304800" cy="304800"/>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MB</a:t>
            </a:r>
          </a:p>
        </p:txBody>
      </p:sp>
      <p:sp>
        <p:nvSpPr>
          <p:cNvPr id="12" name="灯片编号占位符 3"/>
          <p:cNvSpPr>
            <a:spLocks noGrp="1"/>
          </p:cNvSpPr>
          <p:nvPr>
            <p:ph type="sldNum" sz="quarter" idx="12"/>
          </p:nvPr>
        </p:nvSpPr>
        <p:spPr>
          <a:xfrm>
            <a:off x="8129016" y="5931334"/>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50</a:t>
            </a:fld>
            <a:endParaRPr lang="en-US" altLang="zh-CN" dirty="0">
              <a:solidFill>
                <a:schemeClr val="bg1"/>
              </a:solidFill>
            </a:endParaRPr>
          </a:p>
        </p:txBody>
      </p:sp>
      <p:sp>
        <p:nvSpPr>
          <p:cNvPr id="13" name="标题 1"/>
          <p:cNvSpPr>
            <a:spLocks noGrp="1"/>
          </p:cNvSpPr>
          <p:nvPr>
            <p:ph type="title"/>
          </p:nvPr>
        </p:nvSpPr>
        <p:spPr>
          <a:xfrm>
            <a:off x="457200" y="155448"/>
            <a:ext cx="8229600" cy="1252728"/>
          </a:xfrm>
        </p:spPr>
        <p:txBody>
          <a:bodyPr/>
          <a:lstStyle/>
          <a:p>
            <a:r>
              <a:rPr lang="zh-CN" altLang="en-US" dirty="0" smtClean="0"/>
              <a:t>通用通信框架</a:t>
            </a:r>
            <a:endParaRPr lang="zh-CN" altLang="en-US" dirty="0"/>
          </a:p>
        </p:txBody>
      </p:sp>
      <p:sp>
        <p:nvSpPr>
          <p:cNvPr id="16"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17"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8"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0" presetClass="path" presetSubtype="0" accel="50000" decel="50000" fill="hold" grpId="0" nodeType="clickEffect">
                                  <p:stCondLst>
                                    <p:cond delay="0"/>
                                  </p:stCondLst>
                                  <p:childTnLst>
                                    <p:animMotion origin="layout" path="M -4.44444E-6 -4.93062E-6 L 0.21684 0.33442 " pathEditMode="relative" rAng="0" ptsTypes="AA">
                                      <p:cBhvr>
                                        <p:cTn id="6" dur="2000" fill="hold"/>
                                        <p:tgtEl>
                                          <p:spTgt spid="1949706"/>
                                        </p:tgtEl>
                                        <p:attrNameLst>
                                          <p:attrName>ppt_x</p:attrName>
                                          <p:attrName>ppt_y</p:attrName>
                                        </p:attrNameLst>
                                      </p:cBhvr>
                                      <p:rCtr x="108" y="167"/>
                                    </p:animMotion>
                                  </p:childTnLst>
                                </p:cTn>
                              </p:par>
                            </p:childTnLst>
                          </p:cTn>
                        </p:par>
                      </p:childTnLst>
                    </p:cTn>
                  </p:par>
                  <p:par>
                    <p:cTn id="7" fill="hold">
                      <p:stCondLst>
                        <p:cond delay="indefinite"/>
                      </p:stCondLst>
                      <p:childTnLst>
                        <p:par>
                          <p:cTn id="8" fill="hold">
                            <p:stCondLst>
                              <p:cond delay="0"/>
                            </p:stCondLst>
                            <p:childTnLst>
                              <p:par>
                                <p:cTn id="9" presetID="22" presetClass="entr" presetSubtype="4" fill="hold" grpId="0" nodeType="clickEffect">
                                  <p:stCondLst>
                                    <p:cond delay="0"/>
                                  </p:stCondLst>
                                  <p:childTnLst>
                                    <p:set>
                                      <p:cBhvr>
                                        <p:cTn id="10" dur="1" fill="hold">
                                          <p:stCondLst>
                                            <p:cond delay="0"/>
                                          </p:stCondLst>
                                        </p:cTn>
                                        <p:tgtEl>
                                          <p:spTgt spid="1949702"/>
                                        </p:tgtEl>
                                        <p:attrNameLst>
                                          <p:attrName>style.visibility</p:attrName>
                                        </p:attrNameLst>
                                      </p:cBhvr>
                                      <p:to>
                                        <p:strVal val="visible"/>
                                      </p:to>
                                    </p:set>
                                    <p:animEffect transition="in" filter="wipe(down)">
                                      <p:cBhvr>
                                        <p:cTn id="11" dur="500"/>
                                        <p:tgtEl>
                                          <p:spTgt spid="1949702"/>
                                        </p:tgtEl>
                                      </p:cBhvr>
                                    </p:animEffect>
                                  </p:childTnLst>
                                </p:cTn>
                              </p:par>
                            </p:childTnLst>
                          </p:cTn>
                        </p:par>
                      </p:childTnLst>
                    </p:cTn>
                  </p:par>
                  <p:par>
                    <p:cTn id="12" fill="hold">
                      <p:stCondLst>
                        <p:cond delay="indefinite"/>
                      </p:stCondLst>
                      <p:childTnLst>
                        <p:par>
                          <p:cTn id="13" fill="hold">
                            <p:stCondLst>
                              <p:cond delay="0"/>
                            </p:stCondLst>
                            <p:childTnLst>
                              <p:par>
                                <p:cTn id="14" presetID="22" presetClass="entr" presetSubtype="4" fill="hold" grpId="0" nodeType="clickEffect">
                                  <p:stCondLst>
                                    <p:cond delay="0"/>
                                  </p:stCondLst>
                                  <p:childTnLst>
                                    <p:set>
                                      <p:cBhvr>
                                        <p:cTn id="15" dur="1" fill="hold">
                                          <p:stCondLst>
                                            <p:cond delay="0"/>
                                          </p:stCondLst>
                                        </p:cTn>
                                        <p:tgtEl>
                                          <p:spTgt spid="1949703"/>
                                        </p:tgtEl>
                                        <p:attrNameLst>
                                          <p:attrName>style.visibility</p:attrName>
                                        </p:attrNameLst>
                                      </p:cBhvr>
                                      <p:to>
                                        <p:strVal val="visible"/>
                                      </p:to>
                                    </p:set>
                                    <p:animEffect transition="in" filter="wipe(down)">
                                      <p:cBhvr>
                                        <p:cTn id="16" dur="500"/>
                                        <p:tgtEl>
                                          <p:spTgt spid="1949703"/>
                                        </p:tgtEl>
                                      </p:cBhvr>
                                    </p:animEffect>
                                  </p:childTnLst>
                                </p:cTn>
                              </p:par>
                            </p:childTnLst>
                          </p:cTn>
                        </p:par>
                      </p:childTnLst>
                    </p:cTn>
                  </p:par>
                  <p:par>
                    <p:cTn id="17" fill="hold">
                      <p:stCondLst>
                        <p:cond delay="indefinite"/>
                      </p:stCondLst>
                      <p:childTnLst>
                        <p:par>
                          <p:cTn id="18" fill="hold">
                            <p:stCondLst>
                              <p:cond delay="0"/>
                            </p:stCondLst>
                            <p:childTnLst>
                              <p:par>
                                <p:cTn id="19" presetID="22" presetClass="entr" presetSubtype="1" fill="hold" grpId="0" nodeType="clickEffect">
                                  <p:stCondLst>
                                    <p:cond delay="0"/>
                                  </p:stCondLst>
                                  <p:childTnLst>
                                    <p:set>
                                      <p:cBhvr>
                                        <p:cTn id="20" dur="1" fill="hold">
                                          <p:stCondLst>
                                            <p:cond delay="0"/>
                                          </p:stCondLst>
                                        </p:cTn>
                                        <p:tgtEl>
                                          <p:spTgt spid="1949704"/>
                                        </p:tgtEl>
                                        <p:attrNameLst>
                                          <p:attrName>style.visibility</p:attrName>
                                        </p:attrNameLst>
                                      </p:cBhvr>
                                      <p:to>
                                        <p:strVal val="visible"/>
                                      </p:to>
                                    </p:set>
                                    <p:animEffect transition="in" filter="wipe(up)">
                                      <p:cBhvr>
                                        <p:cTn id="21" dur="500"/>
                                        <p:tgtEl>
                                          <p:spTgt spid="194970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9702" grpId="0" animBg="1"/>
      <p:bldP spid="1949703" grpId="0" animBg="1"/>
      <p:bldP spid="1949704" grpId="0" animBg="1"/>
      <p:bldP spid="1949706" grpId="0" animBg="1"/>
    </p:bldLst>
  </p:timing>
</p:sld>
</file>

<file path=ppt/slides/slide5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6370" name="Rectangle 2"/>
          <p:cNvSpPr>
            <a:spLocks noGrp="1" noChangeArrowheads="1"/>
          </p:cNvSpPr>
          <p:nvPr>
            <p:ph type="title"/>
          </p:nvPr>
        </p:nvSpPr>
        <p:spPr/>
        <p:txBody>
          <a:bodyPr/>
          <a:lstStyle/>
          <a:p>
            <a:pPr eaLnBrk="1" hangingPunct="1"/>
            <a:r>
              <a:rPr lang="zh-CN" altLang="en-US" smtClean="0"/>
              <a:t>基础框架</a:t>
            </a:r>
            <a:endParaRPr lang="zh-CN" altLang="en-US" sz="2500" smtClean="0"/>
          </a:p>
        </p:txBody>
      </p:sp>
      <p:sp>
        <p:nvSpPr>
          <p:cNvPr id="1947651" name="Rectangle 3"/>
          <p:cNvSpPr>
            <a:spLocks noGrp="1" noChangeArrowheads="1"/>
          </p:cNvSpPr>
          <p:nvPr>
            <p:ph idx="1"/>
          </p:nvPr>
        </p:nvSpPr>
        <p:spPr/>
        <p:txBody>
          <a:bodyPr/>
          <a:lstStyle/>
          <a:p>
            <a:pPr eaLnBrk="1" hangingPunct="1"/>
            <a:r>
              <a:rPr lang="zh-CN" altLang="en-US" dirty="0" smtClean="0"/>
              <a:t>每个节点上运行一个移动</a:t>
            </a:r>
            <a:r>
              <a:rPr lang="en-US" altLang="zh-CN" dirty="0" smtClean="0"/>
              <a:t>agent</a:t>
            </a:r>
            <a:r>
              <a:rPr lang="zh-CN" altLang="en-US" dirty="0" smtClean="0"/>
              <a:t>平台</a:t>
            </a:r>
          </a:p>
          <a:p>
            <a:pPr eaLnBrk="1" hangingPunct="1"/>
            <a:r>
              <a:rPr lang="zh-CN" altLang="en-US" dirty="0" smtClean="0"/>
              <a:t>每个</a:t>
            </a:r>
            <a:r>
              <a:rPr lang="en-US" altLang="zh-CN" dirty="0" smtClean="0"/>
              <a:t>agent</a:t>
            </a:r>
            <a:r>
              <a:rPr lang="zh-CN" altLang="en-US" dirty="0" smtClean="0"/>
              <a:t>有一个邮箱，存储信件</a:t>
            </a:r>
          </a:p>
          <a:p>
            <a:pPr eaLnBrk="1" hangingPunct="1"/>
            <a:r>
              <a:rPr lang="zh-CN" altLang="en-US" dirty="0" smtClean="0"/>
              <a:t>发往</a:t>
            </a:r>
            <a:r>
              <a:rPr lang="en-US" altLang="zh-CN" dirty="0" smtClean="0"/>
              <a:t>agent</a:t>
            </a:r>
            <a:r>
              <a:rPr lang="zh-CN" altLang="en-US" dirty="0" smtClean="0"/>
              <a:t>的信件首先发送至该</a:t>
            </a:r>
            <a:r>
              <a:rPr lang="en-US" altLang="zh-CN" dirty="0" smtClean="0"/>
              <a:t>agent</a:t>
            </a:r>
            <a:r>
              <a:rPr lang="zh-CN" altLang="en-US" dirty="0" smtClean="0"/>
              <a:t>的邮箱</a:t>
            </a:r>
          </a:p>
          <a:p>
            <a:pPr eaLnBrk="1" hangingPunct="1"/>
            <a:r>
              <a:rPr lang="en-US" altLang="zh-CN" dirty="0" smtClean="0"/>
              <a:t>Agent</a:t>
            </a:r>
            <a:r>
              <a:rPr lang="zh-CN" altLang="en-US" dirty="0" smtClean="0"/>
              <a:t>在需要的时候，从邮箱中取出信件</a:t>
            </a:r>
          </a:p>
          <a:p>
            <a:pPr eaLnBrk="1" hangingPunct="1"/>
            <a:r>
              <a:rPr lang="zh-CN" altLang="en-US" dirty="0" smtClean="0"/>
              <a:t>邮箱可以和</a:t>
            </a:r>
            <a:r>
              <a:rPr lang="en-US" altLang="zh-CN" dirty="0" smtClean="0"/>
              <a:t>agent</a:t>
            </a:r>
            <a:r>
              <a:rPr lang="zh-CN" altLang="en-US" dirty="0" smtClean="0"/>
              <a:t>分离</a:t>
            </a:r>
          </a:p>
          <a:p>
            <a:pPr lvl="1" eaLnBrk="1" hangingPunct="1"/>
            <a:r>
              <a:rPr lang="zh-CN" altLang="en-US" dirty="0" smtClean="0"/>
              <a:t>可以和</a:t>
            </a:r>
            <a:r>
              <a:rPr lang="en-US" altLang="zh-CN" dirty="0" smtClean="0"/>
              <a:t>agent</a:t>
            </a:r>
            <a:r>
              <a:rPr lang="zh-CN" altLang="en-US" dirty="0" smtClean="0"/>
              <a:t>一起移动，也可以和</a:t>
            </a:r>
            <a:r>
              <a:rPr lang="en-US" altLang="zh-CN" dirty="0" smtClean="0"/>
              <a:t>agent</a:t>
            </a:r>
            <a:r>
              <a:rPr lang="zh-CN" altLang="en-US" dirty="0" smtClean="0"/>
              <a:t>分开，停留在某个节点。</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51</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47651">
                                            <p:txEl>
                                              <p:pRg st="0" end="0"/>
                                            </p:txEl>
                                          </p:spTgt>
                                        </p:tgtEl>
                                        <p:attrNameLst>
                                          <p:attrName>style.visibility</p:attrName>
                                        </p:attrNameLst>
                                      </p:cBhvr>
                                      <p:to>
                                        <p:strVal val="visible"/>
                                      </p:to>
                                    </p:set>
                                    <p:anim calcmode="lin" valueType="num">
                                      <p:cBhvr additive="base">
                                        <p:cTn id="7" dur="500" fill="hold"/>
                                        <p:tgtEl>
                                          <p:spTgt spid="1947651">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47651">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47651">
                                            <p:txEl>
                                              <p:pRg st="1" end="1"/>
                                            </p:txEl>
                                          </p:spTgt>
                                        </p:tgtEl>
                                        <p:attrNameLst>
                                          <p:attrName>style.visibility</p:attrName>
                                        </p:attrNameLst>
                                      </p:cBhvr>
                                      <p:to>
                                        <p:strVal val="visible"/>
                                      </p:to>
                                    </p:set>
                                    <p:anim calcmode="lin" valueType="num">
                                      <p:cBhvr additive="base">
                                        <p:cTn id="13" dur="500" fill="hold"/>
                                        <p:tgtEl>
                                          <p:spTgt spid="1947651">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47651">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47651">
                                            <p:txEl>
                                              <p:pRg st="2" end="2"/>
                                            </p:txEl>
                                          </p:spTgt>
                                        </p:tgtEl>
                                        <p:attrNameLst>
                                          <p:attrName>style.visibility</p:attrName>
                                        </p:attrNameLst>
                                      </p:cBhvr>
                                      <p:to>
                                        <p:strVal val="visible"/>
                                      </p:to>
                                    </p:set>
                                    <p:anim calcmode="lin" valueType="num">
                                      <p:cBhvr additive="base">
                                        <p:cTn id="19" dur="500" fill="hold"/>
                                        <p:tgtEl>
                                          <p:spTgt spid="1947651">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47651">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47651">
                                            <p:txEl>
                                              <p:pRg st="3" end="3"/>
                                            </p:txEl>
                                          </p:spTgt>
                                        </p:tgtEl>
                                        <p:attrNameLst>
                                          <p:attrName>style.visibility</p:attrName>
                                        </p:attrNameLst>
                                      </p:cBhvr>
                                      <p:to>
                                        <p:strVal val="visible"/>
                                      </p:to>
                                    </p:set>
                                    <p:anim calcmode="lin" valueType="num">
                                      <p:cBhvr additive="base">
                                        <p:cTn id="25" dur="500" fill="hold"/>
                                        <p:tgtEl>
                                          <p:spTgt spid="1947651">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47651">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947651">
                                            <p:txEl>
                                              <p:pRg st="4" end="4"/>
                                            </p:txEl>
                                          </p:spTgt>
                                        </p:tgtEl>
                                        <p:attrNameLst>
                                          <p:attrName>style.visibility</p:attrName>
                                        </p:attrNameLst>
                                      </p:cBhvr>
                                      <p:to>
                                        <p:strVal val="visible"/>
                                      </p:to>
                                    </p:set>
                                    <p:anim calcmode="lin" valueType="num">
                                      <p:cBhvr additive="base">
                                        <p:cTn id="31" dur="500" fill="hold"/>
                                        <p:tgtEl>
                                          <p:spTgt spid="1947651">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47651">
                                            <p:txEl>
                                              <p:pRg st="4" end="4"/>
                                            </p:txEl>
                                          </p:spTgt>
                                        </p:tgtEl>
                                        <p:attrNameLst>
                                          <p:attrName>ppt_y</p:attrName>
                                        </p:attrNameLst>
                                      </p:cBhvr>
                                      <p:tavLst>
                                        <p:tav tm="0">
                                          <p:val>
                                            <p:strVal val="#ppt_y"/>
                                          </p:val>
                                        </p:tav>
                                        <p:tav tm="100000">
                                          <p:val>
                                            <p:strVal val="#ppt_y"/>
                                          </p:val>
                                        </p:tav>
                                      </p:tavLst>
                                    </p:anim>
                                  </p:childTnLst>
                                </p:cTn>
                              </p:par>
                              <p:par>
                                <p:cTn id="33" presetID="2" presetClass="entr" presetSubtype="8" fill="hold" grpId="0" nodeType="withEffect">
                                  <p:stCondLst>
                                    <p:cond delay="0"/>
                                  </p:stCondLst>
                                  <p:childTnLst>
                                    <p:set>
                                      <p:cBhvr>
                                        <p:cTn id="34" dur="1" fill="hold">
                                          <p:stCondLst>
                                            <p:cond delay="0"/>
                                          </p:stCondLst>
                                        </p:cTn>
                                        <p:tgtEl>
                                          <p:spTgt spid="1947651">
                                            <p:txEl>
                                              <p:pRg st="5" end="5"/>
                                            </p:txEl>
                                          </p:spTgt>
                                        </p:tgtEl>
                                        <p:attrNameLst>
                                          <p:attrName>style.visibility</p:attrName>
                                        </p:attrNameLst>
                                      </p:cBhvr>
                                      <p:to>
                                        <p:strVal val="visible"/>
                                      </p:to>
                                    </p:set>
                                    <p:anim calcmode="lin" valueType="num">
                                      <p:cBhvr additive="base">
                                        <p:cTn id="35" dur="500" fill="hold"/>
                                        <p:tgtEl>
                                          <p:spTgt spid="1947651">
                                            <p:txEl>
                                              <p:pRg st="5" end="5"/>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1947651">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47651" grpId="0" build="p" autoUpdateAnimBg="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615900" y="373063"/>
            <a:ext cx="7556500" cy="1012825"/>
          </a:xfrm>
        </p:spPr>
        <p:txBody>
          <a:bodyPr/>
          <a:lstStyle/>
          <a:p>
            <a:pPr eaLnBrk="1" hangingPunct="1"/>
            <a:r>
              <a:rPr lang="zh-CN" altLang="en-US" dirty="0" smtClean="0"/>
              <a:t>基础框架：定义</a:t>
            </a:r>
            <a:endParaRPr lang="zh-CN" altLang="en-US" sz="2500" dirty="0" smtClean="0"/>
          </a:p>
        </p:txBody>
      </p:sp>
      <p:sp>
        <p:nvSpPr>
          <p:cNvPr id="188419" name="Rectangle 3"/>
          <p:cNvSpPr>
            <a:spLocks noGrp="1" noChangeArrowheads="1"/>
          </p:cNvSpPr>
          <p:nvPr>
            <p:ph idx="1"/>
          </p:nvPr>
        </p:nvSpPr>
        <p:spPr>
          <a:xfrm>
            <a:off x="467420" y="1628775"/>
            <a:ext cx="8137028" cy="3879850"/>
          </a:xfrm>
        </p:spPr>
        <p:txBody>
          <a:bodyPr/>
          <a:lstStyle/>
          <a:p>
            <a:pPr eaLnBrk="1" hangingPunct="1"/>
            <a:r>
              <a:rPr lang="en-US" altLang="zh-CN" i="1" dirty="0" err="1" smtClean="0"/>
              <a:t>Path</a:t>
            </a:r>
            <a:r>
              <a:rPr lang="en-US" altLang="zh-CN" i="1" baseline="-25000" dirty="0" err="1" smtClean="0"/>
              <a:t>a</a:t>
            </a:r>
            <a:r>
              <a:rPr lang="en-US" altLang="zh-CN" i="1" dirty="0" smtClean="0"/>
              <a:t>(A):</a:t>
            </a:r>
            <a:r>
              <a:rPr lang="en-US" altLang="zh-CN" dirty="0" smtClean="0"/>
              <a:t> </a:t>
            </a:r>
            <a:r>
              <a:rPr lang="zh-CN" altLang="en-US" dirty="0" smtClean="0"/>
              <a:t>节点的有序列表 </a:t>
            </a:r>
            <a:r>
              <a:rPr lang="en-US" altLang="zh-CN" dirty="0" smtClean="0"/>
              <a:t>(</a:t>
            </a:r>
            <a:r>
              <a:rPr lang="en-US" altLang="zh-CN" i="1" dirty="0" smtClean="0"/>
              <a:t>h</a:t>
            </a:r>
            <a:r>
              <a:rPr lang="en-US" altLang="zh-CN" i="1" baseline="-25000" dirty="0" smtClean="0"/>
              <a:t>a0</a:t>
            </a:r>
            <a:r>
              <a:rPr lang="en-US" altLang="zh-CN" i="1" dirty="0" smtClean="0"/>
              <a:t>, h</a:t>
            </a:r>
            <a:r>
              <a:rPr lang="en-US" altLang="zh-CN" i="1" baseline="-25000" dirty="0" smtClean="0"/>
              <a:t>a1</a:t>
            </a:r>
            <a:r>
              <a:rPr lang="en-US" altLang="zh-CN" i="1" dirty="0" smtClean="0"/>
              <a:t>, </a:t>
            </a:r>
            <a:r>
              <a:rPr lang="en-US" altLang="zh-CN" i="1" dirty="0" smtClean="0">
                <a:latin typeface="Times New Roman" pitchFamily="18" charset="0"/>
              </a:rPr>
              <a:t>…</a:t>
            </a:r>
            <a:r>
              <a:rPr lang="en-US" altLang="zh-CN" i="1" dirty="0" smtClean="0"/>
              <a:t>, </a:t>
            </a:r>
            <a:r>
              <a:rPr lang="en-US" altLang="zh-CN" i="1" dirty="0" err="1" smtClean="0"/>
              <a:t>h</a:t>
            </a:r>
            <a:r>
              <a:rPr lang="en-US" altLang="zh-CN" i="1" baseline="-25000" dirty="0" err="1" smtClean="0"/>
              <a:t>an</a:t>
            </a:r>
            <a:r>
              <a:rPr lang="en-US" altLang="zh-CN" dirty="0" smtClean="0"/>
              <a:t>) </a:t>
            </a:r>
            <a:r>
              <a:rPr lang="zh-CN" altLang="en-US" dirty="0" smtClean="0"/>
              <a:t>表示</a:t>
            </a:r>
            <a:r>
              <a:rPr lang="en-US" altLang="zh-CN" dirty="0" smtClean="0"/>
              <a:t>agent A </a:t>
            </a:r>
            <a:r>
              <a:rPr lang="zh-CN" altLang="en-US" dirty="0" smtClean="0"/>
              <a:t>曾经访问过的节点序列</a:t>
            </a:r>
          </a:p>
          <a:p>
            <a:pPr lvl="1" eaLnBrk="1" hangingPunct="1"/>
            <a:r>
              <a:rPr lang="en-US" altLang="zh-CN" i="1" dirty="0" smtClean="0"/>
              <a:t>S</a:t>
            </a:r>
            <a:r>
              <a:rPr lang="en-US" altLang="zh-CN" i="1" baseline="-25000" dirty="0" smtClean="0"/>
              <a:t>a</a:t>
            </a:r>
            <a:r>
              <a:rPr lang="en-US" altLang="zh-CN" dirty="0" smtClean="0"/>
              <a:t>={</a:t>
            </a:r>
            <a:r>
              <a:rPr lang="en-US" altLang="zh-CN" i="1" dirty="0" err="1" smtClean="0"/>
              <a:t>h</a:t>
            </a:r>
            <a:r>
              <a:rPr lang="en-US" altLang="zh-CN" i="1" baseline="-25000" dirty="0" err="1" smtClean="0"/>
              <a:t>ai</a:t>
            </a:r>
            <a:r>
              <a:rPr lang="en-US" altLang="zh-CN" baseline="-25000" dirty="0" smtClean="0"/>
              <a:t> </a:t>
            </a:r>
            <a:r>
              <a:rPr lang="en-US" altLang="zh-CN" dirty="0" smtClean="0"/>
              <a:t>| </a:t>
            </a:r>
            <a:r>
              <a:rPr lang="en-US" altLang="zh-CN" i="1" dirty="0" err="1" smtClean="0"/>
              <a:t>h</a:t>
            </a:r>
            <a:r>
              <a:rPr lang="en-US" altLang="zh-CN" i="1" baseline="-25000" dirty="0" err="1" smtClean="0"/>
              <a:t>ai</a:t>
            </a:r>
            <a:r>
              <a:rPr lang="en-US" altLang="zh-CN" dirty="0" smtClean="0"/>
              <a:t> is on </a:t>
            </a:r>
            <a:r>
              <a:rPr lang="en-US" altLang="zh-CN" i="1" dirty="0" err="1" smtClean="0"/>
              <a:t>Path</a:t>
            </a:r>
            <a:r>
              <a:rPr lang="en-US" altLang="zh-CN" i="1" baseline="-25000" dirty="0" err="1" smtClean="0"/>
              <a:t>a</a:t>
            </a:r>
            <a:r>
              <a:rPr lang="en-US" altLang="zh-CN" i="1" dirty="0" smtClean="0"/>
              <a:t>(A)</a:t>
            </a:r>
            <a:r>
              <a:rPr lang="en-US" altLang="zh-CN" dirty="0" smtClean="0"/>
              <a:t>}</a:t>
            </a:r>
          </a:p>
          <a:p>
            <a:pPr eaLnBrk="1" hangingPunct="1"/>
            <a:r>
              <a:rPr lang="en-US" altLang="zh-CN" i="1" dirty="0" err="1" smtClean="0"/>
              <a:t>Path</a:t>
            </a:r>
            <a:r>
              <a:rPr lang="en-US" altLang="zh-CN" i="1" baseline="-25000" dirty="0" err="1" smtClean="0"/>
              <a:t>m</a:t>
            </a:r>
            <a:r>
              <a:rPr lang="en-US" altLang="zh-CN" i="1" dirty="0" smtClean="0"/>
              <a:t>(A):</a:t>
            </a:r>
            <a:r>
              <a:rPr lang="en-US" altLang="zh-CN" dirty="0" smtClean="0"/>
              <a:t> </a:t>
            </a:r>
            <a:r>
              <a:rPr lang="zh-CN" altLang="en-US" dirty="0" smtClean="0"/>
              <a:t>节点的有序列表 </a:t>
            </a:r>
            <a:r>
              <a:rPr lang="en-US" altLang="zh-CN" dirty="0" smtClean="0"/>
              <a:t>(</a:t>
            </a:r>
            <a:r>
              <a:rPr lang="en-US" altLang="zh-CN" i="1" dirty="0" smtClean="0"/>
              <a:t>h</a:t>
            </a:r>
            <a:r>
              <a:rPr lang="en-US" altLang="zh-CN" i="1" baseline="-25000" dirty="0" smtClean="0"/>
              <a:t>m0</a:t>
            </a:r>
            <a:r>
              <a:rPr lang="en-US" altLang="zh-CN" i="1" dirty="0" smtClean="0"/>
              <a:t>, h</a:t>
            </a:r>
            <a:r>
              <a:rPr lang="en-US" altLang="zh-CN" i="1" baseline="-25000" dirty="0" smtClean="0"/>
              <a:t>m1</a:t>
            </a:r>
            <a:r>
              <a:rPr lang="en-US" altLang="zh-CN" i="1" dirty="0" smtClean="0"/>
              <a:t>, </a:t>
            </a:r>
            <a:r>
              <a:rPr lang="en-US" altLang="zh-CN" i="1" dirty="0" smtClean="0">
                <a:latin typeface="Times New Roman" pitchFamily="18" charset="0"/>
              </a:rPr>
              <a:t>…</a:t>
            </a:r>
            <a:r>
              <a:rPr lang="en-US" altLang="zh-CN" i="1" dirty="0" smtClean="0"/>
              <a:t>, </a:t>
            </a:r>
            <a:r>
              <a:rPr lang="en-US" altLang="zh-CN" i="1" dirty="0" err="1" smtClean="0"/>
              <a:t>h</a:t>
            </a:r>
            <a:r>
              <a:rPr lang="en-US" altLang="zh-CN" i="1" baseline="-25000" dirty="0" err="1" smtClean="0"/>
              <a:t>mn</a:t>
            </a:r>
            <a:r>
              <a:rPr lang="en-US" altLang="zh-CN" dirty="0" smtClean="0"/>
              <a:t>) </a:t>
            </a:r>
            <a:r>
              <a:rPr lang="zh-CN" altLang="en-US" dirty="0" smtClean="0"/>
              <a:t>表示</a:t>
            </a:r>
            <a:r>
              <a:rPr lang="en-US" altLang="zh-CN" dirty="0" smtClean="0"/>
              <a:t>agent A</a:t>
            </a:r>
            <a:r>
              <a:rPr lang="zh-CN" altLang="en-US" dirty="0" smtClean="0"/>
              <a:t>的信箱访问过的节点序列</a:t>
            </a:r>
          </a:p>
          <a:p>
            <a:pPr lvl="1" eaLnBrk="1" hangingPunct="1"/>
            <a:r>
              <a:rPr lang="en-US" altLang="zh-CN" i="1" dirty="0" err="1" smtClean="0"/>
              <a:t>S</a:t>
            </a:r>
            <a:r>
              <a:rPr lang="en-US" altLang="zh-CN" i="1" baseline="-25000" dirty="0" err="1" smtClean="0"/>
              <a:t>m</a:t>
            </a:r>
            <a:r>
              <a:rPr lang="en-US" altLang="zh-CN" dirty="0" smtClean="0"/>
              <a:t>={</a:t>
            </a:r>
            <a:r>
              <a:rPr lang="en-US" altLang="zh-CN" i="1" dirty="0" err="1" smtClean="0"/>
              <a:t>h</a:t>
            </a:r>
            <a:r>
              <a:rPr lang="en-US" altLang="zh-CN" i="1" baseline="-25000" dirty="0" err="1" smtClean="0"/>
              <a:t>mi</a:t>
            </a:r>
            <a:r>
              <a:rPr lang="en-US" altLang="zh-CN" baseline="-25000" dirty="0" smtClean="0"/>
              <a:t> </a:t>
            </a:r>
            <a:r>
              <a:rPr lang="en-US" altLang="zh-CN" dirty="0" smtClean="0"/>
              <a:t>| </a:t>
            </a:r>
            <a:r>
              <a:rPr lang="en-US" altLang="zh-CN" i="1" dirty="0" err="1" smtClean="0"/>
              <a:t>h</a:t>
            </a:r>
            <a:r>
              <a:rPr lang="en-US" altLang="zh-CN" i="1" baseline="-25000" dirty="0" err="1" smtClean="0"/>
              <a:t>mi</a:t>
            </a:r>
            <a:r>
              <a:rPr lang="en-US" altLang="zh-CN" dirty="0" smtClean="0"/>
              <a:t> is on </a:t>
            </a:r>
            <a:r>
              <a:rPr lang="en-US" altLang="zh-CN" i="1" dirty="0" smtClean="0"/>
              <a:t>Path</a:t>
            </a:r>
            <a:r>
              <a:rPr lang="en-US" altLang="zh-CN" i="1" baseline="-25000" dirty="0" smtClean="0"/>
              <a:t>m</a:t>
            </a:r>
            <a:r>
              <a:rPr lang="en-US" altLang="zh-CN" i="1" dirty="0" smtClean="0"/>
              <a:t>(A)</a:t>
            </a:r>
            <a:r>
              <a:rPr lang="en-US" altLang="zh-CN" dirty="0" smtClean="0"/>
              <a:t>}</a:t>
            </a:r>
          </a:p>
          <a:p>
            <a:pPr eaLnBrk="1" hangingPunct="1"/>
            <a:r>
              <a:rPr lang="en-US" altLang="zh-CN" i="1" dirty="0" smtClean="0"/>
              <a:t>f: S</a:t>
            </a:r>
            <a:r>
              <a:rPr lang="en-US" altLang="zh-CN" i="1" baseline="-25000" dirty="0" smtClean="0"/>
              <a:t>a</a:t>
            </a:r>
            <a:r>
              <a:rPr lang="en-US" altLang="zh-CN" i="1" dirty="0" smtClean="0">
                <a:sym typeface="Symbol" pitchFamily="18" charset="2"/>
              </a:rPr>
              <a:t> </a:t>
            </a:r>
            <a:r>
              <a:rPr lang="en-US" altLang="zh-CN" i="1" dirty="0" err="1" smtClean="0"/>
              <a:t>S</a:t>
            </a:r>
            <a:r>
              <a:rPr lang="en-US" altLang="zh-CN" i="1" baseline="-25000" dirty="0" err="1" smtClean="0"/>
              <a:t>m</a:t>
            </a:r>
            <a:r>
              <a:rPr lang="en-US" altLang="zh-CN" i="1" dirty="0" smtClean="0"/>
              <a:t>, </a:t>
            </a:r>
            <a:r>
              <a:rPr lang="zh-CN" altLang="en-US" dirty="0" smtClean="0"/>
              <a:t>对于任意的 </a:t>
            </a:r>
            <a:r>
              <a:rPr lang="en-US" altLang="zh-CN" i="1" dirty="0" err="1" smtClean="0"/>
              <a:t>h</a:t>
            </a:r>
            <a:r>
              <a:rPr lang="en-US" altLang="zh-CN" i="1" baseline="-25000" dirty="0" err="1" smtClean="0"/>
              <a:t>ai</a:t>
            </a:r>
            <a:r>
              <a:rPr lang="en-US" altLang="zh-CN" i="1" dirty="0" smtClean="0">
                <a:sym typeface="Symbol" pitchFamily="18" charset="2"/>
              </a:rPr>
              <a:t> </a:t>
            </a:r>
            <a:r>
              <a:rPr lang="en-US" altLang="zh-CN" i="1" dirty="0" smtClean="0"/>
              <a:t>S</a:t>
            </a:r>
            <a:r>
              <a:rPr lang="en-US" altLang="zh-CN" i="1" baseline="-25000" dirty="0" smtClean="0"/>
              <a:t>a</a:t>
            </a:r>
            <a:r>
              <a:rPr lang="en-US" altLang="zh-CN" dirty="0" smtClean="0"/>
              <a:t>,</a:t>
            </a:r>
          </a:p>
          <a:p>
            <a:pPr eaLnBrk="1" hangingPunct="1">
              <a:buFont typeface="Wingdings" pitchFamily="2" charset="2"/>
              <a:buNone/>
            </a:pPr>
            <a:endParaRPr lang="en-US" altLang="zh-CN" i="1" baseline="-25000" dirty="0" smtClean="0"/>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52</a:t>
            </a:fld>
            <a:endParaRPr lang="en-US" altLang="zh-CN" dirty="0">
              <a:solidFill>
                <a:schemeClr val="bg1"/>
              </a:solidFill>
            </a:endParaRPr>
          </a:p>
        </p:txBody>
      </p:sp>
      <p:pic>
        <p:nvPicPr>
          <p:cNvPr id="188423" name="Picture 4" descr="tmp_form"/>
          <p:cNvPicPr>
            <a:picLocks noChangeAspect="1" noChangeArrowheads="1"/>
          </p:cNvPicPr>
          <p:nvPr/>
        </p:nvPicPr>
        <p:blipFill>
          <a:blip r:embed="rId3"/>
          <a:srcRect/>
          <a:stretch>
            <a:fillRect/>
          </a:stretch>
        </p:blipFill>
        <p:spPr bwMode="auto">
          <a:xfrm>
            <a:off x="179512" y="5301952"/>
            <a:ext cx="8839200" cy="1295400"/>
          </a:xfrm>
          <a:prstGeom prst="rect">
            <a:avLst/>
          </a:prstGeom>
          <a:noFill/>
          <a:ln w="9525">
            <a:noFill/>
            <a:miter lim="800000"/>
            <a:headEnd/>
            <a:tailEnd/>
          </a:ln>
        </p:spPr>
      </p:pic>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基础框架：假设</a:t>
            </a:r>
            <a:endParaRPr lang="zh-CN" altLang="en-US" dirty="0"/>
          </a:p>
        </p:txBody>
      </p:sp>
      <p:sp>
        <p:nvSpPr>
          <p:cNvPr id="3" name="内容占位符 2"/>
          <p:cNvSpPr>
            <a:spLocks noGrp="1"/>
          </p:cNvSpPr>
          <p:nvPr>
            <p:ph idx="1"/>
          </p:nvPr>
        </p:nvSpPr>
        <p:spPr/>
        <p:txBody>
          <a:bodyPr/>
          <a:lstStyle/>
          <a:p>
            <a:r>
              <a:rPr lang="zh-CN" altLang="en-US" dirty="0" smtClean="0"/>
              <a:t>假设</a:t>
            </a:r>
            <a:r>
              <a:rPr lang="en-US" altLang="zh-CN" dirty="0" smtClean="0"/>
              <a:t>Agent </a:t>
            </a:r>
            <a:r>
              <a:rPr lang="zh-CN" altLang="en-US" dirty="0" smtClean="0"/>
              <a:t>之间主要采用异步通信方式进行通信</a:t>
            </a:r>
            <a:endParaRPr lang="en-US" altLang="zh-CN" dirty="0" smtClean="0"/>
          </a:p>
          <a:p>
            <a:r>
              <a:rPr lang="zh-CN" altLang="en-US" dirty="0" smtClean="0"/>
              <a:t>不探讨因网络或主机出错所导致的消息发送失败</a:t>
            </a:r>
            <a:endParaRPr lang="zh-CN" altLang="en-US"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53</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p:txBody>
          <a:bodyPr/>
          <a:lstStyle/>
          <a:p>
            <a:pPr eaLnBrk="1" hangingPunct="1"/>
            <a:r>
              <a:rPr lang="zh-CN" altLang="en-US" dirty="0" smtClean="0"/>
              <a:t>基础框架：三维模型</a:t>
            </a:r>
            <a:endParaRPr lang="zh-CN" altLang="en-US" sz="2500" dirty="0" smtClean="0"/>
          </a:p>
        </p:txBody>
      </p:sp>
      <p:sp>
        <p:nvSpPr>
          <p:cNvPr id="189443" name="Rectangle 3"/>
          <p:cNvSpPr>
            <a:spLocks noGrp="1" noChangeArrowheads="1"/>
          </p:cNvSpPr>
          <p:nvPr>
            <p:ph idx="1"/>
          </p:nvPr>
        </p:nvSpPr>
        <p:spPr/>
        <p:txBody>
          <a:bodyPr/>
          <a:lstStyle/>
          <a:p>
            <a:pPr eaLnBrk="1" hangingPunct="1"/>
            <a:r>
              <a:rPr lang="zh-CN" altLang="en-US" dirty="0" smtClean="0"/>
              <a:t>信箱中信件到</a:t>
            </a:r>
            <a:r>
              <a:rPr lang="en-US" altLang="zh-CN" dirty="0" smtClean="0"/>
              <a:t>agent</a:t>
            </a:r>
            <a:r>
              <a:rPr lang="zh-CN" altLang="en-US" dirty="0" smtClean="0"/>
              <a:t>的发送方式：</a:t>
            </a:r>
          </a:p>
          <a:p>
            <a:pPr lvl="1" eaLnBrk="1" hangingPunct="1"/>
            <a:r>
              <a:rPr lang="en-US" altLang="zh-CN" dirty="0" smtClean="0"/>
              <a:t>Push(PS)</a:t>
            </a:r>
            <a:r>
              <a:rPr lang="zh-CN" altLang="en-US" dirty="0" smtClean="0"/>
              <a:t>：信箱</a:t>
            </a:r>
            <a:r>
              <a:rPr lang="en-US" altLang="zh-CN" dirty="0" smtClean="0">
                <a:sym typeface="Wingdings" pitchFamily="2" charset="2"/>
              </a:rPr>
              <a:t>agent</a:t>
            </a:r>
            <a:endParaRPr lang="en-US" altLang="zh-CN" dirty="0" smtClean="0"/>
          </a:p>
          <a:p>
            <a:pPr lvl="1" eaLnBrk="1" hangingPunct="1"/>
            <a:r>
              <a:rPr lang="en-US" altLang="zh-CN" dirty="0" smtClean="0"/>
              <a:t>Pull(PL)</a:t>
            </a:r>
            <a:r>
              <a:rPr lang="zh-CN" altLang="en-US" dirty="0" smtClean="0"/>
              <a:t>：</a:t>
            </a:r>
            <a:r>
              <a:rPr lang="en-US" altLang="zh-CN" dirty="0" smtClean="0"/>
              <a:t>agent</a:t>
            </a:r>
            <a:r>
              <a:rPr lang="en-US" altLang="zh-CN" dirty="0" smtClean="0">
                <a:sym typeface="Wingdings" pitchFamily="2" charset="2"/>
              </a:rPr>
              <a:t> </a:t>
            </a:r>
            <a:r>
              <a:rPr lang="zh-CN" altLang="en-US" dirty="0" smtClean="0">
                <a:sym typeface="Wingdings" pitchFamily="2" charset="2"/>
              </a:rPr>
              <a:t>信箱</a:t>
            </a:r>
            <a:endParaRPr lang="en-US" altLang="zh-CN" dirty="0" smtClean="0"/>
          </a:p>
          <a:p>
            <a:pPr eaLnBrk="1" hangingPunct="1"/>
            <a:r>
              <a:rPr lang="zh-CN" altLang="en-US" dirty="0" smtClean="0"/>
              <a:t>信箱迁移频率：</a:t>
            </a:r>
          </a:p>
          <a:p>
            <a:pPr lvl="1" eaLnBrk="1" hangingPunct="1"/>
            <a:r>
              <a:rPr lang="zh-CN" altLang="en-US" dirty="0" smtClean="0"/>
              <a:t>无迁移 </a:t>
            </a:r>
            <a:r>
              <a:rPr lang="en-US" altLang="zh-CN" dirty="0" smtClean="0"/>
              <a:t>(NM): </a:t>
            </a:r>
            <a:r>
              <a:rPr lang="en-US" altLang="zh-CN" i="1" dirty="0" err="1" smtClean="0"/>
              <a:t>S</a:t>
            </a:r>
            <a:r>
              <a:rPr lang="en-US" altLang="zh-CN" i="1" baseline="-25000" dirty="0" err="1" smtClean="0"/>
              <a:t>m</a:t>
            </a:r>
            <a:r>
              <a:rPr lang="en-US" altLang="zh-CN" i="1" baseline="-25000" dirty="0" smtClean="0"/>
              <a:t> </a:t>
            </a:r>
            <a:r>
              <a:rPr lang="en-US" altLang="zh-CN" i="1" dirty="0" smtClean="0"/>
              <a:t>= {h</a:t>
            </a:r>
            <a:r>
              <a:rPr lang="en-US" altLang="zh-CN" i="1" baseline="-25000" dirty="0" smtClean="0"/>
              <a:t>m0</a:t>
            </a:r>
            <a:r>
              <a:rPr lang="en-US" altLang="zh-CN" i="1" dirty="0" smtClean="0"/>
              <a:t>}</a:t>
            </a:r>
            <a:endParaRPr lang="en-US" altLang="zh-CN" i="1" baseline="-25000" dirty="0" smtClean="0"/>
          </a:p>
          <a:p>
            <a:pPr lvl="1" eaLnBrk="1" hangingPunct="1"/>
            <a:r>
              <a:rPr lang="zh-CN" altLang="en-US" dirty="0" smtClean="0"/>
              <a:t>全迁移 </a:t>
            </a:r>
            <a:r>
              <a:rPr lang="en-US" altLang="zh-CN" dirty="0" smtClean="0"/>
              <a:t>(FM): </a:t>
            </a:r>
            <a:r>
              <a:rPr lang="en-US" altLang="zh-CN" i="1" dirty="0" err="1" smtClean="0"/>
              <a:t>S</a:t>
            </a:r>
            <a:r>
              <a:rPr lang="en-US" altLang="zh-CN" i="1" baseline="-25000" dirty="0" err="1" smtClean="0"/>
              <a:t>m</a:t>
            </a:r>
            <a:r>
              <a:rPr lang="en-US" altLang="zh-CN" dirty="0" smtClean="0"/>
              <a:t> </a:t>
            </a:r>
            <a:r>
              <a:rPr lang="en-US" altLang="zh-CN" i="1" dirty="0" smtClean="0"/>
              <a:t>=</a:t>
            </a:r>
            <a:r>
              <a:rPr lang="en-US" altLang="zh-CN" dirty="0" smtClean="0"/>
              <a:t> </a:t>
            </a:r>
            <a:r>
              <a:rPr lang="en-US" altLang="zh-CN" i="1" dirty="0" smtClean="0"/>
              <a:t>S</a:t>
            </a:r>
            <a:r>
              <a:rPr lang="en-US" altLang="zh-CN" i="1" baseline="-25000" dirty="0" smtClean="0"/>
              <a:t>a</a:t>
            </a:r>
            <a:endParaRPr lang="en-US" altLang="zh-CN" dirty="0" smtClean="0"/>
          </a:p>
          <a:p>
            <a:pPr lvl="1" eaLnBrk="1" hangingPunct="1"/>
            <a:r>
              <a:rPr lang="zh-CN" altLang="en-US" dirty="0" smtClean="0"/>
              <a:t>跳跃迁移 </a:t>
            </a:r>
            <a:r>
              <a:rPr lang="en-US" altLang="zh-CN" dirty="0" smtClean="0"/>
              <a:t>(JM): | </a:t>
            </a:r>
            <a:r>
              <a:rPr lang="en-US" altLang="zh-CN" i="1" dirty="0" err="1" smtClean="0"/>
              <a:t>S</a:t>
            </a:r>
            <a:r>
              <a:rPr lang="en-US" altLang="zh-CN" i="1" baseline="-25000" dirty="0" err="1" smtClean="0"/>
              <a:t>m</a:t>
            </a:r>
            <a:r>
              <a:rPr lang="en-US" altLang="zh-CN" dirty="0" smtClean="0"/>
              <a:t>| &gt; 1 and </a:t>
            </a:r>
            <a:r>
              <a:rPr lang="en-US" altLang="zh-CN" i="1" dirty="0" err="1" smtClean="0"/>
              <a:t>S</a:t>
            </a:r>
            <a:r>
              <a:rPr lang="en-US" altLang="zh-CN" i="1" baseline="-25000" dirty="0" err="1" smtClean="0"/>
              <a:t>m</a:t>
            </a:r>
            <a:r>
              <a:rPr lang="en-US" altLang="zh-CN" dirty="0" smtClean="0"/>
              <a:t> </a:t>
            </a:r>
            <a:r>
              <a:rPr lang="en-US" altLang="zh-CN" i="1" dirty="0" smtClean="0">
                <a:sym typeface="Symbol" pitchFamily="18" charset="2"/>
              </a:rPr>
              <a:t></a:t>
            </a:r>
            <a:r>
              <a:rPr lang="en-US" altLang="zh-CN" dirty="0" smtClean="0"/>
              <a:t> </a:t>
            </a:r>
            <a:r>
              <a:rPr lang="en-US" altLang="zh-CN" i="1" dirty="0" smtClean="0"/>
              <a:t>S</a:t>
            </a:r>
            <a:r>
              <a:rPr lang="en-US" altLang="zh-CN" i="1" baseline="-25000" dirty="0" smtClean="0"/>
              <a:t>a</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54</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p:cNvSpPr>
            <a:spLocks noGrp="1" noChangeArrowheads="1"/>
          </p:cNvSpPr>
          <p:nvPr>
            <p:ph type="title"/>
          </p:nvPr>
        </p:nvSpPr>
        <p:spPr/>
        <p:txBody>
          <a:bodyPr/>
          <a:lstStyle/>
          <a:p>
            <a:pPr eaLnBrk="1" hangingPunct="1"/>
            <a:r>
              <a:rPr lang="zh-CN" altLang="en-US" dirty="0" smtClean="0"/>
              <a:t>基础框架：三维模型</a:t>
            </a:r>
            <a:endParaRPr lang="zh-CN" altLang="en-US" sz="2500" dirty="0" smtClean="0"/>
          </a:p>
        </p:txBody>
      </p:sp>
      <p:sp>
        <p:nvSpPr>
          <p:cNvPr id="190466" name="Rectangle 2"/>
          <p:cNvSpPr>
            <a:spLocks noGrp="1" noChangeArrowheads="1"/>
          </p:cNvSpPr>
          <p:nvPr>
            <p:ph idx="1"/>
          </p:nvPr>
        </p:nvSpPr>
        <p:spPr>
          <a:xfrm>
            <a:off x="468313" y="1604516"/>
            <a:ext cx="7772400" cy="1968500"/>
          </a:xfrm>
        </p:spPr>
        <p:txBody>
          <a:bodyPr>
            <a:normAutofit fontScale="85000" lnSpcReduction="10000"/>
          </a:bodyPr>
          <a:lstStyle/>
          <a:p>
            <a:pPr eaLnBrk="1" hangingPunct="1"/>
            <a:r>
              <a:rPr lang="zh-CN" altLang="en-US" dirty="0" smtClean="0"/>
              <a:t>信件在“</a:t>
            </a:r>
            <a:r>
              <a:rPr lang="en-US" altLang="zh-CN" dirty="0" smtClean="0"/>
              <a:t>agent-</a:t>
            </a:r>
            <a:r>
              <a:rPr lang="zh-CN" altLang="en-US" dirty="0" smtClean="0"/>
              <a:t>信箱</a:t>
            </a:r>
            <a:r>
              <a:rPr lang="en-US" altLang="zh-CN" dirty="0" smtClean="0"/>
              <a:t>-agent</a:t>
            </a:r>
            <a:r>
              <a:rPr lang="zh-CN" altLang="en-US" dirty="0" smtClean="0"/>
              <a:t>”之间的同步关系</a:t>
            </a:r>
            <a:endParaRPr lang="en-US" altLang="zh-CN" dirty="0" smtClean="0"/>
          </a:p>
          <a:p>
            <a:pPr lvl="1" eaLnBrk="1" hangingPunct="1"/>
            <a:r>
              <a:rPr lang="en-US" altLang="zh-CN" dirty="0" smtClean="0"/>
              <a:t>Types</a:t>
            </a:r>
          </a:p>
          <a:p>
            <a:pPr lvl="2"/>
            <a:r>
              <a:rPr lang="zh-CN" altLang="en-US" dirty="0" smtClean="0"/>
              <a:t>无同步</a:t>
            </a:r>
            <a:r>
              <a:rPr lang="en-US" altLang="zh-CN" dirty="0" smtClean="0"/>
              <a:t>(NS),</a:t>
            </a:r>
            <a:r>
              <a:rPr lang="zh-CN" altLang="en-US" dirty="0" smtClean="0"/>
              <a:t>主机消息发送和信箱迁移的同步（</a:t>
            </a:r>
            <a:r>
              <a:rPr lang="en-US" altLang="zh-CN" dirty="0" smtClean="0"/>
              <a:t>SHM</a:t>
            </a:r>
            <a:r>
              <a:rPr lang="zh-CN" altLang="en-US" dirty="0" smtClean="0"/>
              <a:t>）</a:t>
            </a:r>
            <a:r>
              <a:rPr lang="en-US" altLang="zh-CN" dirty="0" smtClean="0"/>
              <a:t>,</a:t>
            </a:r>
            <a:r>
              <a:rPr lang="zh-CN" altLang="en-US" dirty="0" smtClean="0"/>
              <a:t>信箱消息发送和</a:t>
            </a:r>
            <a:r>
              <a:rPr lang="en-US" altLang="zh-CN" dirty="0" smtClean="0"/>
              <a:t>Agent </a:t>
            </a:r>
            <a:r>
              <a:rPr lang="zh-CN" altLang="en-US" dirty="0" smtClean="0"/>
              <a:t>迁移的同步（</a:t>
            </a:r>
            <a:r>
              <a:rPr lang="en-US" altLang="zh-CN" dirty="0" smtClean="0"/>
              <a:t>SMA</a:t>
            </a:r>
            <a:r>
              <a:rPr lang="zh-CN" altLang="en-US" dirty="0" smtClean="0"/>
              <a:t>）</a:t>
            </a:r>
            <a:r>
              <a:rPr lang="en-US" altLang="zh-CN" dirty="0" smtClean="0"/>
              <a:t>,</a:t>
            </a:r>
            <a:r>
              <a:rPr lang="zh-CN" altLang="en-US" dirty="0" smtClean="0"/>
              <a:t>全同步（</a:t>
            </a:r>
            <a:r>
              <a:rPr lang="en-US" altLang="zh-CN" dirty="0" smtClean="0"/>
              <a:t>FS</a:t>
            </a:r>
            <a:r>
              <a:rPr lang="zh-CN" altLang="en-US" dirty="0" smtClean="0"/>
              <a:t>）</a:t>
            </a:r>
            <a:endParaRPr lang="en-US" altLang="zh-CN" dirty="0" smtClean="0"/>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55</a:t>
            </a:fld>
            <a:endParaRPr lang="en-US" altLang="zh-CN" dirty="0">
              <a:solidFill>
                <a:schemeClr val="bg1"/>
              </a:solidFill>
            </a:endParaRPr>
          </a:p>
        </p:txBody>
      </p:sp>
      <p:pic>
        <p:nvPicPr>
          <p:cNvPr id="190470" name="Picture 3" descr="tmp"/>
          <p:cNvPicPr>
            <a:picLocks noChangeAspect="1" noChangeArrowheads="1"/>
          </p:cNvPicPr>
          <p:nvPr/>
        </p:nvPicPr>
        <p:blipFill>
          <a:blip r:embed="rId3"/>
          <a:srcRect/>
          <a:stretch>
            <a:fillRect/>
          </a:stretch>
        </p:blipFill>
        <p:spPr bwMode="auto">
          <a:xfrm>
            <a:off x="395536" y="3324249"/>
            <a:ext cx="7696200" cy="2913063"/>
          </a:xfrm>
          <a:prstGeom prst="rect">
            <a:avLst/>
          </a:prstGeom>
          <a:noFill/>
          <a:ln w="9525">
            <a:noFill/>
            <a:miter lim="800000"/>
            <a:headEnd/>
            <a:tailEnd/>
          </a:ln>
        </p:spPr>
      </p:pic>
      <p:sp>
        <p:nvSpPr>
          <p:cNvPr id="9"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10"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1"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2"/>
          <p:cNvGrpSpPr>
            <a:grpSpLocks/>
          </p:cNvGrpSpPr>
          <p:nvPr/>
        </p:nvGrpSpPr>
        <p:grpSpPr bwMode="auto">
          <a:xfrm>
            <a:off x="3890442" y="4141688"/>
            <a:ext cx="4495800" cy="654050"/>
            <a:chOff x="2784" y="2304"/>
            <a:chExt cx="2832" cy="412"/>
          </a:xfrm>
        </p:grpSpPr>
        <p:sp>
          <p:nvSpPr>
            <p:cNvPr id="191510" name="Line 3"/>
            <p:cNvSpPr>
              <a:spLocks noChangeShapeType="1"/>
            </p:cNvSpPr>
            <p:nvPr/>
          </p:nvSpPr>
          <p:spPr bwMode="auto">
            <a:xfrm>
              <a:off x="2784" y="2400"/>
              <a:ext cx="1824" cy="0"/>
            </a:xfrm>
            <a:prstGeom prst="line">
              <a:avLst/>
            </a:prstGeom>
            <a:noFill/>
            <a:ln w="9525">
              <a:solidFill>
                <a:schemeClr val="tx1"/>
              </a:solidFill>
              <a:round/>
              <a:headEnd/>
              <a:tailEnd type="triangle" w="med" len="med"/>
            </a:ln>
          </p:spPr>
          <p:txBody>
            <a:bodyPr wrap="none"/>
            <a:lstStyle/>
            <a:p>
              <a:endParaRPr lang="zh-CN" altLang="en-US"/>
            </a:p>
          </p:txBody>
        </p:sp>
        <p:sp>
          <p:nvSpPr>
            <p:cNvPr id="191511" name="Oval 4"/>
            <p:cNvSpPr>
              <a:spLocks noChangeArrowheads="1"/>
            </p:cNvSpPr>
            <p:nvPr/>
          </p:nvSpPr>
          <p:spPr bwMode="auto">
            <a:xfrm>
              <a:off x="3000" y="2361"/>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512" name="Oval 5"/>
            <p:cNvSpPr>
              <a:spLocks noChangeArrowheads="1"/>
            </p:cNvSpPr>
            <p:nvPr/>
          </p:nvSpPr>
          <p:spPr bwMode="auto">
            <a:xfrm>
              <a:off x="3549" y="2352"/>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513" name="Oval 6"/>
            <p:cNvSpPr>
              <a:spLocks noChangeArrowheads="1"/>
            </p:cNvSpPr>
            <p:nvPr/>
          </p:nvSpPr>
          <p:spPr bwMode="auto">
            <a:xfrm>
              <a:off x="4098" y="2352"/>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514" name="Text Box 7"/>
            <p:cNvSpPr txBox="1">
              <a:spLocks noChangeArrowheads="1"/>
            </p:cNvSpPr>
            <p:nvPr/>
          </p:nvSpPr>
          <p:spPr bwMode="auto">
            <a:xfrm>
              <a:off x="2937" y="2466"/>
              <a:ext cx="384"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NM</a:t>
              </a:r>
            </a:p>
          </p:txBody>
        </p:sp>
        <p:sp>
          <p:nvSpPr>
            <p:cNvPr id="191515" name="Text Box 8"/>
            <p:cNvSpPr txBox="1">
              <a:spLocks noChangeArrowheads="1"/>
            </p:cNvSpPr>
            <p:nvPr/>
          </p:nvSpPr>
          <p:spPr bwMode="auto">
            <a:xfrm>
              <a:off x="3495" y="2457"/>
              <a:ext cx="384"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JM</a:t>
              </a:r>
            </a:p>
          </p:txBody>
        </p:sp>
        <p:sp>
          <p:nvSpPr>
            <p:cNvPr id="191516" name="Text Box 9"/>
            <p:cNvSpPr txBox="1">
              <a:spLocks noChangeArrowheads="1"/>
            </p:cNvSpPr>
            <p:nvPr/>
          </p:nvSpPr>
          <p:spPr bwMode="auto">
            <a:xfrm>
              <a:off x="4050" y="2459"/>
              <a:ext cx="384" cy="250"/>
            </a:xfrm>
            <a:prstGeom prst="rect">
              <a:avLst/>
            </a:prstGeom>
            <a:noFill/>
            <a:ln w="9525">
              <a:noFill/>
              <a:miter lim="800000"/>
              <a:headEnd/>
              <a:tailEnd/>
            </a:ln>
          </p:spPr>
          <p:txBody>
            <a:bodyPr>
              <a:spAutoFit/>
            </a:bodyPr>
            <a:lstStyle/>
            <a:p>
              <a:pPr>
                <a:spcBef>
                  <a:spcPct val="50000"/>
                </a:spcBef>
              </a:pPr>
              <a:r>
                <a:rPr lang="en-US" altLang="zh-CN" sz="2000" dirty="0">
                  <a:latin typeface="Times New Roman" pitchFamily="18" charset="0"/>
                </a:rPr>
                <a:t>FM</a:t>
              </a:r>
            </a:p>
          </p:txBody>
        </p:sp>
        <p:sp>
          <p:nvSpPr>
            <p:cNvPr id="191517" name="Text Box 10"/>
            <p:cNvSpPr txBox="1">
              <a:spLocks noChangeArrowheads="1"/>
            </p:cNvSpPr>
            <p:nvPr/>
          </p:nvSpPr>
          <p:spPr bwMode="auto">
            <a:xfrm>
              <a:off x="4656" y="2304"/>
              <a:ext cx="960" cy="366"/>
            </a:xfrm>
            <a:prstGeom prst="rect">
              <a:avLst/>
            </a:prstGeom>
            <a:noFill/>
            <a:ln w="9525">
              <a:noFill/>
              <a:miter lim="800000"/>
              <a:headEnd/>
              <a:tailEnd/>
            </a:ln>
          </p:spPr>
          <p:txBody>
            <a:bodyPr>
              <a:spAutoFit/>
            </a:bodyPr>
            <a:lstStyle/>
            <a:p>
              <a:pPr>
                <a:spcBef>
                  <a:spcPct val="50000"/>
                </a:spcBef>
              </a:pPr>
              <a:r>
                <a:rPr lang="en-US" altLang="zh-CN" sz="1600" b="1">
                  <a:latin typeface="Times New Roman" pitchFamily="18" charset="0"/>
                </a:rPr>
                <a:t>X (Migration Frequency)</a:t>
              </a:r>
            </a:p>
          </p:txBody>
        </p:sp>
      </p:grpSp>
      <p:grpSp>
        <p:nvGrpSpPr>
          <p:cNvPr id="3" name="Group 11"/>
          <p:cNvGrpSpPr>
            <a:grpSpLocks/>
          </p:cNvGrpSpPr>
          <p:nvPr/>
        </p:nvGrpSpPr>
        <p:grpSpPr bwMode="auto">
          <a:xfrm>
            <a:off x="3738042" y="1550888"/>
            <a:ext cx="1828800" cy="2743200"/>
            <a:chOff x="2688" y="672"/>
            <a:chExt cx="1152" cy="1728"/>
          </a:xfrm>
        </p:grpSpPr>
        <p:sp>
          <p:nvSpPr>
            <p:cNvPr id="191504" name="Line 12"/>
            <p:cNvSpPr>
              <a:spLocks noChangeShapeType="1"/>
            </p:cNvSpPr>
            <p:nvPr/>
          </p:nvSpPr>
          <p:spPr bwMode="auto">
            <a:xfrm flipV="1">
              <a:off x="2784" y="912"/>
              <a:ext cx="0" cy="1488"/>
            </a:xfrm>
            <a:prstGeom prst="line">
              <a:avLst/>
            </a:prstGeom>
            <a:noFill/>
            <a:ln w="9525">
              <a:solidFill>
                <a:schemeClr val="tx1"/>
              </a:solidFill>
              <a:round/>
              <a:headEnd/>
              <a:tailEnd type="triangle" w="med" len="med"/>
            </a:ln>
          </p:spPr>
          <p:txBody>
            <a:bodyPr wrap="none"/>
            <a:lstStyle/>
            <a:p>
              <a:endParaRPr lang="zh-CN" altLang="en-US"/>
            </a:p>
          </p:txBody>
        </p:sp>
        <p:sp>
          <p:nvSpPr>
            <p:cNvPr id="191505" name="Text Box 13"/>
            <p:cNvSpPr txBox="1">
              <a:spLocks noChangeArrowheads="1"/>
            </p:cNvSpPr>
            <p:nvPr/>
          </p:nvSpPr>
          <p:spPr bwMode="auto">
            <a:xfrm>
              <a:off x="2688" y="672"/>
              <a:ext cx="1152" cy="212"/>
            </a:xfrm>
            <a:prstGeom prst="rect">
              <a:avLst/>
            </a:prstGeom>
            <a:noFill/>
            <a:ln w="9525">
              <a:noFill/>
              <a:miter lim="800000"/>
              <a:headEnd/>
              <a:tailEnd/>
            </a:ln>
          </p:spPr>
          <p:txBody>
            <a:bodyPr>
              <a:spAutoFit/>
            </a:bodyPr>
            <a:lstStyle/>
            <a:p>
              <a:pPr>
                <a:spcBef>
                  <a:spcPct val="50000"/>
                </a:spcBef>
              </a:pPr>
              <a:r>
                <a:rPr lang="en-US" altLang="zh-CN" sz="1600" b="1">
                  <a:latin typeface="Times New Roman" pitchFamily="18" charset="0"/>
                </a:rPr>
                <a:t>Y (Delivery Mode)</a:t>
              </a:r>
            </a:p>
          </p:txBody>
        </p:sp>
        <p:sp>
          <p:nvSpPr>
            <p:cNvPr id="191506" name="Oval 14"/>
            <p:cNvSpPr>
              <a:spLocks noChangeArrowheads="1"/>
            </p:cNvSpPr>
            <p:nvPr/>
          </p:nvSpPr>
          <p:spPr bwMode="auto">
            <a:xfrm>
              <a:off x="2736" y="2064"/>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507" name="Oval 15"/>
            <p:cNvSpPr>
              <a:spLocks noChangeArrowheads="1"/>
            </p:cNvSpPr>
            <p:nvPr/>
          </p:nvSpPr>
          <p:spPr bwMode="auto">
            <a:xfrm>
              <a:off x="2736" y="1440"/>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508" name="Text Box 16"/>
            <p:cNvSpPr txBox="1">
              <a:spLocks noChangeArrowheads="1"/>
            </p:cNvSpPr>
            <p:nvPr/>
          </p:nvSpPr>
          <p:spPr bwMode="auto">
            <a:xfrm>
              <a:off x="2838" y="1980"/>
              <a:ext cx="384"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PL</a:t>
              </a:r>
            </a:p>
          </p:txBody>
        </p:sp>
        <p:sp>
          <p:nvSpPr>
            <p:cNvPr id="191509" name="Text Box 17"/>
            <p:cNvSpPr txBox="1">
              <a:spLocks noChangeArrowheads="1"/>
            </p:cNvSpPr>
            <p:nvPr/>
          </p:nvSpPr>
          <p:spPr bwMode="auto">
            <a:xfrm>
              <a:off x="2826" y="1374"/>
              <a:ext cx="384"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PS</a:t>
              </a:r>
            </a:p>
          </p:txBody>
        </p:sp>
      </p:grpSp>
      <p:grpSp>
        <p:nvGrpSpPr>
          <p:cNvPr id="4" name="Group 18"/>
          <p:cNvGrpSpPr>
            <a:grpSpLocks/>
          </p:cNvGrpSpPr>
          <p:nvPr/>
        </p:nvGrpSpPr>
        <p:grpSpPr bwMode="auto">
          <a:xfrm>
            <a:off x="899592" y="4217888"/>
            <a:ext cx="2990850" cy="1803400"/>
            <a:chOff x="900" y="2352"/>
            <a:chExt cx="1884" cy="1136"/>
          </a:xfrm>
        </p:grpSpPr>
        <p:sp>
          <p:nvSpPr>
            <p:cNvPr id="191496" name="Line 19"/>
            <p:cNvSpPr>
              <a:spLocks noChangeShapeType="1"/>
            </p:cNvSpPr>
            <p:nvPr/>
          </p:nvSpPr>
          <p:spPr bwMode="auto">
            <a:xfrm flipH="1">
              <a:off x="1056" y="2400"/>
              <a:ext cx="1728" cy="864"/>
            </a:xfrm>
            <a:prstGeom prst="line">
              <a:avLst/>
            </a:prstGeom>
            <a:noFill/>
            <a:ln w="9525">
              <a:solidFill>
                <a:schemeClr val="tx1"/>
              </a:solidFill>
              <a:round/>
              <a:headEnd/>
              <a:tailEnd type="triangle" w="med" len="med"/>
            </a:ln>
          </p:spPr>
          <p:txBody>
            <a:bodyPr wrap="none"/>
            <a:lstStyle/>
            <a:p>
              <a:endParaRPr lang="zh-CN" altLang="en-US"/>
            </a:p>
          </p:txBody>
        </p:sp>
        <p:sp>
          <p:nvSpPr>
            <p:cNvPr id="191497" name="Oval 20"/>
            <p:cNvSpPr>
              <a:spLocks noChangeArrowheads="1"/>
            </p:cNvSpPr>
            <p:nvPr/>
          </p:nvSpPr>
          <p:spPr bwMode="auto">
            <a:xfrm>
              <a:off x="2472" y="2496"/>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498" name="Oval 21"/>
            <p:cNvSpPr>
              <a:spLocks noChangeArrowheads="1"/>
            </p:cNvSpPr>
            <p:nvPr/>
          </p:nvSpPr>
          <p:spPr bwMode="auto">
            <a:xfrm>
              <a:off x="1518" y="2967"/>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499" name="Oval 22"/>
            <p:cNvSpPr>
              <a:spLocks noChangeArrowheads="1"/>
            </p:cNvSpPr>
            <p:nvPr/>
          </p:nvSpPr>
          <p:spPr bwMode="auto">
            <a:xfrm>
              <a:off x="1968" y="2736"/>
              <a:ext cx="96" cy="96"/>
            </a:xfrm>
            <a:prstGeom prst="ellipse">
              <a:avLst/>
            </a:prstGeom>
            <a:solidFill>
              <a:schemeClr val="accent1"/>
            </a:solidFill>
            <a:ln w="9525">
              <a:solidFill>
                <a:schemeClr val="tx1"/>
              </a:solidFill>
              <a:round/>
              <a:headEnd/>
              <a:tailEnd/>
            </a:ln>
          </p:spPr>
          <p:txBody>
            <a:bodyPr wrap="none" anchor="ctr"/>
            <a:lstStyle/>
            <a:p>
              <a:endParaRPr lang="zh-CN" altLang="en-US"/>
            </a:p>
          </p:txBody>
        </p:sp>
        <p:sp>
          <p:nvSpPr>
            <p:cNvPr id="191500" name="Text Box 23"/>
            <p:cNvSpPr txBox="1">
              <a:spLocks noChangeArrowheads="1"/>
            </p:cNvSpPr>
            <p:nvPr/>
          </p:nvSpPr>
          <p:spPr bwMode="auto">
            <a:xfrm>
              <a:off x="2151" y="2352"/>
              <a:ext cx="345"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NS</a:t>
              </a:r>
            </a:p>
          </p:txBody>
        </p:sp>
        <p:sp>
          <p:nvSpPr>
            <p:cNvPr id="191501" name="Text Box 24"/>
            <p:cNvSpPr txBox="1">
              <a:spLocks noChangeArrowheads="1"/>
            </p:cNvSpPr>
            <p:nvPr/>
          </p:nvSpPr>
          <p:spPr bwMode="auto">
            <a:xfrm>
              <a:off x="1008" y="2544"/>
              <a:ext cx="1008"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SHM (SMA)</a:t>
              </a:r>
            </a:p>
          </p:txBody>
        </p:sp>
        <p:sp>
          <p:nvSpPr>
            <p:cNvPr id="191502" name="Text Box 25"/>
            <p:cNvSpPr txBox="1">
              <a:spLocks noChangeArrowheads="1"/>
            </p:cNvSpPr>
            <p:nvPr/>
          </p:nvSpPr>
          <p:spPr bwMode="auto">
            <a:xfrm>
              <a:off x="1194" y="2847"/>
              <a:ext cx="345" cy="250"/>
            </a:xfrm>
            <a:prstGeom prst="rect">
              <a:avLst/>
            </a:prstGeom>
            <a:noFill/>
            <a:ln w="9525">
              <a:noFill/>
              <a:miter lim="800000"/>
              <a:headEnd/>
              <a:tailEnd/>
            </a:ln>
          </p:spPr>
          <p:txBody>
            <a:bodyPr>
              <a:spAutoFit/>
            </a:bodyPr>
            <a:lstStyle/>
            <a:p>
              <a:pPr>
                <a:spcBef>
                  <a:spcPct val="50000"/>
                </a:spcBef>
              </a:pPr>
              <a:r>
                <a:rPr lang="en-US" altLang="zh-CN" sz="2000">
                  <a:latin typeface="Times New Roman" pitchFamily="18" charset="0"/>
                </a:rPr>
                <a:t>FS</a:t>
              </a:r>
            </a:p>
          </p:txBody>
        </p:sp>
        <p:sp>
          <p:nvSpPr>
            <p:cNvPr id="191503" name="Text Box 26"/>
            <p:cNvSpPr txBox="1">
              <a:spLocks noChangeArrowheads="1"/>
            </p:cNvSpPr>
            <p:nvPr/>
          </p:nvSpPr>
          <p:spPr bwMode="auto">
            <a:xfrm>
              <a:off x="900" y="3276"/>
              <a:ext cx="1344" cy="212"/>
            </a:xfrm>
            <a:prstGeom prst="rect">
              <a:avLst/>
            </a:prstGeom>
            <a:noFill/>
            <a:ln w="9525">
              <a:noFill/>
              <a:miter lim="800000"/>
              <a:headEnd/>
              <a:tailEnd/>
            </a:ln>
          </p:spPr>
          <p:txBody>
            <a:bodyPr>
              <a:spAutoFit/>
            </a:bodyPr>
            <a:lstStyle/>
            <a:p>
              <a:pPr>
                <a:spcBef>
                  <a:spcPct val="50000"/>
                </a:spcBef>
              </a:pPr>
              <a:r>
                <a:rPr lang="en-US" altLang="zh-CN" sz="1600" b="1">
                  <a:latin typeface="Times New Roman" pitchFamily="18" charset="0"/>
                </a:rPr>
                <a:t>Z (Synchronization)</a:t>
              </a:r>
            </a:p>
          </p:txBody>
        </p:sp>
      </p:grpSp>
      <p:sp>
        <p:nvSpPr>
          <p:cNvPr id="30" name="Rectangle 2"/>
          <p:cNvSpPr>
            <a:spLocks noGrp="1" noChangeArrowheads="1"/>
          </p:cNvSpPr>
          <p:nvPr>
            <p:ph type="title"/>
          </p:nvPr>
        </p:nvSpPr>
        <p:spPr/>
        <p:txBody>
          <a:bodyPr/>
          <a:lstStyle/>
          <a:p>
            <a:pPr eaLnBrk="1" hangingPunct="1"/>
            <a:r>
              <a:rPr lang="zh-CN" altLang="en-US" dirty="0" smtClean="0"/>
              <a:t>基础框架：三维模型</a:t>
            </a:r>
            <a:endParaRPr lang="zh-CN" altLang="en-US" sz="2500" dirty="0" smtClean="0"/>
          </a:p>
        </p:txBody>
      </p:sp>
      <p:sp>
        <p:nvSpPr>
          <p:cNvPr id="29"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56</a:t>
            </a:fld>
            <a:endParaRPr lang="en-US" altLang="zh-CN" dirty="0">
              <a:solidFill>
                <a:schemeClr val="bg1"/>
              </a:solidFill>
            </a:endParaRPr>
          </a:p>
        </p:txBody>
      </p:sp>
      <p:sp>
        <p:nvSpPr>
          <p:cNvPr id="28" name="TextBox 27"/>
          <p:cNvSpPr txBox="1"/>
          <p:nvPr/>
        </p:nvSpPr>
        <p:spPr>
          <a:xfrm>
            <a:off x="5004048" y="5445224"/>
            <a:ext cx="3096344" cy="984885"/>
          </a:xfrm>
          <a:prstGeom prst="rect">
            <a:avLst/>
          </a:prstGeom>
          <a:noFill/>
        </p:spPr>
        <p:txBody>
          <a:bodyPr wrap="square" rtlCol="0">
            <a:spAutoFit/>
          </a:bodyPr>
          <a:lstStyle/>
          <a:p>
            <a:pPr lvl="1">
              <a:buFont typeface="Wingdings" pitchFamily="2" charset="2"/>
              <a:buChar char="Ø"/>
            </a:pPr>
            <a:r>
              <a:rPr lang="zh-CN" altLang="en-US" sz="2000" dirty="0" smtClean="0"/>
              <a:t>模型三维是正交的</a:t>
            </a:r>
          </a:p>
          <a:p>
            <a:pPr lvl="1">
              <a:buFont typeface="Wingdings" pitchFamily="2" charset="2"/>
              <a:buChar char="Ø"/>
            </a:pPr>
            <a:r>
              <a:rPr lang="zh-CN" altLang="en-US" sz="2000" dirty="0" smtClean="0"/>
              <a:t>协议</a:t>
            </a:r>
            <a:r>
              <a:rPr lang="en-US" altLang="zh-CN" sz="2000" dirty="0" smtClean="0"/>
              <a:t>: XX-YY-ZZ</a:t>
            </a:r>
          </a:p>
          <a:p>
            <a:endParaRPr lang="zh-CN" altLang="en-US" dirty="0"/>
          </a:p>
        </p:txBody>
      </p:sp>
      <p:sp>
        <p:nvSpPr>
          <p:cNvPr id="33"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4"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5"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wipe(down)">
                                      <p:cBhvr>
                                        <p:cTn id="12" dur="500"/>
                                        <p:tgtEl>
                                          <p:spTgt spid="3"/>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wipe(right)">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p:txBody>
          <a:bodyPr>
            <a:normAutofit/>
          </a:bodyPr>
          <a:lstStyle/>
          <a:p>
            <a:pPr eaLnBrk="1" hangingPunct="1"/>
            <a:r>
              <a:rPr lang="zh-CN" altLang="en-US" dirty="0" smtClean="0"/>
              <a:t>基础框架：协议组合</a:t>
            </a:r>
          </a:p>
        </p:txBody>
      </p:sp>
      <p:sp>
        <p:nvSpPr>
          <p:cNvPr id="192515" name="Rectangle 3"/>
          <p:cNvSpPr>
            <a:spLocks noGrp="1" noChangeArrowheads="1"/>
          </p:cNvSpPr>
          <p:nvPr>
            <p:ph idx="1"/>
          </p:nvPr>
        </p:nvSpPr>
        <p:spPr/>
        <p:txBody>
          <a:bodyPr/>
          <a:lstStyle/>
          <a:p>
            <a:pPr eaLnBrk="1" hangingPunct="1"/>
            <a:r>
              <a:rPr lang="zh-CN" altLang="en-US" dirty="0" smtClean="0"/>
              <a:t>基于</a:t>
            </a:r>
            <a:r>
              <a:rPr lang="en-US" altLang="zh-CN" dirty="0" smtClean="0"/>
              <a:t>Home</a:t>
            </a:r>
            <a:r>
              <a:rPr lang="zh-CN" altLang="en-US" dirty="0" smtClean="0"/>
              <a:t>服务器的协议</a:t>
            </a:r>
          </a:p>
          <a:p>
            <a:pPr lvl="1" eaLnBrk="1" hangingPunct="1"/>
            <a:r>
              <a:rPr lang="en-US" altLang="zh-CN" dirty="0" smtClean="0"/>
              <a:t>NM-PS-NS: Mobile IP</a:t>
            </a:r>
          </a:p>
          <a:p>
            <a:pPr lvl="1"/>
            <a:r>
              <a:rPr lang="en-US" altLang="zh-CN" dirty="0" smtClean="0"/>
              <a:t>NM-PS-SMA: Mobile IP + Sync</a:t>
            </a:r>
            <a:r>
              <a:rPr lang="zh-CN" altLang="en-US" dirty="0" smtClean="0"/>
              <a:t>信箱消息转发和</a:t>
            </a:r>
            <a:r>
              <a:rPr lang="en-US" altLang="zh-CN" dirty="0" smtClean="0"/>
              <a:t>Agent </a:t>
            </a:r>
            <a:r>
              <a:rPr lang="zh-CN" altLang="en-US" dirty="0" smtClean="0"/>
              <a:t>迁移的同步机制</a:t>
            </a:r>
            <a:endParaRPr lang="en-US" altLang="zh-CN" dirty="0" smtClean="0"/>
          </a:p>
          <a:p>
            <a:pPr lvl="1"/>
            <a:r>
              <a:rPr lang="en-US" altLang="zh-CN" dirty="0" smtClean="0"/>
              <a:t>NM-PL-NS:</a:t>
            </a:r>
            <a:r>
              <a:rPr lang="zh-CN" altLang="en-US" dirty="0" smtClean="0"/>
              <a:t>移动</a:t>
            </a:r>
            <a:r>
              <a:rPr lang="en-US" altLang="zh-CN" dirty="0" smtClean="0"/>
              <a:t>Agent </a:t>
            </a:r>
            <a:r>
              <a:rPr lang="zh-CN" altLang="en-US" dirty="0" smtClean="0"/>
              <a:t>每次从位于</a:t>
            </a:r>
            <a:r>
              <a:rPr lang="en-US" altLang="zh-CN" dirty="0" smtClean="0"/>
              <a:t>Home</a:t>
            </a:r>
            <a:r>
              <a:rPr lang="zh-CN" altLang="en-US" dirty="0" smtClean="0"/>
              <a:t>的信箱中</a:t>
            </a:r>
            <a:r>
              <a:rPr lang="en-US" altLang="zh-CN" dirty="0" smtClean="0"/>
              <a:t>Pull</a:t>
            </a:r>
            <a:r>
              <a:rPr lang="zh-CN" altLang="en-US" dirty="0" smtClean="0"/>
              <a:t>消息</a:t>
            </a:r>
            <a:endParaRPr lang="en-US" altLang="zh-CN" dirty="0" smtClean="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57</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altLang="zh-CN"/>
              <a:t>Mobile IP Solution</a:t>
            </a:r>
          </a:p>
        </p:txBody>
      </p:sp>
      <p:sp>
        <p:nvSpPr>
          <p:cNvPr id="26"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58</a:t>
            </a:fld>
            <a:endParaRPr lang="en-US" altLang="zh-CN" dirty="0">
              <a:solidFill>
                <a:schemeClr val="bg1"/>
              </a:solidFill>
            </a:endParaRPr>
          </a:p>
        </p:txBody>
      </p:sp>
      <p:sp>
        <p:nvSpPr>
          <p:cNvPr id="7173" name="Rectangle 5"/>
          <p:cNvSpPr>
            <a:spLocks noChangeArrowheads="1"/>
          </p:cNvSpPr>
          <p:nvPr/>
        </p:nvSpPr>
        <p:spPr bwMode="auto">
          <a:xfrm>
            <a:off x="800596" y="5658123"/>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a:t>
            </a:r>
          </a:p>
        </p:txBody>
      </p:sp>
      <p:grpSp>
        <p:nvGrpSpPr>
          <p:cNvPr id="2" name="Group 6"/>
          <p:cNvGrpSpPr>
            <a:grpSpLocks/>
          </p:cNvGrpSpPr>
          <p:nvPr/>
        </p:nvGrpSpPr>
        <p:grpSpPr bwMode="auto">
          <a:xfrm>
            <a:off x="1781870" y="4799286"/>
            <a:ext cx="533400" cy="609600"/>
            <a:chOff x="624" y="1152"/>
            <a:chExt cx="336" cy="384"/>
          </a:xfrm>
        </p:grpSpPr>
        <p:sp>
          <p:nvSpPr>
            <p:cNvPr id="7175" name="AutoShape 7"/>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7176" name="AutoShape 8"/>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7177" name="Rectangle 9"/>
          <p:cNvSpPr>
            <a:spLocks noChangeArrowheads="1"/>
          </p:cNvSpPr>
          <p:nvPr/>
        </p:nvSpPr>
        <p:spPr bwMode="auto">
          <a:xfrm>
            <a:off x="6366570" y="2914923"/>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a:t>
            </a:r>
          </a:p>
        </p:txBody>
      </p:sp>
      <p:sp>
        <p:nvSpPr>
          <p:cNvPr id="7178" name="Rectangle 10"/>
          <p:cNvSpPr>
            <a:spLocks noChangeArrowheads="1"/>
          </p:cNvSpPr>
          <p:nvPr/>
        </p:nvSpPr>
        <p:spPr bwMode="auto">
          <a:xfrm>
            <a:off x="3623370" y="5662886"/>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a:t>
            </a:r>
          </a:p>
        </p:txBody>
      </p:sp>
      <p:grpSp>
        <p:nvGrpSpPr>
          <p:cNvPr id="3" name="Group 11"/>
          <p:cNvGrpSpPr>
            <a:grpSpLocks/>
          </p:cNvGrpSpPr>
          <p:nvPr/>
        </p:nvGrpSpPr>
        <p:grpSpPr bwMode="auto">
          <a:xfrm>
            <a:off x="7407970" y="2060848"/>
            <a:ext cx="533400" cy="609600"/>
            <a:chOff x="624" y="1152"/>
            <a:chExt cx="336" cy="384"/>
          </a:xfrm>
        </p:grpSpPr>
        <p:sp>
          <p:nvSpPr>
            <p:cNvPr id="7180" name="AutoShape 12"/>
            <p:cNvSpPr>
              <a:spLocks noChangeArrowheads="1"/>
            </p:cNvSpPr>
            <p:nvPr/>
          </p:nvSpPr>
          <p:spPr bwMode="auto">
            <a:xfrm>
              <a:off x="624" y="1152"/>
              <a:ext cx="336" cy="240"/>
            </a:xfrm>
            <a:prstGeom prst="smileyFace">
              <a:avLst>
                <a:gd name="adj" fmla="val 4653"/>
              </a:avLst>
            </a:prstGeom>
            <a:solidFill>
              <a:srgbClr val="3366FF"/>
            </a:solidFill>
            <a:ln w="9525">
              <a:solidFill>
                <a:schemeClr val="tx1"/>
              </a:solidFill>
              <a:round/>
              <a:headEnd/>
              <a:tailEnd/>
            </a:ln>
            <a:effectLst/>
          </p:spPr>
          <p:txBody>
            <a:bodyPr wrap="none" anchor="ctr"/>
            <a:lstStyle/>
            <a:p>
              <a:endParaRPr lang="zh-CN" altLang="en-US"/>
            </a:p>
          </p:txBody>
        </p:sp>
        <p:sp>
          <p:nvSpPr>
            <p:cNvPr id="7181" name="AutoShape 13"/>
            <p:cNvSpPr>
              <a:spLocks noChangeArrowheads="1"/>
            </p:cNvSpPr>
            <p:nvPr/>
          </p:nvSpPr>
          <p:spPr bwMode="auto">
            <a:xfrm>
              <a:off x="680" y="1392"/>
              <a:ext cx="224" cy="144"/>
            </a:xfrm>
            <a:prstGeom prst="triangle">
              <a:avLst>
                <a:gd name="adj" fmla="val 50000"/>
              </a:avLst>
            </a:prstGeom>
            <a:solidFill>
              <a:srgbClr val="3366FF"/>
            </a:solidFill>
            <a:ln w="9525">
              <a:solidFill>
                <a:schemeClr val="tx1"/>
              </a:solidFill>
              <a:miter lim="800000"/>
              <a:headEnd/>
              <a:tailEnd/>
            </a:ln>
            <a:effectLst/>
          </p:spPr>
          <p:txBody>
            <a:bodyPr wrap="none" anchor="ctr"/>
            <a:lstStyle/>
            <a:p>
              <a:endParaRPr lang="zh-CN" altLang="en-US"/>
            </a:p>
          </p:txBody>
        </p:sp>
      </p:grpSp>
      <p:grpSp>
        <p:nvGrpSpPr>
          <p:cNvPr id="4" name="Group 14"/>
          <p:cNvGrpSpPr>
            <a:grpSpLocks/>
          </p:cNvGrpSpPr>
          <p:nvPr/>
        </p:nvGrpSpPr>
        <p:grpSpPr bwMode="auto">
          <a:xfrm>
            <a:off x="4537770" y="4862786"/>
            <a:ext cx="533400" cy="609600"/>
            <a:chOff x="624" y="1152"/>
            <a:chExt cx="336" cy="384"/>
          </a:xfrm>
        </p:grpSpPr>
        <p:sp>
          <p:nvSpPr>
            <p:cNvPr id="7183" name="AutoShape 15"/>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7184" name="AutoShape 16"/>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grpSp>
        <p:nvGrpSpPr>
          <p:cNvPr id="5" name="Group 20"/>
          <p:cNvGrpSpPr>
            <a:grpSpLocks/>
          </p:cNvGrpSpPr>
          <p:nvPr/>
        </p:nvGrpSpPr>
        <p:grpSpPr bwMode="auto">
          <a:xfrm>
            <a:off x="1781870" y="4799286"/>
            <a:ext cx="533400" cy="609600"/>
            <a:chOff x="624" y="1152"/>
            <a:chExt cx="336" cy="384"/>
          </a:xfrm>
        </p:grpSpPr>
        <p:sp>
          <p:nvSpPr>
            <p:cNvPr id="7189" name="AutoShape 21"/>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7190" name="AutoShape 22"/>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7192" name="AutoShape 24"/>
          <p:cNvSpPr>
            <a:spLocks noChangeArrowheads="1"/>
          </p:cNvSpPr>
          <p:nvPr/>
        </p:nvSpPr>
        <p:spPr bwMode="auto">
          <a:xfrm>
            <a:off x="1854696" y="5548586"/>
            <a:ext cx="3581400" cy="457200"/>
          </a:xfrm>
          <a:prstGeom prst="curvedUpArrow">
            <a:avLst>
              <a:gd name="adj1" fmla="val 128924"/>
              <a:gd name="adj2" fmla="val 285590"/>
              <a:gd name="adj3" fmla="val 41667"/>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7193" name="AutoShape 25"/>
          <p:cNvSpPr>
            <a:spLocks noChangeArrowheads="1"/>
          </p:cNvSpPr>
          <p:nvPr/>
        </p:nvSpPr>
        <p:spPr bwMode="auto">
          <a:xfrm>
            <a:off x="1854696" y="5548586"/>
            <a:ext cx="3581400" cy="457200"/>
          </a:xfrm>
          <a:prstGeom prst="curvedUpArrow">
            <a:avLst>
              <a:gd name="adj1" fmla="val 128924"/>
              <a:gd name="adj2" fmla="val 285590"/>
              <a:gd name="adj3" fmla="val 41667"/>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7194" name="Rectangle 26"/>
          <p:cNvSpPr>
            <a:spLocks noChangeArrowheads="1"/>
          </p:cNvSpPr>
          <p:nvPr/>
        </p:nvSpPr>
        <p:spPr bwMode="auto">
          <a:xfrm>
            <a:off x="251520" y="3219723"/>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MAP-Home</a:t>
            </a:r>
          </a:p>
        </p:txBody>
      </p:sp>
      <p:sp>
        <p:nvSpPr>
          <p:cNvPr id="7199" name="Line 31"/>
          <p:cNvSpPr>
            <a:spLocks noChangeShapeType="1"/>
          </p:cNvSpPr>
          <p:nvPr/>
        </p:nvSpPr>
        <p:spPr bwMode="auto">
          <a:xfrm flipH="1">
            <a:off x="2480370" y="2229123"/>
            <a:ext cx="4876800" cy="7620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7200" name="Line 32"/>
          <p:cNvSpPr>
            <a:spLocks noChangeShapeType="1"/>
          </p:cNvSpPr>
          <p:nvPr/>
        </p:nvSpPr>
        <p:spPr bwMode="auto">
          <a:xfrm>
            <a:off x="2404170" y="3143523"/>
            <a:ext cx="2209800" cy="1752600"/>
          </a:xfrm>
          <a:prstGeom prst="line">
            <a:avLst/>
          </a:prstGeom>
          <a:noFill/>
          <a:ln w="31750">
            <a:solidFill>
              <a:schemeClr val="hlink"/>
            </a:solidFill>
            <a:round/>
            <a:headEnd/>
            <a:tailEnd type="triangle" w="med" len="med"/>
          </a:ln>
          <a:effectLst/>
        </p:spPr>
        <p:txBody>
          <a:bodyPr wrap="none"/>
          <a:lstStyle/>
          <a:p>
            <a:endParaRPr lang="zh-CN" altLang="en-US"/>
          </a:p>
        </p:txBody>
      </p:sp>
      <p:grpSp>
        <p:nvGrpSpPr>
          <p:cNvPr id="6" name="Group 34"/>
          <p:cNvGrpSpPr>
            <a:grpSpLocks/>
          </p:cNvGrpSpPr>
          <p:nvPr/>
        </p:nvGrpSpPr>
        <p:grpSpPr bwMode="auto">
          <a:xfrm>
            <a:off x="2251770" y="3295923"/>
            <a:ext cx="2286000" cy="1752600"/>
            <a:chOff x="1584" y="2160"/>
            <a:chExt cx="1440" cy="1104"/>
          </a:xfrm>
        </p:grpSpPr>
        <p:sp>
          <p:nvSpPr>
            <p:cNvPr id="7198" name="Line 30"/>
            <p:cNvSpPr>
              <a:spLocks noChangeShapeType="1"/>
            </p:cNvSpPr>
            <p:nvPr/>
          </p:nvSpPr>
          <p:spPr bwMode="auto">
            <a:xfrm flipH="1" flipV="1">
              <a:off x="1584" y="2160"/>
              <a:ext cx="1440" cy="1104"/>
            </a:xfrm>
            <a:prstGeom prst="line">
              <a:avLst/>
            </a:prstGeom>
            <a:noFill/>
            <a:ln w="9525">
              <a:solidFill>
                <a:schemeClr val="tx1"/>
              </a:solidFill>
              <a:round/>
              <a:headEnd/>
              <a:tailEnd type="triangle" w="med" len="med"/>
            </a:ln>
            <a:effectLst/>
          </p:spPr>
          <p:txBody>
            <a:bodyPr wrap="none"/>
            <a:lstStyle/>
            <a:p>
              <a:endParaRPr lang="zh-CN" altLang="en-US"/>
            </a:p>
          </p:txBody>
        </p:sp>
        <p:sp>
          <p:nvSpPr>
            <p:cNvPr id="7201" name="Text Box 33"/>
            <p:cNvSpPr txBox="1">
              <a:spLocks noChangeArrowheads="1"/>
            </p:cNvSpPr>
            <p:nvPr/>
          </p:nvSpPr>
          <p:spPr bwMode="auto">
            <a:xfrm>
              <a:off x="1872" y="2616"/>
              <a:ext cx="480" cy="288"/>
            </a:xfrm>
            <a:prstGeom prst="rect">
              <a:avLst/>
            </a:prstGeom>
            <a:noFill/>
            <a:ln w="9525">
              <a:noFill/>
              <a:miter lim="800000"/>
              <a:headEnd/>
              <a:tailEnd/>
            </a:ln>
            <a:effectLst/>
          </p:spPr>
          <p:txBody>
            <a:bodyPr>
              <a:spAutoFit/>
            </a:bodyPr>
            <a:lstStyle/>
            <a:p>
              <a:pPr>
                <a:spcBef>
                  <a:spcPct val="50000"/>
                </a:spcBef>
              </a:pPr>
              <a:r>
                <a:rPr lang="en-US" altLang="zh-CN" b="1" i="1"/>
                <a:t>Reg</a:t>
              </a:r>
            </a:p>
          </p:txBody>
        </p:sp>
      </p:grpSp>
      <p:sp>
        <p:nvSpPr>
          <p:cNvPr id="29"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0"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1"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5"/>
                                        </p:tgtEl>
                                        <p:attrNameLst>
                                          <p:attrName>style.visibility</p:attrName>
                                        </p:attrNameLst>
                                      </p:cBhvr>
                                      <p:to>
                                        <p:strVal val="visible"/>
                                      </p:to>
                                    </p:set>
                                  </p:childTnLst>
                                  <p:subTnLst>
                                    <p:set>
                                      <p:cBhvr override="childStyle">
                                        <p:cTn dur="1" fill="hold" display="0" masterRel="nextClick" afterEffect="1"/>
                                        <p:tgtEl>
                                          <p:spTgt spid="5"/>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9" presetClass="entr" presetSubtype="0" fill="hold" grpId="0" nodeType="clickEffect">
                                  <p:stCondLst>
                                    <p:cond delay="0"/>
                                  </p:stCondLst>
                                  <p:childTnLst>
                                    <p:set>
                                      <p:cBhvr>
                                        <p:cTn id="10" dur="1" fill="hold">
                                          <p:stCondLst>
                                            <p:cond delay="0"/>
                                          </p:stCondLst>
                                        </p:cTn>
                                        <p:tgtEl>
                                          <p:spTgt spid="7192"/>
                                        </p:tgtEl>
                                        <p:attrNameLst>
                                          <p:attrName>style.visibility</p:attrName>
                                        </p:attrNameLst>
                                      </p:cBhvr>
                                      <p:to>
                                        <p:strVal val="visible"/>
                                      </p:to>
                                    </p:set>
                                    <p:animEffect transition="in" filter="dissolve">
                                      <p:cBhvr>
                                        <p:cTn id="11" dur="500"/>
                                        <p:tgtEl>
                                          <p:spTgt spid="7192"/>
                                        </p:tgtEl>
                                      </p:cBhvr>
                                    </p:animEffect>
                                  </p:childTnLst>
                                </p:cTn>
                              </p:par>
                            </p:childTnLst>
                          </p:cTn>
                        </p:par>
                        <p:par>
                          <p:cTn id="12" fill="hold">
                            <p:stCondLst>
                              <p:cond delay="500"/>
                            </p:stCondLst>
                            <p:childTnLst>
                              <p:par>
                                <p:cTn id="13" presetID="1" presetClass="entr" presetSubtype="0" fill="hold" grpId="0" nodeType="afterEffect">
                                  <p:stCondLst>
                                    <p:cond delay="0"/>
                                  </p:stCondLst>
                                  <p:childTnLst>
                                    <p:set>
                                      <p:cBhvr>
                                        <p:cTn id="14" dur="1" fill="hold">
                                          <p:stCondLst>
                                            <p:cond delay="499"/>
                                          </p:stCondLst>
                                        </p:cTn>
                                        <p:tgtEl>
                                          <p:spTgt spid="7193"/>
                                        </p:tgtEl>
                                        <p:attrNameLst>
                                          <p:attrName>style.visibility</p:attrName>
                                        </p:attrNameLst>
                                      </p:cBhvr>
                                      <p:to>
                                        <p:strVal val="visible"/>
                                      </p:to>
                                    </p:set>
                                  </p:childTnLst>
                                </p:cTn>
                              </p:par>
                            </p:childTnLst>
                          </p:cTn>
                        </p:par>
                        <p:par>
                          <p:cTn id="15" fill="hold">
                            <p:stCondLst>
                              <p:cond delay="1000"/>
                            </p:stCondLst>
                            <p:childTnLst>
                              <p:par>
                                <p:cTn id="16" presetID="9" presetClass="entr" presetSubtype="0" fill="hold" nodeType="after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ssolve">
                                      <p:cBhvr>
                                        <p:cTn id="18" dur="500"/>
                                        <p:tgtEl>
                                          <p:spTgt spid="4"/>
                                        </p:tgtEl>
                                      </p:cBhvr>
                                    </p:animEffec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499"/>
                                          </p:stCondLst>
                                        </p:cTn>
                                        <p:tgtEl>
                                          <p:spTgt spid="6"/>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3" presetClass="entr" presetSubtype="5" fill="hold" grpId="0" nodeType="clickEffect">
                                  <p:stCondLst>
                                    <p:cond delay="0"/>
                                  </p:stCondLst>
                                  <p:childTnLst>
                                    <p:set>
                                      <p:cBhvr>
                                        <p:cTn id="26" dur="1" fill="hold">
                                          <p:stCondLst>
                                            <p:cond delay="0"/>
                                          </p:stCondLst>
                                        </p:cTn>
                                        <p:tgtEl>
                                          <p:spTgt spid="7199"/>
                                        </p:tgtEl>
                                        <p:attrNameLst>
                                          <p:attrName>style.visibility</p:attrName>
                                        </p:attrNameLst>
                                      </p:cBhvr>
                                      <p:to>
                                        <p:strVal val="visible"/>
                                      </p:to>
                                    </p:set>
                                    <p:animEffect transition="in" filter="blinds(vertical)">
                                      <p:cBhvr>
                                        <p:cTn id="27" dur="500"/>
                                        <p:tgtEl>
                                          <p:spTgt spid="7199"/>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5" fill="hold" grpId="0" nodeType="clickEffect">
                                  <p:stCondLst>
                                    <p:cond delay="0"/>
                                  </p:stCondLst>
                                  <p:childTnLst>
                                    <p:set>
                                      <p:cBhvr>
                                        <p:cTn id="31" dur="1" fill="hold">
                                          <p:stCondLst>
                                            <p:cond delay="0"/>
                                          </p:stCondLst>
                                        </p:cTn>
                                        <p:tgtEl>
                                          <p:spTgt spid="7200"/>
                                        </p:tgtEl>
                                        <p:attrNameLst>
                                          <p:attrName>style.visibility</p:attrName>
                                        </p:attrNameLst>
                                      </p:cBhvr>
                                      <p:to>
                                        <p:strVal val="visible"/>
                                      </p:to>
                                    </p:set>
                                    <p:animEffect transition="in" filter="blinds(vertical)">
                                      <p:cBhvr>
                                        <p:cTn id="32" dur="500"/>
                                        <p:tgtEl>
                                          <p:spTgt spid="720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92" grpId="0" animBg="1"/>
      <p:bldP spid="7193" grpId="0" animBg="1"/>
      <p:bldP spid="7199" grpId="0" animBg="1"/>
      <p:bldP spid="7200" grpId="0" animBg="1"/>
    </p:bld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6" name="Rectangle 4"/>
          <p:cNvSpPr>
            <a:spLocks noChangeArrowheads="1"/>
          </p:cNvSpPr>
          <p:nvPr/>
        </p:nvSpPr>
        <p:spPr bwMode="auto">
          <a:xfrm>
            <a:off x="816670" y="57912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a:t>
            </a:r>
          </a:p>
        </p:txBody>
      </p:sp>
      <p:grpSp>
        <p:nvGrpSpPr>
          <p:cNvPr id="2" name="Group 16"/>
          <p:cNvGrpSpPr>
            <a:grpSpLocks/>
          </p:cNvGrpSpPr>
          <p:nvPr/>
        </p:nvGrpSpPr>
        <p:grpSpPr bwMode="auto">
          <a:xfrm>
            <a:off x="1781870" y="4932363"/>
            <a:ext cx="533400" cy="609600"/>
            <a:chOff x="624" y="1152"/>
            <a:chExt cx="336" cy="384"/>
          </a:xfrm>
        </p:grpSpPr>
        <p:sp>
          <p:nvSpPr>
            <p:cNvPr id="8209" name="AutoShape 17"/>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8210" name="AutoShape 18"/>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8194" name="Rectangle 2"/>
          <p:cNvSpPr>
            <a:spLocks noGrp="1" noChangeArrowheads="1"/>
          </p:cNvSpPr>
          <p:nvPr>
            <p:ph type="title"/>
          </p:nvPr>
        </p:nvSpPr>
        <p:spPr/>
        <p:txBody>
          <a:bodyPr/>
          <a:lstStyle/>
          <a:p>
            <a:r>
              <a:rPr lang="en-US" altLang="zh-CN"/>
              <a:t>Mobile IP + Synchronization</a:t>
            </a:r>
          </a:p>
        </p:txBody>
      </p:sp>
      <p:sp>
        <p:nvSpPr>
          <p:cNvPr id="36"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59</a:t>
            </a:fld>
            <a:endParaRPr lang="en-US" altLang="zh-CN" dirty="0">
              <a:solidFill>
                <a:schemeClr val="bg1"/>
              </a:solidFill>
            </a:endParaRPr>
          </a:p>
        </p:txBody>
      </p:sp>
      <p:grpSp>
        <p:nvGrpSpPr>
          <p:cNvPr id="3" name="Group 5"/>
          <p:cNvGrpSpPr>
            <a:grpSpLocks/>
          </p:cNvGrpSpPr>
          <p:nvPr/>
        </p:nvGrpSpPr>
        <p:grpSpPr bwMode="auto">
          <a:xfrm>
            <a:off x="1781870" y="4932363"/>
            <a:ext cx="533400" cy="609600"/>
            <a:chOff x="624" y="1152"/>
            <a:chExt cx="336" cy="384"/>
          </a:xfrm>
        </p:grpSpPr>
        <p:sp>
          <p:nvSpPr>
            <p:cNvPr id="8198" name="AutoShape 6"/>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8199" name="AutoShape 7"/>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8200" name="Rectangle 8"/>
          <p:cNvSpPr>
            <a:spLocks noChangeArrowheads="1"/>
          </p:cNvSpPr>
          <p:nvPr/>
        </p:nvSpPr>
        <p:spPr bwMode="auto">
          <a:xfrm>
            <a:off x="6366570" y="30480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a:t>
            </a:r>
          </a:p>
        </p:txBody>
      </p:sp>
      <p:sp>
        <p:nvSpPr>
          <p:cNvPr id="8201" name="Rectangle 9"/>
          <p:cNvSpPr>
            <a:spLocks noChangeArrowheads="1"/>
          </p:cNvSpPr>
          <p:nvPr/>
        </p:nvSpPr>
        <p:spPr bwMode="auto">
          <a:xfrm>
            <a:off x="3623370" y="5795963"/>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a:t>
            </a:r>
          </a:p>
        </p:txBody>
      </p:sp>
      <p:grpSp>
        <p:nvGrpSpPr>
          <p:cNvPr id="4" name="Group 10"/>
          <p:cNvGrpSpPr>
            <a:grpSpLocks/>
          </p:cNvGrpSpPr>
          <p:nvPr/>
        </p:nvGrpSpPr>
        <p:grpSpPr bwMode="auto">
          <a:xfrm>
            <a:off x="7407970" y="2193925"/>
            <a:ext cx="533400" cy="609600"/>
            <a:chOff x="624" y="1152"/>
            <a:chExt cx="336" cy="384"/>
          </a:xfrm>
        </p:grpSpPr>
        <p:sp>
          <p:nvSpPr>
            <p:cNvPr id="8203" name="AutoShape 11"/>
            <p:cNvSpPr>
              <a:spLocks noChangeArrowheads="1"/>
            </p:cNvSpPr>
            <p:nvPr/>
          </p:nvSpPr>
          <p:spPr bwMode="auto">
            <a:xfrm>
              <a:off x="624" y="1152"/>
              <a:ext cx="336" cy="240"/>
            </a:xfrm>
            <a:prstGeom prst="smileyFace">
              <a:avLst>
                <a:gd name="adj" fmla="val 4653"/>
              </a:avLst>
            </a:prstGeom>
            <a:solidFill>
              <a:srgbClr val="3366FF"/>
            </a:solidFill>
            <a:ln w="9525">
              <a:solidFill>
                <a:schemeClr val="tx1"/>
              </a:solidFill>
              <a:round/>
              <a:headEnd/>
              <a:tailEnd/>
            </a:ln>
            <a:effectLst/>
          </p:spPr>
          <p:txBody>
            <a:bodyPr wrap="none" anchor="ctr"/>
            <a:lstStyle/>
            <a:p>
              <a:endParaRPr lang="zh-CN" altLang="en-US"/>
            </a:p>
          </p:txBody>
        </p:sp>
        <p:sp>
          <p:nvSpPr>
            <p:cNvPr id="8204" name="AutoShape 12"/>
            <p:cNvSpPr>
              <a:spLocks noChangeArrowheads="1"/>
            </p:cNvSpPr>
            <p:nvPr/>
          </p:nvSpPr>
          <p:spPr bwMode="auto">
            <a:xfrm>
              <a:off x="680" y="1392"/>
              <a:ext cx="224" cy="144"/>
            </a:xfrm>
            <a:prstGeom prst="triangle">
              <a:avLst>
                <a:gd name="adj" fmla="val 50000"/>
              </a:avLst>
            </a:prstGeom>
            <a:solidFill>
              <a:srgbClr val="3366FF"/>
            </a:solidFill>
            <a:ln w="9525">
              <a:solidFill>
                <a:schemeClr val="tx1"/>
              </a:solidFill>
              <a:miter lim="800000"/>
              <a:headEnd/>
              <a:tailEnd/>
            </a:ln>
            <a:effectLst/>
          </p:spPr>
          <p:txBody>
            <a:bodyPr wrap="none" anchor="ctr"/>
            <a:lstStyle/>
            <a:p>
              <a:endParaRPr lang="zh-CN" altLang="en-US"/>
            </a:p>
          </p:txBody>
        </p:sp>
      </p:grpSp>
      <p:grpSp>
        <p:nvGrpSpPr>
          <p:cNvPr id="5" name="Group 13"/>
          <p:cNvGrpSpPr>
            <a:grpSpLocks/>
          </p:cNvGrpSpPr>
          <p:nvPr/>
        </p:nvGrpSpPr>
        <p:grpSpPr bwMode="auto">
          <a:xfrm>
            <a:off x="4537770" y="4995863"/>
            <a:ext cx="533400" cy="609600"/>
            <a:chOff x="624" y="1152"/>
            <a:chExt cx="336" cy="384"/>
          </a:xfrm>
        </p:grpSpPr>
        <p:sp>
          <p:nvSpPr>
            <p:cNvPr id="8206" name="AutoShape 14"/>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8207" name="AutoShape 15"/>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8211" name="AutoShape 19"/>
          <p:cNvSpPr>
            <a:spLocks noChangeArrowheads="1"/>
          </p:cNvSpPr>
          <p:nvPr/>
        </p:nvSpPr>
        <p:spPr bwMode="auto">
          <a:xfrm>
            <a:off x="1782688" y="5681663"/>
            <a:ext cx="3581400" cy="457200"/>
          </a:xfrm>
          <a:prstGeom prst="curvedUpArrow">
            <a:avLst>
              <a:gd name="adj1" fmla="val 128924"/>
              <a:gd name="adj2" fmla="val 285590"/>
              <a:gd name="adj3" fmla="val 41667"/>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8213" name="Rectangle 21"/>
          <p:cNvSpPr>
            <a:spLocks noChangeArrowheads="1"/>
          </p:cNvSpPr>
          <p:nvPr/>
        </p:nvSpPr>
        <p:spPr bwMode="auto">
          <a:xfrm>
            <a:off x="251520" y="33528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MAP-Home</a:t>
            </a:r>
          </a:p>
        </p:txBody>
      </p:sp>
      <p:sp>
        <p:nvSpPr>
          <p:cNvPr id="8215" name="Line 23"/>
          <p:cNvSpPr>
            <a:spLocks noChangeShapeType="1"/>
          </p:cNvSpPr>
          <p:nvPr/>
        </p:nvSpPr>
        <p:spPr bwMode="auto">
          <a:xfrm flipH="1">
            <a:off x="2480370" y="2362200"/>
            <a:ext cx="4876800" cy="762000"/>
          </a:xfrm>
          <a:prstGeom prst="line">
            <a:avLst/>
          </a:prstGeom>
          <a:noFill/>
          <a:ln w="31750">
            <a:solidFill>
              <a:schemeClr val="hlink"/>
            </a:solidFill>
            <a:round/>
            <a:headEnd/>
            <a:tailEnd type="triangle" w="med" len="med"/>
          </a:ln>
          <a:effectLst/>
        </p:spPr>
        <p:txBody>
          <a:bodyPr wrap="none"/>
          <a:lstStyle/>
          <a:p>
            <a:endParaRPr lang="zh-CN" altLang="en-US"/>
          </a:p>
        </p:txBody>
      </p:sp>
      <p:grpSp>
        <p:nvGrpSpPr>
          <p:cNvPr id="6" name="Group 32"/>
          <p:cNvGrpSpPr>
            <a:grpSpLocks/>
          </p:cNvGrpSpPr>
          <p:nvPr/>
        </p:nvGrpSpPr>
        <p:grpSpPr bwMode="auto">
          <a:xfrm>
            <a:off x="518220" y="3810000"/>
            <a:ext cx="1352550" cy="1143000"/>
            <a:chOff x="492" y="2400"/>
            <a:chExt cx="852" cy="720"/>
          </a:xfrm>
        </p:grpSpPr>
        <p:sp>
          <p:nvSpPr>
            <p:cNvPr id="8217" name="Line 25"/>
            <p:cNvSpPr>
              <a:spLocks noChangeShapeType="1"/>
            </p:cNvSpPr>
            <p:nvPr/>
          </p:nvSpPr>
          <p:spPr bwMode="auto">
            <a:xfrm flipH="1" flipV="1">
              <a:off x="720" y="2400"/>
              <a:ext cx="624" cy="720"/>
            </a:xfrm>
            <a:prstGeom prst="line">
              <a:avLst/>
            </a:prstGeom>
            <a:noFill/>
            <a:ln w="9525">
              <a:solidFill>
                <a:schemeClr val="tx1"/>
              </a:solidFill>
              <a:round/>
              <a:headEnd/>
              <a:tailEnd type="triangle" w="med" len="med"/>
            </a:ln>
            <a:effectLst/>
          </p:spPr>
          <p:txBody>
            <a:bodyPr wrap="none"/>
            <a:lstStyle/>
            <a:p>
              <a:endParaRPr lang="zh-CN" altLang="en-US"/>
            </a:p>
          </p:txBody>
        </p:sp>
        <p:sp>
          <p:nvSpPr>
            <p:cNvPr id="8219" name="Text Box 27"/>
            <p:cNvSpPr txBox="1">
              <a:spLocks noChangeArrowheads="1"/>
            </p:cNvSpPr>
            <p:nvPr/>
          </p:nvSpPr>
          <p:spPr bwMode="auto">
            <a:xfrm>
              <a:off x="492" y="2688"/>
              <a:ext cx="624" cy="288"/>
            </a:xfrm>
            <a:prstGeom prst="rect">
              <a:avLst/>
            </a:prstGeom>
            <a:noFill/>
            <a:ln w="9525">
              <a:noFill/>
              <a:miter lim="800000"/>
              <a:headEnd/>
              <a:tailEnd/>
            </a:ln>
            <a:effectLst/>
          </p:spPr>
          <p:txBody>
            <a:bodyPr>
              <a:spAutoFit/>
            </a:bodyPr>
            <a:lstStyle/>
            <a:p>
              <a:pPr>
                <a:spcBef>
                  <a:spcPct val="50000"/>
                </a:spcBef>
              </a:pPr>
              <a:r>
                <a:rPr lang="en-US" altLang="zh-CN" b="1" i="1"/>
                <a:t>Dereg</a:t>
              </a:r>
            </a:p>
          </p:txBody>
        </p:sp>
      </p:grpSp>
      <p:grpSp>
        <p:nvGrpSpPr>
          <p:cNvPr id="7" name="Group 33"/>
          <p:cNvGrpSpPr>
            <a:grpSpLocks/>
          </p:cNvGrpSpPr>
          <p:nvPr/>
        </p:nvGrpSpPr>
        <p:grpSpPr bwMode="auto">
          <a:xfrm>
            <a:off x="1108770" y="3733800"/>
            <a:ext cx="1600200" cy="1219200"/>
            <a:chOff x="864" y="2352"/>
            <a:chExt cx="1008" cy="768"/>
          </a:xfrm>
        </p:grpSpPr>
        <p:sp>
          <p:nvSpPr>
            <p:cNvPr id="8218" name="Line 26"/>
            <p:cNvSpPr>
              <a:spLocks noChangeShapeType="1"/>
            </p:cNvSpPr>
            <p:nvPr/>
          </p:nvSpPr>
          <p:spPr bwMode="auto">
            <a:xfrm>
              <a:off x="864" y="2352"/>
              <a:ext cx="624" cy="768"/>
            </a:xfrm>
            <a:prstGeom prst="line">
              <a:avLst/>
            </a:prstGeom>
            <a:noFill/>
            <a:ln w="9525">
              <a:solidFill>
                <a:schemeClr val="tx1"/>
              </a:solidFill>
              <a:round/>
              <a:headEnd/>
              <a:tailEnd type="triangle" w="med" len="med"/>
            </a:ln>
            <a:effectLst/>
          </p:spPr>
          <p:txBody>
            <a:bodyPr wrap="none"/>
            <a:lstStyle/>
            <a:p>
              <a:endParaRPr lang="zh-CN" altLang="en-US"/>
            </a:p>
          </p:txBody>
        </p:sp>
        <p:sp>
          <p:nvSpPr>
            <p:cNvPr id="8220" name="Text Box 28"/>
            <p:cNvSpPr txBox="1">
              <a:spLocks noChangeArrowheads="1"/>
            </p:cNvSpPr>
            <p:nvPr/>
          </p:nvSpPr>
          <p:spPr bwMode="auto">
            <a:xfrm>
              <a:off x="1248" y="2592"/>
              <a:ext cx="624" cy="288"/>
            </a:xfrm>
            <a:prstGeom prst="rect">
              <a:avLst/>
            </a:prstGeom>
            <a:noFill/>
            <a:ln w="9525">
              <a:noFill/>
              <a:miter lim="800000"/>
              <a:headEnd/>
              <a:tailEnd/>
            </a:ln>
            <a:effectLst/>
          </p:spPr>
          <p:txBody>
            <a:bodyPr>
              <a:spAutoFit/>
            </a:bodyPr>
            <a:lstStyle/>
            <a:p>
              <a:pPr>
                <a:spcBef>
                  <a:spcPct val="50000"/>
                </a:spcBef>
              </a:pPr>
              <a:r>
                <a:rPr lang="en-US" altLang="zh-CN" b="1" i="1"/>
                <a:t>ACK</a:t>
              </a:r>
            </a:p>
          </p:txBody>
        </p:sp>
      </p:grpSp>
      <p:grpSp>
        <p:nvGrpSpPr>
          <p:cNvPr id="8" name="Group 29"/>
          <p:cNvGrpSpPr>
            <a:grpSpLocks/>
          </p:cNvGrpSpPr>
          <p:nvPr/>
        </p:nvGrpSpPr>
        <p:grpSpPr bwMode="auto">
          <a:xfrm>
            <a:off x="2251770" y="3429000"/>
            <a:ext cx="2286000" cy="1752600"/>
            <a:chOff x="1584" y="2160"/>
            <a:chExt cx="1440" cy="1104"/>
          </a:xfrm>
        </p:grpSpPr>
        <p:sp>
          <p:nvSpPr>
            <p:cNvPr id="8222" name="Line 30"/>
            <p:cNvSpPr>
              <a:spLocks noChangeShapeType="1"/>
            </p:cNvSpPr>
            <p:nvPr/>
          </p:nvSpPr>
          <p:spPr bwMode="auto">
            <a:xfrm flipH="1" flipV="1">
              <a:off x="1584" y="2160"/>
              <a:ext cx="1440" cy="1104"/>
            </a:xfrm>
            <a:prstGeom prst="line">
              <a:avLst/>
            </a:prstGeom>
            <a:noFill/>
            <a:ln w="9525">
              <a:solidFill>
                <a:schemeClr val="tx1"/>
              </a:solidFill>
              <a:round/>
              <a:headEnd/>
              <a:tailEnd type="triangle" w="med" len="med"/>
            </a:ln>
            <a:effectLst/>
          </p:spPr>
          <p:txBody>
            <a:bodyPr wrap="none"/>
            <a:lstStyle/>
            <a:p>
              <a:endParaRPr lang="zh-CN" altLang="en-US"/>
            </a:p>
          </p:txBody>
        </p:sp>
        <p:sp>
          <p:nvSpPr>
            <p:cNvPr id="8223" name="Text Box 31"/>
            <p:cNvSpPr txBox="1">
              <a:spLocks noChangeArrowheads="1"/>
            </p:cNvSpPr>
            <p:nvPr/>
          </p:nvSpPr>
          <p:spPr bwMode="auto">
            <a:xfrm>
              <a:off x="1872" y="2616"/>
              <a:ext cx="480" cy="288"/>
            </a:xfrm>
            <a:prstGeom prst="rect">
              <a:avLst/>
            </a:prstGeom>
            <a:noFill/>
            <a:ln w="9525">
              <a:noFill/>
              <a:miter lim="800000"/>
              <a:headEnd/>
              <a:tailEnd/>
            </a:ln>
            <a:effectLst/>
          </p:spPr>
          <p:txBody>
            <a:bodyPr>
              <a:spAutoFit/>
            </a:bodyPr>
            <a:lstStyle/>
            <a:p>
              <a:pPr>
                <a:spcBef>
                  <a:spcPct val="50000"/>
                </a:spcBef>
              </a:pPr>
              <a:r>
                <a:rPr lang="en-US" altLang="zh-CN" b="1" i="1"/>
                <a:t>Reg</a:t>
              </a:r>
            </a:p>
          </p:txBody>
        </p:sp>
      </p:grpSp>
      <p:sp>
        <p:nvSpPr>
          <p:cNvPr id="8226" name="Rectangle 34"/>
          <p:cNvSpPr>
            <a:spLocks noChangeArrowheads="1"/>
          </p:cNvSpPr>
          <p:nvPr/>
        </p:nvSpPr>
        <p:spPr bwMode="auto">
          <a:xfrm>
            <a:off x="651570" y="30480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8227" name="Rectangle 35"/>
          <p:cNvSpPr>
            <a:spLocks noChangeArrowheads="1"/>
          </p:cNvSpPr>
          <p:nvPr/>
        </p:nvSpPr>
        <p:spPr bwMode="auto">
          <a:xfrm>
            <a:off x="651570" y="2895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8228" name="Rectangle 36"/>
          <p:cNvSpPr>
            <a:spLocks noChangeArrowheads="1"/>
          </p:cNvSpPr>
          <p:nvPr/>
        </p:nvSpPr>
        <p:spPr bwMode="auto">
          <a:xfrm>
            <a:off x="651570" y="29718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8229" name="Rectangle 37"/>
          <p:cNvSpPr>
            <a:spLocks noChangeArrowheads="1"/>
          </p:cNvSpPr>
          <p:nvPr/>
        </p:nvSpPr>
        <p:spPr bwMode="auto">
          <a:xfrm>
            <a:off x="651570" y="30480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8230" name="Rectangle 38"/>
          <p:cNvSpPr>
            <a:spLocks noChangeArrowheads="1"/>
          </p:cNvSpPr>
          <p:nvPr/>
        </p:nvSpPr>
        <p:spPr bwMode="auto">
          <a:xfrm>
            <a:off x="651570" y="31369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cxnSp>
        <p:nvCxnSpPr>
          <p:cNvPr id="8232" name="AutoShape 40"/>
          <p:cNvCxnSpPr>
            <a:cxnSpLocks noChangeShapeType="1"/>
            <a:stCxn id="8229" idx="0"/>
            <a:endCxn id="8196" idx="1"/>
          </p:cNvCxnSpPr>
          <p:nvPr/>
        </p:nvCxnSpPr>
        <p:spPr bwMode="auto">
          <a:xfrm rot="16200000" flipH="1" flipV="1">
            <a:off x="-637480" y="4502150"/>
            <a:ext cx="2933700" cy="25400"/>
          </a:xfrm>
          <a:prstGeom prst="curvedConnector4">
            <a:avLst>
              <a:gd name="adj1" fmla="val -7792"/>
              <a:gd name="adj2" fmla="val 1650000"/>
            </a:avLst>
          </a:prstGeom>
          <a:noFill/>
          <a:ln w="12700">
            <a:solidFill>
              <a:schemeClr val="folHlink"/>
            </a:solidFill>
            <a:prstDash val="dash"/>
            <a:round/>
            <a:headEnd/>
            <a:tailEnd type="triangle" w="med" len="med"/>
          </a:ln>
          <a:effectLst/>
        </p:spPr>
      </p:cxnSp>
      <p:sp>
        <p:nvSpPr>
          <p:cNvPr id="39"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0"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1"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59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499"/>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82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3" presetClass="entr" presetSubtype="5" fill="hold" grpId="0" nodeType="clickEffect">
                                  <p:stCondLst>
                                    <p:cond delay="0"/>
                                  </p:stCondLst>
                                  <p:childTnLst>
                                    <p:set>
                                      <p:cBhvr>
                                        <p:cTn id="14" dur="1" fill="hold">
                                          <p:stCondLst>
                                            <p:cond delay="0"/>
                                          </p:stCondLst>
                                        </p:cTn>
                                        <p:tgtEl>
                                          <p:spTgt spid="8215"/>
                                        </p:tgtEl>
                                        <p:attrNameLst>
                                          <p:attrName>style.visibility</p:attrName>
                                        </p:attrNameLst>
                                      </p:cBhvr>
                                      <p:to>
                                        <p:strVal val="visible"/>
                                      </p:to>
                                    </p:set>
                                    <p:animEffect transition="in" filter="blinds(vertical)">
                                      <p:cBhvr>
                                        <p:cTn id="15" dur="500"/>
                                        <p:tgtEl>
                                          <p:spTgt spid="8215"/>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nodeType="clickEffect">
                                  <p:stCondLst>
                                    <p:cond delay="0"/>
                                  </p:stCondLst>
                                  <p:childTnLst>
                                    <p:set>
                                      <p:cBhvr>
                                        <p:cTn id="19" dur="1" fill="hold">
                                          <p:stCondLst>
                                            <p:cond delay="499"/>
                                          </p:stCondLst>
                                        </p:cTn>
                                        <p:tgtEl>
                                          <p:spTgt spid="7"/>
                                        </p:tgtEl>
                                        <p:attrNameLst>
                                          <p:attrName>style.visibility</p:attrName>
                                        </p:attrNameLst>
                                      </p:cBhvr>
                                      <p:to>
                                        <p:strVal val="visible"/>
                                      </p:to>
                                    </p:se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nodeType="clickEffect">
                                  <p:stCondLst>
                                    <p:cond delay="0"/>
                                  </p:stCondLst>
                                  <p:childTnLst>
                                    <p:set>
                                      <p:cBhvr>
                                        <p:cTn id="23" dur="1" fill="hold">
                                          <p:stCondLst>
                                            <p:cond delay="499"/>
                                          </p:stCondLst>
                                        </p:cTn>
                                        <p:tgtEl>
                                          <p:spTgt spid="3"/>
                                        </p:tgtEl>
                                        <p:attrNameLst>
                                          <p:attrName>style.visibility</p:attrName>
                                        </p:attrNameLst>
                                      </p:cBhvr>
                                      <p:to>
                                        <p:strVal val="visible"/>
                                      </p:to>
                                    </p:set>
                                  </p:childTnLst>
                                </p:cTn>
                              </p:par>
                            </p:childTnLst>
                          </p:cTn>
                        </p:par>
                        <p:par>
                          <p:cTn id="24" fill="hold">
                            <p:stCondLst>
                              <p:cond delay="500"/>
                            </p:stCondLst>
                            <p:childTnLst>
                              <p:par>
                                <p:cTn id="25" presetID="9" presetClass="entr" presetSubtype="0" fill="hold" grpId="0" nodeType="afterEffect">
                                  <p:stCondLst>
                                    <p:cond delay="0"/>
                                  </p:stCondLst>
                                  <p:childTnLst>
                                    <p:set>
                                      <p:cBhvr>
                                        <p:cTn id="26" dur="1" fill="hold">
                                          <p:stCondLst>
                                            <p:cond delay="0"/>
                                          </p:stCondLst>
                                        </p:cTn>
                                        <p:tgtEl>
                                          <p:spTgt spid="8211"/>
                                        </p:tgtEl>
                                        <p:attrNameLst>
                                          <p:attrName>style.visibility</p:attrName>
                                        </p:attrNameLst>
                                      </p:cBhvr>
                                      <p:to>
                                        <p:strVal val="visible"/>
                                      </p:to>
                                    </p:set>
                                    <p:animEffect transition="in" filter="dissolve">
                                      <p:cBhvr>
                                        <p:cTn id="27" dur="500"/>
                                        <p:tgtEl>
                                          <p:spTgt spid="8211"/>
                                        </p:tgtEl>
                                      </p:cBhvr>
                                    </p:animEffect>
                                  </p:childTnLst>
                                  <p:subTnLst>
                                    <p:set>
                                      <p:cBhvr override="childStyle">
                                        <p:cTn dur="1" fill="hold" display="0" masterRel="nextClick" afterEffect="1"/>
                                        <p:tgtEl>
                                          <p:spTgt spid="8211"/>
                                        </p:tgtEl>
                                        <p:attrNameLst>
                                          <p:attrName>style.visibility</p:attrName>
                                        </p:attrNameLst>
                                      </p:cBhvr>
                                      <p:to>
                                        <p:strVal val="hidden"/>
                                      </p:to>
                                    </p:set>
                                  </p:subTnLst>
                                </p:cTn>
                              </p:par>
                            </p:childTnLst>
                          </p:cTn>
                        </p:par>
                        <p:par>
                          <p:cTn id="28" fill="hold">
                            <p:stCondLst>
                              <p:cond delay="1000"/>
                            </p:stCondLst>
                            <p:childTnLst>
                              <p:par>
                                <p:cTn id="29" presetID="9" presetClass="entr" presetSubtype="0" fill="hold" nodeType="afterEffect">
                                  <p:stCondLst>
                                    <p:cond delay="0"/>
                                  </p:stCondLst>
                                  <p:childTnLst>
                                    <p:set>
                                      <p:cBhvr>
                                        <p:cTn id="30" dur="1" fill="hold">
                                          <p:stCondLst>
                                            <p:cond delay="0"/>
                                          </p:stCondLst>
                                        </p:cTn>
                                        <p:tgtEl>
                                          <p:spTgt spid="5"/>
                                        </p:tgtEl>
                                        <p:attrNameLst>
                                          <p:attrName>style.visibility</p:attrName>
                                        </p:attrNameLst>
                                      </p:cBhvr>
                                      <p:to>
                                        <p:strVal val="visible"/>
                                      </p:to>
                                    </p:set>
                                    <p:animEffect transition="in" filter="dissolve">
                                      <p:cBhvr>
                                        <p:cTn id="31" dur="500"/>
                                        <p:tgtEl>
                                          <p:spTgt spid="5"/>
                                        </p:tgtEl>
                                      </p:cBhvr>
                                    </p:animEffect>
                                  </p:childTnLst>
                                </p:cTn>
                              </p:par>
                            </p:childTnLst>
                          </p:cTn>
                        </p:par>
                      </p:childTnLst>
                    </p:cTn>
                  </p:par>
                  <p:par>
                    <p:cTn id="32" fill="hold">
                      <p:stCondLst>
                        <p:cond delay="indefinite"/>
                      </p:stCondLst>
                      <p:childTnLst>
                        <p:par>
                          <p:cTn id="33" fill="hold">
                            <p:stCondLst>
                              <p:cond delay="0"/>
                            </p:stCondLst>
                            <p:childTnLst>
                              <p:par>
                                <p:cTn id="34" presetID="1" presetClass="entr" presetSubtype="0" fill="hold" nodeType="clickEffect">
                                  <p:stCondLst>
                                    <p:cond delay="0"/>
                                  </p:stCondLst>
                                  <p:childTnLst>
                                    <p:set>
                                      <p:cBhvr>
                                        <p:cTn id="35" dur="1" fill="hold">
                                          <p:stCondLst>
                                            <p:cond delay="499"/>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211" grpId="0" animBg="1"/>
      <p:bldP spid="8215" grpId="0" animBg="1"/>
      <p:bldP spid="8229"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a:xfrm>
            <a:off x="317500" y="52388"/>
            <a:ext cx="8637588" cy="1431925"/>
          </a:xfrm>
        </p:spPr>
        <p:txBody>
          <a:bodyPr/>
          <a:lstStyle/>
          <a:p>
            <a:r>
              <a:rPr lang="en-US" altLang="zh-CN" dirty="0" smtClean="0"/>
              <a:t>Agent</a:t>
            </a:r>
            <a:r>
              <a:rPr lang="zh-CN" altLang="en-US" dirty="0" smtClean="0"/>
              <a:t>协作</a:t>
            </a:r>
            <a:endParaRPr lang="zh-CN" altLang="en-US" sz="2500" dirty="0" smtClean="0">
              <a:solidFill>
                <a:schemeClr val="tx1"/>
              </a:solidFill>
            </a:endParaRPr>
          </a:p>
        </p:txBody>
      </p:sp>
      <p:sp>
        <p:nvSpPr>
          <p:cNvPr id="1865731" name="Rectangle 3"/>
          <p:cNvSpPr>
            <a:spLocks noGrp="1" noChangeArrowheads="1"/>
          </p:cNvSpPr>
          <p:nvPr>
            <p:ph idx="1"/>
          </p:nvPr>
        </p:nvSpPr>
        <p:spPr>
          <a:xfrm>
            <a:off x="328613" y="1646585"/>
            <a:ext cx="8208962" cy="4230687"/>
          </a:xfrm>
        </p:spPr>
        <p:txBody>
          <a:bodyPr/>
          <a:lstStyle/>
          <a:p>
            <a:pPr eaLnBrk="1" hangingPunct="1"/>
            <a:r>
              <a:rPr lang="zh-CN" altLang="en-US" sz="2600" dirty="0" smtClean="0"/>
              <a:t>研究现状</a:t>
            </a:r>
          </a:p>
          <a:p>
            <a:pPr lvl="1" eaLnBrk="1" hangingPunct="1"/>
            <a:r>
              <a:rPr lang="zh-CN" altLang="en-US" sz="2200" dirty="0" smtClean="0"/>
              <a:t>功能互通</a:t>
            </a:r>
          </a:p>
          <a:p>
            <a:pPr lvl="2" eaLnBrk="1" hangingPunct="1"/>
            <a:r>
              <a:rPr lang="zh-CN" altLang="en-US" sz="2100" dirty="0" smtClean="0"/>
              <a:t>涉及语义处理</a:t>
            </a:r>
          </a:p>
          <a:p>
            <a:pPr lvl="2" eaLnBrk="1" hangingPunct="1"/>
            <a:r>
              <a:rPr lang="en-US" altLang="zh-CN" sz="2100" dirty="0" smtClean="0"/>
              <a:t>XML</a:t>
            </a:r>
            <a:r>
              <a:rPr lang="zh-CN" altLang="en-US" sz="2100" dirty="0" smtClean="0"/>
              <a:t>，</a:t>
            </a:r>
            <a:r>
              <a:rPr lang="en-US" altLang="zh-CN" sz="2100" dirty="0" smtClean="0"/>
              <a:t>ontology</a:t>
            </a:r>
            <a:r>
              <a:rPr lang="zh-CN" altLang="en-US" sz="2100" dirty="0" smtClean="0"/>
              <a:t>，语义网络</a:t>
            </a:r>
          </a:p>
          <a:p>
            <a:pPr lvl="1" eaLnBrk="1" hangingPunct="1"/>
            <a:r>
              <a:rPr lang="zh-CN" altLang="en-US" sz="2200" dirty="0" smtClean="0"/>
              <a:t>协作联盟</a:t>
            </a:r>
            <a:r>
              <a:rPr lang="en-US" altLang="zh-CN" sz="2200" dirty="0" smtClean="0"/>
              <a:t>/</a:t>
            </a:r>
            <a:r>
              <a:rPr lang="zh-CN" altLang="en-US" sz="2200" dirty="0" smtClean="0"/>
              <a:t>模式</a:t>
            </a:r>
          </a:p>
          <a:p>
            <a:pPr lvl="2" eaLnBrk="1" hangingPunct="1"/>
            <a:r>
              <a:rPr lang="zh-CN" altLang="en-US" sz="2100" dirty="0" smtClean="0">
                <a:latin typeface="宋体" charset="-122"/>
              </a:rPr>
              <a:t>基于集中管理的组织模式</a:t>
            </a:r>
            <a:r>
              <a:rPr lang="zh-CN" altLang="en-US" sz="2100" dirty="0" smtClean="0"/>
              <a:t> </a:t>
            </a:r>
          </a:p>
          <a:p>
            <a:pPr lvl="2" eaLnBrk="1" hangingPunct="1"/>
            <a:r>
              <a:rPr lang="zh-CN" altLang="en-US" sz="2100" dirty="0" smtClean="0">
                <a:latin typeface="宋体" charset="-122"/>
              </a:rPr>
              <a:t>基于分布协同的合同网模式</a:t>
            </a:r>
          </a:p>
          <a:p>
            <a:pPr lvl="1" eaLnBrk="1" hangingPunct="1"/>
            <a:r>
              <a:rPr lang="zh-CN" altLang="en-US" sz="2200" dirty="0" smtClean="0"/>
              <a:t>通信机制</a:t>
            </a:r>
          </a:p>
          <a:p>
            <a:pPr lvl="2" eaLnBrk="1" hangingPunct="1"/>
            <a:r>
              <a:rPr lang="zh-CN" altLang="en-US" sz="2100" dirty="0" smtClean="0">
                <a:latin typeface="宋体" charset="-122"/>
              </a:rPr>
              <a:t>基于知识交换的</a:t>
            </a:r>
            <a:r>
              <a:rPr lang="en-US" altLang="zh-CN" sz="2100" dirty="0" smtClean="0">
                <a:latin typeface="Helvetica" pitchFamily="34" charset="0"/>
              </a:rPr>
              <a:t>KQML</a:t>
            </a:r>
            <a:r>
              <a:rPr lang="zh-CN" altLang="en-US" sz="2100" dirty="0" smtClean="0">
                <a:latin typeface="宋体" charset="-122"/>
              </a:rPr>
              <a:t>等工作</a:t>
            </a:r>
            <a:r>
              <a:rPr lang="zh-CN" altLang="en-US" sz="2100" dirty="0" smtClean="0"/>
              <a:t> </a:t>
            </a:r>
          </a:p>
          <a:p>
            <a:pPr lvl="2" eaLnBrk="1" hangingPunct="1"/>
            <a:r>
              <a:rPr lang="zh-CN" altLang="en-US" sz="2100" dirty="0" smtClean="0"/>
              <a:t>基于消息传递的工作</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65731">
                                            <p:txEl>
                                              <p:pRg st="0" end="0"/>
                                            </p:txEl>
                                          </p:spTgt>
                                        </p:tgtEl>
                                        <p:attrNameLst>
                                          <p:attrName>style.visibility</p:attrName>
                                        </p:attrNameLst>
                                      </p:cBhvr>
                                      <p:to>
                                        <p:strVal val="visible"/>
                                      </p:to>
                                    </p:set>
                                    <p:animEffect transition="in" filter="wipe(left)">
                                      <p:cBhvr>
                                        <p:cTn id="7" dur="500"/>
                                        <p:tgtEl>
                                          <p:spTgt spid="186573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65731">
                                            <p:txEl>
                                              <p:pRg st="1" end="1"/>
                                            </p:txEl>
                                          </p:spTgt>
                                        </p:tgtEl>
                                        <p:attrNameLst>
                                          <p:attrName>style.visibility</p:attrName>
                                        </p:attrNameLst>
                                      </p:cBhvr>
                                      <p:to>
                                        <p:strVal val="visible"/>
                                      </p:to>
                                    </p:set>
                                    <p:animEffect transition="in" filter="wipe(left)">
                                      <p:cBhvr>
                                        <p:cTn id="12" dur="500"/>
                                        <p:tgtEl>
                                          <p:spTgt spid="1865731">
                                            <p:txEl>
                                              <p:pRg st="1" end="1"/>
                                            </p:txEl>
                                          </p:spTgt>
                                        </p:tgtEl>
                                      </p:cBhvr>
                                    </p:animEffect>
                                  </p:childTnLst>
                                </p:cTn>
                              </p:par>
                              <p:par>
                                <p:cTn id="13" presetID="22" presetClass="entr" presetSubtype="8" fill="hold" grpId="0" nodeType="withEffect">
                                  <p:stCondLst>
                                    <p:cond delay="0"/>
                                  </p:stCondLst>
                                  <p:childTnLst>
                                    <p:set>
                                      <p:cBhvr>
                                        <p:cTn id="14" dur="1" fill="hold">
                                          <p:stCondLst>
                                            <p:cond delay="0"/>
                                          </p:stCondLst>
                                        </p:cTn>
                                        <p:tgtEl>
                                          <p:spTgt spid="1865731">
                                            <p:txEl>
                                              <p:pRg st="2" end="2"/>
                                            </p:txEl>
                                          </p:spTgt>
                                        </p:tgtEl>
                                        <p:attrNameLst>
                                          <p:attrName>style.visibility</p:attrName>
                                        </p:attrNameLst>
                                      </p:cBhvr>
                                      <p:to>
                                        <p:strVal val="visible"/>
                                      </p:to>
                                    </p:set>
                                    <p:animEffect transition="in" filter="wipe(left)">
                                      <p:cBhvr>
                                        <p:cTn id="15" dur="500"/>
                                        <p:tgtEl>
                                          <p:spTgt spid="1865731">
                                            <p:txEl>
                                              <p:pRg st="2" end="2"/>
                                            </p:txEl>
                                          </p:spTgt>
                                        </p:tgtEl>
                                      </p:cBhvr>
                                    </p:animEffect>
                                  </p:childTnLst>
                                </p:cTn>
                              </p:par>
                              <p:par>
                                <p:cTn id="16" presetID="22" presetClass="entr" presetSubtype="8" fill="hold" grpId="0" nodeType="withEffect">
                                  <p:stCondLst>
                                    <p:cond delay="0"/>
                                  </p:stCondLst>
                                  <p:childTnLst>
                                    <p:set>
                                      <p:cBhvr>
                                        <p:cTn id="17" dur="1" fill="hold">
                                          <p:stCondLst>
                                            <p:cond delay="0"/>
                                          </p:stCondLst>
                                        </p:cTn>
                                        <p:tgtEl>
                                          <p:spTgt spid="1865731">
                                            <p:txEl>
                                              <p:pRg st="3" end="3"/>
                                            </p:txEl>
                                          </p:spTgt>
                                        </p:tgtEl>
                                        <p:attrNameLst>
                                          <p:attrName>style.visibility</p:attrName>
                                        </p:attrNameLst>
                                      </p:cBhvr>
                                      <p:to>
                                        <p:strVal val="visible"/>
                                      </p:to>
                                    </p:set>
                                    <p:animEffect transition="in" filter="wipe(left)">
                                      <p:cBhvr>
                                        <p:cTn id="18" dur="500"/>
                                        <p:tgtEl>
                                          <p:spTgt spid="1865731">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22" presetClass="entr" presetSubtype="8" fill="hold" grpId="0" nodeType="clickEffect">
                                  <p:stCondLst>
                                    <p:cond delay="0"/>
                                  </p:stCondLst>
                                  <p:childTnLst>
                                    <p:set>
                                      <p:cBhvr>
                                        <p:cTn id="22" dur="1" fill="hold">
                                          <p:stCondLst>
                                            <p:cond delay="0"/>
                                          </p:stCondLst>
                                        </p:cTn>
                                        <p:tgtEl>
                                          <p:spTgt spid="1865731">
                                            <p:txEl>
                                              <p:pRg st="4" end="4"/>
                                            </p:txEl>
                                          </p:spTgt>
                                        </p:tgtEl>
                                        <p:attrNameLst>
                                          <p:attrName>style.visibility</p:attrName>
                                        </p:attrNameLst>
                                      </p:cBhvr>
                                      <p:to>
                                        <p:strVal val="visible"/>
                                      </p:to>
                                    </p:set>
                                    <p:animEffect transition="in" filter="wipe(left)">
                                      <p:cBhvr>
                                        <p:cTn id="23" dur="500"/>
                                        <p:tgtEl>
                                          <p:spTgt spid="1865731">
                                            <p:txEl>
                                              <p:pRg st="4" end="4"/>
                                            </p:txEl>
                                          </p:spTgt>
                                        </p:tgtEl>
                                      </p:cBhvr>
                                    </p:animEffect>
                                  </p:childTnLst>
                                </p:cTn>
                              </p:par>
                              <p:par>
                                <p:cTn id="24" presetID="22" presetClass="entr" presetSubtype="8" fill="hold" grpId="0" nodeType="withEffect">
                                  <p:stCondLst>
                                    <p:cond delay="0"/>
                                  </p:stCondLst>
                                  <p:childTnLst>
                                    <p:set>
                                      <p:cBhvr>
                                        <p:cTn id="25" dur="1" fill="hold">
                                          <p:stCondLst>
                                            <p:cond delay="0"/>
                                          </p:stCondLst>
                                        </p:cTn>
                                        <p:tgtEl>
                                          <p:spTgt spid="1865731">
                                            <p:txEl>
                                              <p:pRg st="5" end="5"/>
                                            </p:txEl>
                                          </p:spTgt>
                                        </p:tgtEl>
                                        <p:attrNameLst>
                                          <p:attrName>style.visibility</p:attrName>
                                        </p:attrNameLst>
                                      </p:cBhvr>
                                      <p:to>
                                        <p:strVal val="visible"/>
                                      </p:to>
                                    </p:set>
                                    <p:animEffect transition="in" filter="wipe(left)">
                                      <p:cBhvr>
                                        <p:cTn id="26" dur="500"/>
                                        <p:tgtEl>
                                          <p:spTgt spid="1865731">
                                            <p:txEl>
                                              <p:pRg st="5" end="5"/>
                                            </p:txEl>
                                          </p:spTgt>
                                        </p:tgtEl>
                                      </p:cBhvr>
                                    </p:animEffect>
                                  </p:childTnLst>
                                </p:cTn>
                              </p:par>
                              <p:par>
                                <p:cTn id="27" presetID="22" presetClass="entr" presetSubtype="8" fill="hold" grpId="0" nodeType="withEffect">
                                  <p:stCondLst>
                                    <p:cond delay="0"/>
                                  </p:stCondLst>
                                  <p:childTnLst>
                                    <p:set>
                                      <p:cBhvr>
                                        <p:cTn id="28" dur="1" fill="hold">
                                          <p:stCondLst>
                                            <p:cond delay="0"/>
                                          </p:stCondLst>
                                        </p:cTn>
                                        <p:tgtEl>
                                          <p:spTgt spid="1865731">
                                            <p:txEl>
                                              <p:pRg st="6" end="6"/>
                                            </p:txEl>
                                          </p:spTgt>
                                        </p:tgtEl>
                                        <p:attrNameLst>
                                          <p:attrName>style.visibility</p:attrName>
                                        </p:attrNameLst>
                                      </p:cBhvr>
                                      <p:to>
                                        <p:strVal val="visible"/>
                                      </p:to>
                                    </p:set>
                                    <p:animEffect transition="in" filter="wipe(left)">
                                      <p:cBhvr>
                                        <p:cTn id="29" dur="500"/>
                                        <p:tgtEl>
                                          <p:spTgt spid="1865731">
                                            <p:txEl>
                                              <p:pRg st="6" end="6"/>
                                            </p:txEl>
                                          </p:spTgt>
                                        </p:tgtEl>
                                      </p:cBhvr>
                                    </p:animEffect>
                                  </p:childTnLst>
                                </p:cTn>
                              </p:par>
                            </p:childTnLst>
                          </p:cTn>
                        </p:par>
                      </p:childTnLst>
                    </p:cTn>
                  </p:par>
                  <p:par>
                    <p:cTn id="30" fill="hold">
                      <p:stCondLst>
                        <p:cond delay="indefinite"/>
                      </p:stCondLst>
                      <p:childTnLst>
                        <p:par>
                          <p:cTn id="31" fill="hold">
                            <p:stCondLst>
                              <p:cond delay="0"/>
                            </p:stCondLst>
                            <p:childTnLst>
                              <p:par>
                                <p:cTn id="32" presetID="22" presetClass="entr" presetSubtype="8" fill="hold" grpId="0" nodeType="clickEffect">
                                  <p:stCondLst>
                                    <p:cond delay="0"/>
                                  </p:stCondLst>
                                  <p:childTnLst>
                                    <p:set>
                                      <p:cBhvr>
                                        <p:cTn id="33" dur="1" fill="hold">
                                          <p:stCondLst>
                                            <p:cond delay="0"/>
                                          </p:stCondLst>
                                        </p:cTn>
                                        <p:tgtEl>
                                          <p:spTgt spid="1865731">
                                            <p:txEl>
                                              <p:pRg st="7" end="7"/>
                                            </p:txEl>
                                          </p:spTgt>
                                        </p:tgtEl>
                                        <p:attrNameLst>
                                          <p:attrName>style.visibility</p:attrName>
                                        </p:attrNameLst>
                                      </p:cBhvr>
                                      <p:to>
                                        <p:strVal val="visible"/>
                                      </p:to>
                                    </p:set>
                                    <p:animEffect transition="in" filter="wipe(left)">
                                      <p:cBhvr>
                                        <p:cTn id="34" dur="500"/>
                                        <p:tgtEl>
                                          <p:spTgt spid="1865731">
                                            <p:txEl>
                                              <p:pRg st="7" end="7"/>
                                            </p:txEl>
                                          </p:spTgt>
                                        </p:tgtEl>
                                      </p:cBhvr>
                                    </p:animEffect>
                                  </p:childTnLst>
                                </p:cTn>
                              </p:par>
                              <p:par>
                                <p:cTn id="35" presetID="22" presetClass="entr" presetSubtype="8" fill="hold" grpId="0" nodeType="withEffect">
                                  <p:stCondLst>
                                    <p:cond delay="0"/>
                                  </p:stCondLst>
                                  <p:childTnLst>
                                    <p:set>
                                      <p:cBhvr>
                                        <p:cTn id="36" dur="1" fill="hold">
                                          <p:stCondLst>
                                            <p:cond delay="0"/>
                                          </p:stCondLst>
                                        </p:cTn>
                                        <p:tgtEl>
                                          <p:spTgt spid="1865731">
                                            <p:txEl>
                                              <p:pRg st="8" end="8"/>
                                            </p:txEl>
                                          </p:spTgt>
                                        </p:tgtEl>
                                        <p:attrNameLst>
                                          <p:attrName>style.visibility</p:attrName>
                                        </p:attrNameLst>
                                      </p:cBhvr>
                                      <p:to>
                                        <p:strVal val="visible"/>
                                      </p:to>
                                    </p:set>
                                    <p:animEffect transition="in" filter="wipe(left)">
                                      <p:cBhvr>
                                        <p:cTn id="37" dur="500"/>
                                        <p:tgtEl>
                                          <p:spTgt spid="1865731">
                                            <p:txEl>
                                              <p:pRg st="8" end="8"/>
                                            </p:txEl>
                                          </p:spTgt>
                                        </p:tgtEl>
                                      </p:cBhvr>
                                    </p:animEffect>
                                  </p:childTnLst>
                                </p:cTn>
                              </p:par>
                              <p:par>
                                <p:cTn id="38" presetID="22" presetClass="entr" presetSubtype="8" fill="hold" grpId="0" nodeType="withEffect">
                                  <p:stCondLst>
                                    <p:cond delay="0"/>
                                  </p:stCondLst>
                                  <p:childTnLst>
                                    <p:set>
                                      <p:cBhvr>
                                        <p:cTn id="39" dur="1" fill="hold">
                                          <p:stCondLst>
                                            <p:cond delay="0"/>
                                          </p:stCondLst>
                                        </p:cTn>
                                        <p:tgtEl>
                                          <p:spTgt spid="1865731">
                                            <p:txEl>
                                              <p:pRg st="9" end="9"/>
                                            </p:txEl>
                                          </p:spTgt>
                                        </p:tgtEl>
                                        <p:attrNameLst>
                                          <p:attrName>style.visibility</p:attrName>
                                        </p:attrNameLst>
                                      </p:cBhvr>
                                      <p:to>
                                        <p:strVal val="visible"/>
                                      </p:to>
                                    </p:set>
                                    <p:animEffect transition="in" filter="wipe(left)">
                                      <p:cBhvr>
                                        <p:cTn id="40" dur="500"/>
                                        <p:tgtEl>
                                          <p:spTgt spid="1865731">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5731" grpId="0" build="p" bldLvl="2" autoUpdateAnimBg="0"/>
    </p:bld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20" name="Rectangle 20"/>
          <p:cNvSpPr>
            <a:spLocks noChangeArrowheads="1"/>
          </p:cNvSpPr>
          <p:nvPr/>
        </p:nvSpPr>
        <p:spPr bwMode="auto">
          <a:xfrm>
            <a:off x="251520" y="33528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MAP-Home</a:t>
            </a:r>
          </a:p>
        </p:txBody>
      </p:sp>
      <p:sp>
        <p:nvSpPr>
          <p:cNvPr id="25635" name="Rectangle 35"/>
          <p:cNvSpPr>
            <a:spLocks noChangeArrowheads="1"/>
          </p:cNvSpPr>
          <p:nvPr/>
        </p:nvSpPr>
        <p:spPr bwMode="auto">
          <a:xfrm>
            <a:off x="575370" y="30480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25602" name="Rectangle 2"/>
          <p:cNvSpPr>
            <a:spLocks noChangeArrowheads="1"/>
          </p:cNvSpPr>
          <p:nvPr/>
        </p:nvSpPr>
        <p:spPr bwMode="auto">
          <a:xfrm>
            <a:off x="816670" y="57912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sp>
        <p:nvSpPr>
          <p:cNvPr id="25606" name="Rectangle 6"/>
          <p:cNvSpPr>
            <a:spLocks noGrp="1" noChangeArrowheads="1"/>
          </p:cNvSpPr>
          <p:nvPr>
            <p:ph type="title"/>
          </p:nvPr>
        </p:nvSpPr>
        <p:spPr/>
        <p:txBody>
          <a:bodyPr/>
          <a:lstStyle/>
          <a:p>
            <a:r>
              <a:rPr lang="en-US" altLang="zh-CN"/>
              <a:t>Mobile IP + Synchronization</a:t>
            </a:r>
          </a:p>
        </p:txBody>
      </p:sp>
      <p:sp>
        <p:nvSpPr>
          <p:cNvPr id="33"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60</a:t>
            </a:fld>
            <a:endParaRPr lang="en-US" altLang="zh-CN" dirty="0">
              <a:solidFill>
                <a:schemeClr val="bg1"/>
              </a:solidFill>
            </a:endParaRPr>
          </a:p>
        </p:txBody>
      </p:sp>
      <p:sp>
        <p:nvSpPr>
          <p:cNvPr id="25610" name="Rectangle 10"/>
          <p:cNvSpPr>
            <a:spLocks noChangeArrowheads="1"/>
          </p:cNvSpPr>
          <p:nvPr/>
        </p:nvSpPr>
        <p:spPr bwMode="auto">
          <a:xfrm>
            <a:off x="6366570" y="30480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sp>
        <p:nvSpPr>
          <p:cNvPr id="25611" name="Rectangle 11"/>
          <p:cNvSpPr>
            <a:spLocks noChangeArrowheads="1"/>
          </p:cNvSpPr>
          <p:nvPr/>
        </p:nvSpPr>
        <p:spPr bwMode="auto">
          <a:xfrm>
            <a:off x="3623370" y="5795963"/>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grpSp>
        <p:nvGrpSpPr>
          <p:cNvPr id="2" name="Group 12"/>
          <p:cNvGrpSpPr>
            <a:grpSpLocks/>
          </p:cNvGrpSpPr>
          <p:nvPr/>
        </p:nvGrpSpPr>
        <p:grpSpPr bwMode="auto">
          <a:xfrm>
            <a:off x="7407970" y="2193925"/>
            <a:ext cx="533400" cy="609600"/>
            <a:chOff x="624" y="1152"/>
            <a:chExt cx="336" cy="384"/>
          </a:xfrm>
        </p:grpSpPr>
        <p:sp>
          <p:nvSpPr>
            <p:cNvPr id="25613" name="AutoShape 13"/>
            <p:cNvSpPr>
              <a:spLocks noChangeArrowheads="1"/>
            </p:cNvSpPr>
            <p:nvPr/>
          </p:nvSpPr>
          <p:spPr bwMode="auto">
            <a:xfrm>
              <a:off x="624" y="1152"/>
              <a:ext cx="336" cy="240"/>
            </a:xfrm>
            <a:prstGeom prst="smileyFace">
              <a:avLst>
                <a:gd name="adj" fmla="val 4653"/>
              </a:avLst>
            </a:prstGeom>
            <a:solidFill>
              <a:srgbClr val="3366FF"/>
            </a:solidFill>
            <a:ln w="9525">
              <a:solidFill>
                <a:schemeClr val="tx1"/>
              </a:solidFill>
              <a:round/>
              <a:headEnd/>
              <a:tailEnd/>
            </a:ln>
            <a:effectLst/>
          </p:spPr>
          <p:txBody>
            <a:bodyPr wrap="none" anchor="ctr"/>
            <a:lstStyle/>
            <a:p>
              <a:endParaRPr lang="zh-CN" altLang="en-US"/>
            </a:p>
          </p:txBody>
        </p:sp>
        <p:sp>
          <p:nvSpPr>
            <p:cNvPr id="25614" name="AutoShape 14"/>
            <p:cNvSpPr>
              <a:spLocks noChangeArrowheads="1"/>
            </p:cNvSpPr>
            <p:nvPr/>
          </p:nvSpPr>
          <p:spPr bwMode="auto">
            <a:xfrm>
              <a:off x="680" y="1392"/>
              <a:ext cx="224" cy="144"/>
            </a:xfrm>
            <a:prstGeom prst="triangle">
              <a:avLst>
                <a:gd name="adj" fmla="val 50000"/>
              </a:avLst>
            </a:prstGeom>
            <a:solidFill>
              <a:srgbClr val="3366FF"/>
            </a:solidFill>
            <a:ln w="9525">
              <a:solidFill>
                <a:schemeClr val="tx1"/>
              </a:solidFill>
              <a:miter lim="800000"/>
              <a:headEnd/>
              <a:tailEnd/>
            </a:ln>
            <a:effectLst/>
          </p:spPr>
          <p:txBody>
            <a:bodyPr wrap="none" anchor="ctr"/>
            <a:lstStyle/>
            <a:p>
              <a:endParaRPr lang="zh-CN" altLang="en-US"/>
            </a:p>
          </p:txBody>
        </p:sp>
      </p:grpSp>
      <p:grpSp>
        <p:nvGrpSpPr>
          <p:cNvPr id="3" name="Group 15"/>
          <p:cNvGrpSpPr>
            <a:grpSpLocks/>
          </p:cNvGrpSpPr>
          <p:nvPr/>
        </p:nvGrpSpPr>
        <p:grpSpPr bwMode="auto">
          <a:xfrm>
            <a:off x="4537770" y="4995863"/>
            <a:ext cx="533400" cy="609600"/>
            <a:chOff x="624" y="1152"/>
            <a:chExt cx="336" cy="384"/>
          </a:xfrm>
        </p:grpSpPr>
        <p:sp>
          <p:nvSpPr>
            <p:cNvPr id="25616" name="AutoShape 16"/>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25617" name="AutoShape 17"/>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25621" name="Line 21"/>
          <p:cNvSpPr>
            <a:spLocks noChangeShapeType="1"/>
          </p:cNvSpPr>
          <p:nvPr/>
        </p:nvSpPr>
        <p:spPr bwMode="auto">
          <a:xfrm flipH="1">
            <a:off x="2480370" y="2362200"/>
            <a:ext cx="4876800" cy="7620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25622" name="Line 22"/>
          <p:cNvSpPr>
            <a:spLocks noChangeShapeType="1"/>
          </p:cNvSpPr>
          <p:nvPr/>
        </p:nvSpPr>
        <p:spPr bwMode="auto">
          <a:xfrm>
            <a:off x="2404170" y="3276600"/>
            <a:ext cx="2209800" cy="17526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25633" name="Rectangle 33"/>
          <p:cNvSpPr>
            <a:spLocks noChangeArrowheads="1"/>
          </p:cNvSpPr>
          <p:nvPr/>
        </p:nvSpPr>
        <p:spPr bwMode="auto">
          <a:xfrm>
            <a:off x="575370" y="2895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5634" name="Rectangle 34"/>
          <p:cNvSpPr>
            <a:spLocks noChangeArrowheads="1"/>
          </p:cNvSpPr>
          <p:nvPr/>
        </p:nvSpPr>
        <p:spPr bwMode="auto">
          <a:xfrm>
            <a:off x="575370" y="29718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5636" name="Rectangle 36"/>
          <p:cNvSpPr>
            <a:spLocks noChangeArrowheads="1"/>
          </p:cNvSpPr>
          <p:nvPr/>
        </p:nvSpPr>
        <p:spPr bwMode="auto">
          <a:xfrm>
            <a:off x="575370" y="31369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5632" name="Rectangle 32"/>
          <p:cNvSpPr>
            <a:spLocks noChangeArrowheads="1"/>
          </p:cNvSpPr>
          <p:nvPr/>
        </p:nvSpPr>
        <p:spPr bwMode="auto">
          <a:xfrm>
            <a:off x="575370" y="30480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cxnSp>
        <p:nvCxnSpPr>
          <p:cNvPr id="25637" name="AutoShape 37"/>
          <p:cNvCxnSpPr>
            <a:cxnSpLocks noChangeShapeType="1"/>
            <a:stCxn id="25632" idx="2"/>
            <a:endCxn id="25611" idx="0"/>
          </p:cNvCxnSpPr>
          <p:nvPr/>
        </p:nvCxnSpPr>
        <p:spPr bwMode="auto">
          <a:xfrm rot="16200000" flipH="1">
            <a:off x="1334988" y="2555082"/>
            <a:ext cx="2671763" cy="3810000"/>
          </a:xfrm>
          <a:prstGeom prst="curvedConnector3">
            <a:avLst>
              <a:gd name="adj1" fmla="val 49972"/>
            </a:avLst>
          </a:prstGeom>
          <a:noFill/>
          <a:ln w="12700">
            <a:solidFill>
              <a:schemeClr val="folHlink"/>
            </a:solidFill>
            <a:prstDash val="dash"/>
            <a:round/>
            <a:headEnd/>
            <a:tailEnd type="triangle" w="med" len="med"/>
          </a:ln>
          <a:effectLst/>
        </p:spPr>
      </p:cxnSp>
      <p:grpSp>
        <p:nvGrpSpPr>
          <p:cNvPr id="4" name="Group 7"/>
          <p:cNvGrpSpPr>
            <a:grpSpLocks/>
          </p:cNvGrpSpPr>
          <p:nvPr/>
        </p:nvGrpSpPr>
        <p:grpSpPr bwMode="auto">
          <a:xfrm>
            <a:off x="1781870" y="4932363"/>
            <a:ext cx="533400" cy="609600"/>
            <a:chOff x="624" y="1152"/>
            <a:chExt cx="336" cy="384"/>
          </a:xfrm>
        </p:grpSpPr>
        <p:sp>
          <p:nvSpPr>
            <p:cNvPr id="25608" name="AutoShape 8"/>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5609" name="AutoShape 9"/>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5" name="Group 38"/>
          <p:cNvGrpSpPr>
            <a:grpSpLocks/>
          </p:cNvGrpSpPr>
          <p:nvPr/>
        </p:nvGrpSpPr>
        <p:grpSpPr bwMode="auto">
          <a:xfrm>
            <a:off x="518220" y="3810000"/>
            <a:ext cx="1352550" cy="1143000"/>
            <a:chOff x="492" y="2400"/>
            <a:chExt cx="852" cy="720"/>
          </a:xfrm>
        </p:grpSpPr>
        <p:sp>
          <p:nvSpPr>
            <p:cNvPr id="25639" name="Line 39"/>
            <p:cNvSpPr>
              <a:spLocks noChangeShapeType="1"/>
            </p:cNvSpPr>
            <p:nvPr/>
          </p:nvSpPr>
          <p:spPr bwMode="auto">
            <a:xfrm flipH="1" flipV="1">
              <a:off x="720" y="2400"/>
              <a:ext cx="624" cy="720"/>
            </a:xfrm>
            <a:prstGeom prst="line">
              <a:avLst/>
            </a:prstGeom>
            <a:noFill/>
            <a:ln w="9525">
              <a:solidFill>
                <a:schemeClr val="tx1"/>
              </a:solidFill>
              <a:round/>
              <a:headEnd/>
              <a:tailEnd type="triangle" w="med" len="med"/>
            </a:ln>
            <a:effectLst/>
          </p:spPr>
          <p:txBody>
            <a:bodyPr wrap="none"/>
            <a:lstStyle/>
            <a:p>
              <a:endParaRPr lang="zh-CN" altLang="en-US"/>
            </a:p>
          </p:txBody>
        </p:sp>
        <p:sp>
          <p:nvSpPr>
            <p:cNvPr id="25640" name="Text Box 40"/>
            <p:cNvSpPr txBox="1">
              <a:spLocks noChangeArrowheads="1"/>
            </p:cNvSpPr>
            <p:nvPr/>
          </p:nvSpPr>
          <p:spPr bwMode="auto">
            <a:xfrm>
              <a:off x="492" y="2688"/>
              <a:ext cx="624" cy="288"/>
            </a:xfrm>
            <a:prstGeom prst="rect">
              <a:avLst/>
            </a:prstGeom>
            <a:noFill/>
            <a:ln w="9525">
              <a:noFill/>
              <a:miter lim="800000"/>
              <a:headEnd/>
              <a:tailEnd/>
            </a:ln>
            <a:effectLst/>
          </p:spPr>
          <p:txBody>
            <a:bodyPr>
              <a:spAutoFit/>
            </a:bodyPr>
            <a:lstStyle/>
            <a:p>
              <a:pPr>
                <a:spcBef>
                  <a:spcPct val="50000"/>
                </a:spcBef>
              </a:pPr>
              <a:r>
                <a:rPr lang="en-US" altLang="zh-CN" b="1" i="1"/>
                <a:t>Dereg</a:t>
              </a:r>
            </a:p>
          </p:txBody>
        </p:sp>
      </p:grpSp>
      <p:grpSp>
        <p:nvGrpSpPr>
          <p:cNvPr id="6" name="Group 41"/>
          <p:cNvGrpSpPr>
            <a:grpSpLocks/>
          </p:cNvGrpSpPr>
          <p:nvPr/>
        </p:nvGrpSpPr>
        <p:grpSpPr bwMode="auto">
          <a:xfrm>
            <a:off x="1108770" y="3733800"/>
            <a:ext cx="1600200" cy="1219200"/>
            <a:chOff x="864" y="2352"/>
            <a:chExt cx="1008" cy="768"/>
          </a:xfrm>
        </p:grpSpPr>
        <p:sp>
          <p:nvSpPr>
            <p:cNvPr id="25642" name="Line 42"/>
            <p:cNvSpPr>
              <a:spLocks noChangeShapeType="1"/>
            </p:cNvSpPr>
            <p:nvPr/>
          </p:nvSpPr>
          <p:spPr bwMode="auto">
            <a:xfrm>
              <a:off x="864" y="2352"/>
              <a:ext cx="624" cy="768"/>
            </a:xfrm>
            <a:prstGeom prst="line">
              <a:avLst/>
            </a:prstGeom>
            <a:noFill/>
            <a:ln w="9525">
              <a:solidFill>
                <a:schemeClr val="tx1"/>
              </a:solidFill>
              <a:round/>
              <a:headEnd/>
              <a:tailEnd type="triangle" w="med" len="med"/>
            </a:ln>
            <a:effectLst/>
          </p:spPr>
          <p:txBody>
            <a:bodyPr wrap="none"/>
            <a:lstStyle/>
            <a:p>
              <a:endParaRPr lang="zh-CN" altLang="en-US"/>
            </a:p>
          </p:txBody>
        </p:sp>
        <p:sp>
          <p:nvSpPr>
            <p:cNvPr id="25643" name="Text Box 43"/>
            <p:cNvSpPr txBox="1">
              <a:spLocks noChangeArrowheads="1"/>
            </p:cNvSpPr>
            <p:nvPr/>
          </p:nvSpPr>
          <p:spPr bwMode="auto">
            <a:xfrm>
              <a:off x="1248" y="2592"/>
              <a:ext cx="624" cy="288"/>
            </a:xfrm>
            <a:prstGeom prst="rect">
              <a:avLst/>
            </a:prstGeom>
            <a:noFill/>
            <a:ln w="9525">
              <a:noFill/>
              <a:miter lim="800000"/>
              <a:headEnd/>
              <a:tailEnd/>
            </a:ln>
            <a:effectLst/>
          </p:spPr>
          <p:txBody>
            <a:bodyPr>
              <a:spAutoFit/>
            </a:bodyPr>
            <a:lstStyle/>
            <a:p>
              <a:pPr>
                <a:spcBef>
                  <a:spcPct val="50000"/>
                </a:spcBef>
              </a:pPr>
              <a:r>
                <a:rPr lang="en-US" altLang="zh-CN" b="1" i="1"/>
                <a:t>ACK</a:t>
              </a:r>
            </a:p>
          </p:txBody>
        </p:sp>
      </p:grpSp>
      <p:grpSp>
        <p:nvGrpSpPr>
          <p:cNvPr id="7" name="Group 44"/>
          <p:cNvGrpSpPr>
            <a:grpSpLocks/>
          </p:cNvGrpSpPr>
          <p:nvPr/>
        </p:nvGrpSpPr>
        <p:grpSpPr bwMode="auto">
          <a:xfrm>
            <a:off x="2251770" y="3429000"/>
            <a:ext cx="2286000" cy="1752600"/>
            <a:chOff x="1584" y="2160"/>
            <a:chExt cx="1440" cy="1104"/>
          </a:xfrm>
        </p:grpSpPr>
        <p:sp>
          <p:nvSpPr>
            <p:cNvPr id="25645" name="Line 45"/>
            <p:cNvSpPr>
              <a:spLocks noChangeShapeType="1"/>
            </p:cNvSpPr>
            <p:nvPr/>
          </p:nvSpPr>
          <p:spPr bwMode="auto">
            <a:xfrm flipH="1" flipV="1">
              <a:off x="1584" y="2160"/>
              <a:ext cx="1440" cy="1104"/>
            </a:xfrm>
            <a:prstGeom prst="line">
              <a:avLst/>
            </a:prstGeom>
            <a:noFill/>
            <a:ln w="9525">
              <a:solidFill>
                <a:schemeClr val="tx1"/>
              </a:solidFill>
              <a:round/>
              <a:headEnd/>
              <a:tailEnd type="triangle" w="med" len="med"/>
            </a:ln>
            <a:effectLst/>
          </p:spPr>
          <p:txBody>
            <a:bodyPr wrap="none"/>
            <a:lstStyle/>
            <a:p>
              <a:endParaRPr lang="zh-CN" altLang="en-US"/>
            </a:p>
          </p:txBody>
        </p:sp>
        <p:sp>
          <p:nvSpPr>
            <p:cNvPr id="25646" name="Text Box 46"/>
            <p:cNvSpPr txBox="1">
              <a:spLocks noChangeArrowheads="1"/>
            </p:cNvSpPr>
            <p:nvPr/>
          </p:nvSpPr>
          <p:spPr bwMode="auto">
            <a:xfrm>
              <a:off x="1872" y="2616"/>
              <a:ext cx="480" cy="288"/>
            </a:xfrm>
            <a:prstGeom prst="rect">
              <a:avLst/>
            </a:prstGeom>
            <a:noFill/>
            <a:ln w="9525">
              <a:noFill/>
              <a:miter lim="800000"/>
              <a:headEnd/>
              <a:tailEnd/>
            </a:ln>
            <a:effectLst/>
          </p:spPr>
          <p:txBody>
            <a:bodyPr>
              <a:spAutoFit/>
            </a:bodyPr>
            <a:lstStyle/>
            <a:p>
              <a:pPr>
                <a:spcBef>
                  <a:spcPct val="50000"/>
                </a:spcBef>
              </a:pPr>
              <a:r>
                <a:rPr lang="en-US" altLang="zh-CN" b="1" i="1"/>
                <a:t>Reg</a:t>
              </a:r>
            </a:p>
          </p:txBody>
        </p:sp>
      </p:grpSp>
      <p:sp>
        <p:nvSpPr>
          <p:cNvPr id="36"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7"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8"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25632"/>
                                        </p:tgtEl>
                                        <p:attrNameLst>
                                          <p:attrName>style.visibility</p:attrName>
                                        </p:attrNameLst>
                                      </p:cBhvr>
                                      <p:to>
                                        <p:strVal val="visible"/>
                                      </p:to>
                                    </p:set>
                                  </p:childTnLst>
                                </p:cTn>
                              </p:par>
                            </p:childTnLst>
                          </p:cTn>
                        </p:par>
                        <p:par>
                          <p:cTn id="7" fill="hold">
                            <p:stCondLst>
                              <p:cond delay="500"/>
                            </p:stCondLst>
                            <p:childTnLst>
                              <p:par>
                                <p:cTn id="8" presetID="3" presetClass="entr" presetSubtype="10" fill="hold" nodeType="afterEffect">
                                  <p:stCondLst>
                                    <p:cond delay="0"/>
                                  </p:stCondLst>
                                  <p:childTnLst>
                                    <p:set>
                                      <p:cBhvr>
                                        <p:cTn id="9" dur="1" fill="hold">
                                          <p:stCondLst>
                                            <p:cond delay="0"/>
                                          </p:stCondLst>
                                        </p:cTn>
                                        <p:tgtEl>
                                          <p:spTgt spid="25637"/>
                                        </p:tgtEl>
                                        <p:attrNameLst>
                                          <p:attrName>style.visibility</p:attrName>
                                        </p:attrNameLst>
                                      </p:cBhvr>
                                      <p:to>
                                        <p:strVal val="visible"/>
                                      </p:to>
                                    </p:set>
                                    <p:animEffect transition="in" filter="blinds(horizontal)">
                                      <p:cBhvr>
                                        <p:cTn id="10" dur="500"/>
                                        <p:tgtEl>
                                          <p:spTgt spid="25637"/>
                                        </p:tgtEl>
                                      </p:cBhvr>
                                    </p:animEffect>
                                  </p:childTnLst>
                                </p:cTn>
                              </p:par>
                            </p:childTnLst>
                          </p:cTn>
                        </p:par>
                      </p:childTnLst>
                    </p:cTn>
                  </p:par>
                  <p:par>
                    <p:cTn id="11" fill="hold">
                      <p:stCondLst>
                        <p:cond delay="indefinite"/>
                      </p:stCondLst>
                      <p:childTnLst>
                        <p:par>
                          <p:cTn id="12" fill="hold">
                            <p:stCondLst>
                              <p:cond delay="0"/>
                            </p:stCondLst>
                            <p:childTnLst>
                              <p:par>
                                <p:cTn id="13" presetID="3" presetClass="entr" presetSubtype="10" fill="hold" grpId="0" nodeType="clickEffect">
                                  <p:stCondLst>
                                    <p:cond delay="0"/>
                                  </p:stCondLst>
                                  <p:childTnLst>
                                    <p:set>
                                      <p:cBhvr>
                                        <p:cTn id="14" dur="1" fill="hold">
                                          <p:stCondLst>
                                            <p:cond delay="0"/>
                                          </p:stCondLst>
                                        </p:cTn>
                                        <p:tgtEl>
                                          <p:spTgt spid="25622"/>
                                        </p:tgtEl>
                                        <p:attrNameLst>
                                          <p:attrName>style.visibility</p:attrName>
                                        </p:attrNameLst>
                                      </p:cBhvr>
                                      <p:to>
                                        <p:strVal val="visible"/>
                                      </p:to>
                                    </p:set>
                                    <p:animEffect transition="in" filter="blinds(horizontal)">
                                      <p:cBhvr>
                                        <p:cTn id="15" dur="500"/>
                                        <p:tgtEl>
                                          <p:spTgt spid="256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22" grpId="0" animBg="1"/>
      <p:bldP spid="25632" grpId="0" animBg="1"/>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altLang="zh-CN"/>
              <a:t>Mobile IP + Synchronization</a:t>
            </a:r>
          </a:p>
        </p:txBody>
      </p:sp>
      <p:sp>
        <p:nvSpPr>
          <p:cNvPr id="3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61</a:t>
            </a:fld>
            <a:endParaRPr lang="en-US" altLang="zh-CN" dirty="0">
              <a:solidFill>
                <a:schemeClr val="bg1"/>
              </a:solidFill>
            </a:endParaRPr>
          </a:p>
        </p:txBody>
      </p:sp>
      <p:sp>
        <p:nvSpPr>
          <p:cNvPr id="12292" name="Rectangle 4"/>
          <p:cNvSpPr>
            <a:spLocks noChangeArrowheads="1"/>
          </p:cNvSpPr>
          <p:nvPr/>
        </p:nvSpPr>
        <p:spPr bwMode="auto">
          <a:xfrm>
            <a:off x="789508" y="57912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grpSp>
        <p:nvGrpSpPr>
          <p:cNvPr id="2" name="Group 5"/>
          <p:cNvGrpSpPr>
            <a:grpSpLocks/>
          </p:cNvGrpSpPr>
          <p:nvPr/>
        </p:nvGrpSpPr>
        <p:grpSpPr bwMode="auto">
          <a:xfrm>
            <a:off x="1754708" y="4932363"/>
            <a:ext cx="533400" cy="609600"/>
            <a:chOff x="624" y="1152"/>
            <a:chExt cx="336" cy="384"/>
          </a:xfrm>
        </p:grpSpPr>
        <p:sp>
          <p:nvSpPr>
            <p:cNvPr id="12294" name="AutoShape 6"/>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12295" name="AutoShape 7"/>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grpSp>
        <p:nvGrpSpPr>
          <p:cNvPr id="3" name="Group 8"/>
          <p:cNvGrpSpPr>
            <a:grpSpLocks/>
          </p:cNvGrpSpPr>
          <p:nvPr/>
        </p:nvGrpSpPr>
        <p:grpSpPr bwMode="auto">
          <a:xfrm>
            <a:off x="1754708" y="4932363"/>
            <a:ext cx="533400" cy="609600"/>
            <a:chOff x="624" y="1152"/>
            <a:chExt cx="336" cy="384"/>
          </a:xfrm>
        </p:grpSpPr>
        <p:sp>
          <p:nvSpPr>
            <p:cNvPr id="12297" name="AutoShape 9"/>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12298" name="AutoShape 10"/>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12299" name="Rectangle 11"/>
          <p:cNvSpPr>
            <a:spLocks noChangeArrowheads="1"/>
          </p:cNvSpPr>
          <p:nvPr/>
        </p:nvSpPr>
        <p:spPr bwMode="auto">
          <a:xfrm>
            <a:off x="6339408" y="30480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sp>
        <p:nvSpPr>
          <p:cNvPr id="12300" name="Rectangle 12"/>
          <p:cNvSpPr>
            <a:spLocks noChangeArrowheads="1"/>
          </p:cNvSpPr>
          <p:nvPr/>
        </p:nvSpPr>
        <p:spPr bwMode="auto">
          <a:xfrm>
            <a:off x="3596208" y="5795963"/>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grpSp>
        <p:nvGrpSpPr>
          <p:cNvPr id="4" name="Group 13"/>
          <p:cNvGrpSpPr>
            <a:grpSpLocks/>
          </p:cNvGrpSpPr>
          <p:nvPr/>
        </p:nvGrpSpPr>
        <p:grpSpPr bwMode="auto">
          <a:xfrm>
            <a:off x="7380808" y="2193925"/>
            <a:ext cx="533400" cy="609600"/>
            <a:chOff x="624" y="1152"/>
            <a:chExt cx="336" cy="384"/>
          </a:xfrm>
        </p:grpSpPr>
        <p:sp>
          <p:nvSpPr>
            <p:cNvPr id="12302" name="AutoShape 14"/>
            <p:cNvSpPr>
              <a:spLocks noChangeArrowheads="1"/>
            </p:cNvSpPr>
            <p:nvPr/>
          </p:nvSpPr>
          <p:spPr bwMode="auto">
            <a:xfrm>
              <a:off x="624" y="1152"/>
              <a:ext cx="336" cy="240"/>
            </a:xfrm>
            <a:prstGeom prst="smileyFace">
              <a:avLst>
                <a:gd name="adj" fmla="val 4653"/>
              </a:avLst>
            </a:prstGeom>
            <a:solidFill>
              <a:srgbClr val="3366FF"/>
            </a:solidFill>
            <a:ln w="9525">
              <a:solidFill>
                <a:schemeClr val="tx1"/>
              </a:solidFill>
              <a:round/>
              <a:headEnd/>
              <a:tailEnd/>
            </a:ln>
            <a:effectLst/>
          </p:spPr>
          <p:txBody>
            <a:bodyPr wrap="none" anchor="ctr"/>
            <a:lstStyle/>
            <a:p>
              <a:endParaRPr lang="zh-CN" altLang="en-US"/>
            </a:p>
          </p:txBody>
        </p:sp>
        <p:sp>
          <p:nvSpPr>
            <p:cNvPr id="12303" name="AutoShape 15"/>
            <p:cNvSpPr>
              <a:spLocks noChangeArrowheads="1"/>
            </p:cNvSpPr>
            <p:nvPr/>
          </p:nvSpPr>
          <p:spPr bwMode="auto">
            <a:xfrm>
              <a:off x="680" y="1392"/>
              <a:ext cx="224" cy="144"/>
            </a:xfrm>
            <a:prstGeom prst="triangle">
              <a:avLst>
                <a:gd name="adj" fmla="val 50000"/>
              </a:avLst>
            </a:prstGeom>
            <a:solidFill>
              <a:srgbClr val="3366FF"/>
            </a:solidFill>
            <a:ln w="9525">
              <a:solidFill>
                <a:schemeClr val="tx1"/>
              </a:solidFill>
              <a:miter lim="800000"/>
              <a:headEnd/>
              <a:tailEnd/>
            </a:ln>
            <a:effectLst/>
          </p:spPr>
          <p:txBody>
            <a:bodyPr wrap="none" anchor="ctr"/>
            <a:lstStyle/>
            <a:p>
              <a:endParaRPr lang="zh-CN" altLang="en-US"/>
            </a:p>
          </p:txBody>
        </p:sp>
      </p:grpSp>
      <p:grpSp>
        <p:nvGrpSpPr>
          <p:cNvPr id="5" name="Group 16"/>
          <p:cNvGrpSpPr>
            <a:grpSpLocks/>
          </p:cNvGrpSpPr>
          <p:nvPr/>
        </p:nvGrpSpPr>
        <p:grpSpPr bwMode="auto">
          <a:xfrm>
            <a:off x="4510608" y="4995863"/>
            <a:ext cx="533400" cy="609600"/>
            <a:chOff x="624" y="1152"/>
            <a:chExt cx="336" cy="384"/>
          </a:xfrm>
        </p:grpSpPr>
        <p:sp>
          <p:nvSpPr>
            <p:cNvPr id="12305" name="AutoShape 17"/>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12306" name="AutoShape 18"/>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12307" name="AutoShape 19"/>
          <p:cNvSpPr>
            <a:spLocks noChangeArrowheads="1"/>
          </p:cNvSpPr>
          <p:nvPr/>
        </p:nvSpPr>
        <p:spPr bwMode="auto">
          <a:xfrm>
            <a:off x="1843608" y="5681663"/>
            <a:ext cx="3581400" cy="457200"/>
          </a:xfrm>
          <a:prstGeom prst="curvedUpArrow">
            <a:avLst>
              <a:gd name="adj1" fmla="val 128924"/>
              <a:gd name="adj2" fmla="val 285590"/>
              <a:gd name="adj3" fmla="val 41667"/>
            </a:avLst>
          </a:prstGeom>
          <a:solidFill>
            <a:schemeClr val="accent1"/>
          </a:solidFill>
          <a:ln w="9525">
            <a:solidFill>
              <a:schemeClr val="tx1"/>
            </a:solidFill>
            <a:miter lim="800000"/>
            <a:headEnd/>
            <a:tailEnd/>
          </a:ln>
          <a:effectLst/>
        </p:spPr>
        <p:txBody>
          <a:bodyPr wrap="none" anchor="ctr"/>
          <a:lstStyle/>
          <a:p>
            <a:endParaRPr lang="zh-CN" altLang="en-US"/>
          </a:p>
        </p:txBody>
      </p:sp>
      <p:sp>
        <p:nvSpPr>
          <p:cNvPr id="12308" name="AutoShape 20"/>
          <p:cNvSpPr>
            <a:spLocks noChangeArrowheads="1"/>
          </p:cNvSpPr>
          <p:nvPr/>
        </p:nvSpPr>
        <p:spPr bwMode="auto">
          <a:xfrm>
            <a:off x="1843608" y="5681663"/>
            <a:ext cx="3581400" cy="457200"/>
          </a:xfrm>
          <a:prstGeom prst="curvedUpArrow">
            <a:avLst>
              <a:gd name="adj1" fmla="val 128924"/>
              <a:gd name="adj2" fmla="val 285590"/>
              <a:gd name="adj3" fmla="val 41667"/>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12309" name="Rectangle 21"/>
          <p:cNvSpPr>
            <a:spLocks noChangeArrowheads="1"/>
          </p:cNvSpPr>
          <p:nvPr/>
        </p:nvSpPr>
        <p:spPr bwMode="auto">
          <a:xfrm>
            <a:off x="224358" y="33528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MAP-Home</a:t>
            </a:r>
          </a:p>
        </p:txBody>
      </p:sp>
      <p:sp>
        <p:nvSpPr>
          <p:cNvPr id="12310" name="Line 22"/>
          <p:cNvSpPr>
            <a:spLocks noChangeShapeType="1"/>
          </p:cNvSpPr>
          <p:nvPr/>
        </p:nvSpPr>
        <p:spPr bwMode="auto">
          <a:xfrm flipH="1">
            <a:off x="2453208" y="2362200"/>
            <a:ext cx="4876800" cy="762000"/>
          </a:xfrm>
          <a:prstGeom prst="line">
            <a:avLst/>
          </a:prstGeom>
          <a:noFill/>
          <a:ln w="31750">
            <a:solidFill>
              <a:schemeClr val="hlink"/>
            </a:solidFill>
            <a:round/>
            <a:headEnd/>
            <a:tailEnd type="triangle" w="med" len="med"/>
          </a:ln>
          <a:effectLst/>
        </p:spPr>
        <p:txBody>
          <a:bodyPr wrap="none"/>
          <a:lstStyle/>
          <a:p>
            <a:endParaRPr lang="zh-CN" altLang="en-US"/>
          </a:p>
        </p:txBody>
      </p:sp>
      <p:grpSp>
        <p:nvGrpSpPr>
          <p:cNvPr id="6" name="Group 24"/>
          <p:cNvGrpSpPr>
            <a:grpSpLocks/>
          </p:cNvGrpSpPr>
          <p:nvPr/>
        </p:nvGrpSpPr>
        <p:grpSpPr bwMode="auto">
          <a:xfrm>
            <a:off x="491058" y="3810000"/>
            <a:ext cx="1352550" cy="1143000"/>
            <a:chOff x="492" y="2400"/>
            <a:chExt cx="852" cy="720"/>
          </a:xfrm>
        </p:grpSpPr>
        <p:sp>
          <p:nvSpPr>
            <p:cNvPr id="12313" name="Line 25"/>
            <p:cNvSpPr>
              <a:spLocks noChangeShapeType="1"/>
            </p:cNvSpPr>
            <p:nvPr/>
          </p:nvSpPr>
          <p:spPr bwMode="auto">
            <a:xfrm flipH="1" flipV="1">
              <a:off x="720" y="2400"/>
              <a:ext cx="624" cy="720"/>
            </a:xfrm>
            <a:prstGeom prst="line">
              <a:avLst/>
            </a:prstGeom>
            <a:noFill/>
            <a:ln w="9525">
              <a:solidFill>
                <a:schemeClr val="tx1"/>
              </a:solidFill>
              <a:round/>
              <a:headEnd/>
              <a:tailEnd type="triangle" w="med" len="med"/>
            </a:ln>
            <a:effectLst/>
          </p:spPr>
          <p:txBody>
            <a:bodyPr wrap="none"/>
            <a:lstStyle/>
            <a:p>
              <a:endParaRPr lang="zh-CN" altLang="en-US"/>
            </a:p>
          </p:txBody>
        </p:sp>
        <p:sp>
          <p:nvSpPr>
            <p:cNvPr id="12314" name="Text Box 26"/>
            <p:cNvSpPr txBox="1">
              <a:spLocks noChangeArrowheads="1"/>
            </p:cNvSpPr>
            <p:nvPr/>
          </p:nvSpPr>
          <p:spPr bwMode="auto">
            <a:xfrm>
              <a:off x="492" y="2688"/>
              <a:ext cx="624" cy="288"/>
            </a:xfrm>
            <a:prstGeom prst="rect">
              <a:avLst/>
            </a:prstGeom>
            <a:noFill/>
            <a:ln w="9525">
              <a:noFill/>
              <a:miter lim="800000"/>
              <a:headEnd/>
              <a:tailEnd/>
            </a:ln>
            <a:effectLst/>
          </p:spPr>
          <p:txBody>
            <a:bodyPr>
              <a:spAutoFit/>
            </a:bodyPr>
            <a:lstStyle/>
            <a:p>
              <a:pPr>
                <a:spcBef>
                  <a:spcPct val="50000"/>
                </a:spcBef>
              </a:pPr>
              <a:r>
                <a:rPr lang="en-US" altLang="zh-CN" b="1" i="1"/>
                <a:t>Dereg</a:t>
              </a:r>
            </a:p>
          </p:txBody>
        </p:sp>
      </p:grpSp>
      <p:grpSp>
        <p:nvGrpSpPr>
          <p:cNvPr id="7" name="Group 27"/>
          <p:cNvGrpSpPr>
            <a:grpSpLocks/>
          </p:cNvGrpSpPr>
          <p:nvPr/>
        </p:nvGrpSpPr>
        <p:grpSpPr bwMode="auto">
          <a:xfrm>
            <a:off x="1081608" y="3733800"/>
            <a:ext cx="1600200" cy="1219200"/>
            <a:chOff x="864" y="2352"/>
            <a:chExt cx="1008" cy="768"/>
          </a:xfrm>
        </p:grpSpPr>
        <p:sp>
          <p:nvSpPr>
            <p:cNvPr id="12316" name="Line 28"/>
            <p:cNvSpPr>
              <a:spLocks noChangeShapeType="1"/>
            </p:cNvSpPr>
            <p:nvPr/>
          </p:nvSpPr>
          <p:spPr bwMode="auto">
            <a:xfrm>
              <a:off x="864" y="2352"/>
              <a:ext cx="624" cy="768"/>
            </a:xfrm>
            <a:prstGeom prst="line">
              <a:avLst/>
            </a:prstGeom>
            <a:noFill/>
            <a:ln w="9525">
              <a:solidFill>
                <a:schemeClr val="tx1"/>
              </a:solidFill>
              <a:round/>
              <a:headEnd/>
              <a:tailEnd type="triangle" w="med" len="med"/>
            </a:ln>
            <a:effectLst/>
          </p:spPr>
          <p:txBody>
            <a:bodyPr wrap="none"/>
            <a:lstStyle/>
            <a:p>
              <a:endParaRPr lang="zh-CN" altLang="en-US"/>
            </a:p>
          </p:txBody>
        </p:sp>
        <p:sp>
          <p:nvSpPr>
            <p:cNvPr id="12317" name="Text Box 29"/>
            <p:cNvSpPr txBox="1">
              <a:spLocks noChangeArrowheads="1"/>
            </p:cNvSpPr>
            <p:nvPr/>
          </p:nvSpPr>
          <p:spPr bwMode="auto">
            <a:xfrm>
              <a:off x="1248" y="2592"/>
              <a:ext cx="624" cy="288"/>
            </a:xfrm>
            <a:prstGeom prst="rect">
              <a:avLst/>
            </a:prstGeom>
            <a:noFill/>
            <a:ln w="9525">
              <a:noFill/>
              <a:miter lim="800000"/>
              <a:headEnd/>
              <a:tailEnd/>
            </a:ln>
            <a:effectLst/>
          </p:spPr>
          <p:txBody>
            <a:bodyPr>
              <a:spAutoFit/>
            </a:bodyPr>
            <a:lstStyle/>
            <a:p>
              <a:pPr>
                <a:spcBef>
                  <a:spcPct val="50000"/>
                </a:spcBef>
              </a:pPr>
              <a:r>
                <a:rPr lang="en-US" altLang="zh-CN" b="1" i="1"/>
                <a:t>ACK</a:t>
              </a:r>
            </a:p>
          </p:txBody>
        </p:sp>
      </p:grpSp>
      <p:sp>
        <p:nvSpPr>
          <p:cNvPr id="12321" name="Line 33"/>
          <p:cNvSpPr>
            <a:spLocks noChangeShapeType="1"/>
          </p:cNvSpPr>
          <p:nvPr/>
        </p:nvSpPr>
        <p:spPr bwMode="auto">
          <a:xfrm>
            <a:off x="1253058" y="3771900"/>
            <a:ext cx="914400" cy="11430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12322" name="Rectangle 34"/>
          <p:cNvSpPr>
            <a:spLocks noChangeArrowheads="1"/>
          </p:cNvSpPr>
          <p:nvPr/>
        </p:nvSpPr>
        <p:spPr bwMode="auto">
          <a:xfrm>
            <a:off x="548208" y="30480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12323" name="Rectangle 35"/>
          <p:cNvSpPr>
            <a:spLocks noChangeArrowheads="1"/>
          </p:cNvSpPr>
          <p:nvPr/>
        </p:nvSpPr>
        <p:spPr bwMode="auto">
          <a:xfrm>
            <a:off x="548208" y="2895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2324" name="Rectangle 36"/>
          <p:cNvSpPr>
            <a:spLocks noChangeArrowheads="1"/>
          </p:cNvSpPr>
          <p:nvPr/>
        </p:nvSpPr>
        <p:spPr bwMode="auto">
          <a:xfrm>
            <a:off x="548208" y="29718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2325" name="Rectangle 37"/>
          <p:cNvSpPr>
            <a:spLocks noChangeArrowheads="1"/>
          </p:cNvSpPr>
          <p:nvPr/>
        </p:nvSpPr>
        <p:spPr bwMode="auto">
          <a:xfrm>
            <a:off x="548208" y="30480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12326" name="Rectangle 38"/>
          <p:cNvSpPr>
            <a:spLocks noChangeArrowheads="1"/>
          </p:cNvSpPr>
          <p:nvPr/>
        </p:nvSpPr>
        <p:spPr bwMode="auto">
          <a:xfrm>
            <a:off x="548208" y="31369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cxnSp>
        <p:nvCxnSpPr>
          <p:cNvPr id="12327" name="AutoShape 39"/>
          <p:cNvCxnSpPr>
            <a:cxnSpLocks noChangeShapeType="1"/>
            <a:stCxn id="12325" idx="0"/>
            <a:endCxn id="12292" idx="1"/>
          </p:cNvCxnSpPr>
          <p:nvPr/>
        </p:nvCxnSpPr>
        <p:spPr bwMode="auto">
          <a:xfrm rot="5400000" flipV="1">
            <a:off x="-702742" y="4489450"/>
            <a:ext cx="2933700" cy="50800"/>
          </a:xfrm>
          <a:prstGeom prst="curvedConnector4">
            <a:avLst>
              <a:gd name="adj1" fmla="val -7792"/>
              <a:gd name="adj2" fmla="val -825000"/>
            </a:avLst>
          </a:prstGeom>
          <a:noFill/>
          <a:ln w="12700">
            <a:solidFill>
              <a:schemeClr val="folHlink"/>
            </a:solidFill>
            <a:prstDash val="dash"/>
            <a:round/>
            <a:headEnd/>
            <a:tailEnd type="triangle" w="med" len="med"/>
          </a:ln>
          <a:effectLst/>
        </p:spPr>
      </p:cxnSp>
      <p:sp>
        <p:nvSpPr>
          <p:cNvPr id="3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5" fill="hold" grpId="0" nodeType="clickEffect">
                                  <p:stCondLst>
                                    <p:cond delay="0"/>
                                  </p:stCondLst>
                                  <p:childTnLst>
                                    <p:set>
                                      <p:cBhvr>
                                        <p:cTn id="6" dur="1" fill="hold">
                                          <p:stCondLst>
                                            <p:cond delay="0"/>
                                          </p:stCondLst>
                                        </p:cTn>
                                        <p:tgtEl>
                                          <p:spTgt spid="12310"/>
                                        </p:tgtEl>
                                        <p:attrNameLst>
                                          <p:attrName>style.visibility</p:attrName>
                                        </p:attrNameLst>
                                      </p:cBhvr>
                                      <p:to>
                                        <p:strVal val="visible"/>
                                      </p:to>
                                    </p:set>
                                    <p:animEffect transition="in" filter="blinds(vertical)">
                                      <p:cBhvr>
                                        <p:cTn id="7" dur="500"/>
                                        <p:tgtEl>
                                          <p:spTgt spid="12310"/>
                                        </p:tgtEl>
                                      </p:cBhvr>
                                    </p:animEffect>
                                  </p:childTnLst>
                                </p:cTn>
                              </p:par>
                            </p:childTnLst>
                          </p:cTn>
                        </p:par>
                      </p:childTnLst>
                    </p:cTn>
                  </p:par>
                  <p:par>
                    <p:cTn id="8" fill="hold">
                      <p:stCondLst>
                        <p:cond delay="indefinite"/>
                      </p:stCondLst>
                      <p:childTnLst>
                        <p:par>
                          <p:cTn id="9" fill="hold">
                            <p:stCondLst>
                              <p:cond delay="0"/>
                            </p:stCondLst>
                            <p:childTnLst>
                              <p:par>
                                <p:cTn id="10" presetID="1" presetClass="entr" presetSubtype="0" fill="hold" nodeType="clickEffect">
                                  <p:stCondLst>
                                    <p:cond delay="0"/>
                                  </p:stCondLst>
                                  <p:childTnLst>
                                    <p:set>
                                      <p:cBhvr>
                                        <p:cTn id="11" dur="1" fill="hold">
                                          <p:stCondLst>
                                            <p:cond delay="499"/>
                                          </p:stCondLst>
                                        </p:cTn>
                                        <p:tgtEl>
                                          <p:spTgt spid="6"/>
                                        </p:tgtEl>
                                        <p:attrNameLst>
                                          <p:attrName>style.visibility</p:attrName>
                                        </p:attrNameLst>
                                      </p:cBhvr>
                                      <p:to>
                                        <p:strVal val="visible"/>
                                      </p:to>
                                    </p:set>
                                  </p:childTnLst>
                                </p:cTn>
                              </p:par>
                            </p:childTnLst>
                          </p:cTn>
                        </p:par>
                      </p:childTnLst>
                    </p:cTn>
                  </p:par>
                  <p:par>
                    <p:cTn id="12" fill="hold">
                      <p:stCondLst>
                        <p:cond delay="indefinite"/>
                      </p:stCondLst>
                      <p:childTnLst>
                        <p:par>
                          <p:cTn id="13" fill="hold">
                            <p:stCondLst>
                              <p:cond delay="0"/>
                            </p:stCondLst>
                            <p:childTnLst>
                              <p:par>
                                <p:cTn id="14" presetID="3" presetClass="entr" presetSubtype="10" fill="hold" grpId="0" nodeType="clickEffect">
                                  <p:stCondLst>
                                    <p:cond delay="0"/>
                                  </p:stCondLst>
                                  <p:childTnLst>
                                    <p:set>
                                      <p:cBhvr>
                                        <p:cTn id="15" dur="1" fill="hold">
                                          <p:stCondLst>
                                            <p:cond delay="0"/>
                                          </p:stCondLst>
                                        </p:cTn>
                                        <p:tgtEl>
                                          <p:spTgt spid="12321"/>
                                        </p:tgtEl>
                                        <p:attrNameLst>
                                          <p:attrName>style.visibility</p:attrName>
                                        </p:attrNameLst>
                                      </p:cBhvr>
                                      <p:to>
                                        <p:strVal val="visible"/>
                                      </p:to>
                                    </p:set>
                                    <p:animEffect transition="in" filter="blinds(horizontal)">
                                      <p:cBhvr>
                                        <p:cTn id="16" dur="500"/>
                                        <p:tgtEl>
                                          <p:spTgt spid="12321"/>
                                        </p:tgtEl>
                                      </p:cBhvr>
                                    </p:animEffec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499"/>
                                          </p:stCondLst>
                                        </p:cTn>
                                        <p:tgtEl>
                                          <p:spTgt spid="7"/>
                                        </p:tgtEl>
                                        <p:attrNameLst>
                                          <p:attrName>style.visibility</p:attrName>
                                        </p:attrNameLst>
                                      </p:cBhvr>
                                      <p:to>
                                        <p:strVal val="visible"/>
                                      </p:to>
                                    </p:set>
                                  </p:childTnLst>
                                </p:cTn>
                              </p:par>
                            </p:childTnLst>
                          </p:cTn>
                        </p:par>
                        <p:par>
                          <p:cTn id="21" fill="hold">
                            <p:stCondLst>
                              <p:cond delay="500"/>
                            </p:stCondLst>
                            <p:childTnLst>
                              <p:par>
                                <p:cTn id="22" presetID="1" presetClass="entr" presetSubtype="0" fill="hold" grpId="0" nodeType="afterEffect">
                                  <p:stCondLst>
                                    <p:cond delay="0"/>
                                  </p:stCondLst>
                                  <p:childTnLst>
                                    <p:set>
                                      <p:cBhvr>
                                        <p:cTn id="23" dur="1" fill="hold">
                                          <p:stCondLst>
                                            <p:cond delay="499"/>
                                          </p:stCondLst>
                                        </p:cTn>
                                        <p:tgtEl>
                                          <p:spTgt spid="12325"/>
                                        </p:tgtEl>
                                        <p:attrNameLst>
                                          <p:attrName>style.visibility</p:attrName>
                                        </p:attrNameLst>
                                      </p:cBhvr>
                                      <p:to>
                                        <p:strVal val="visible"/>
                                      </p:to>
                                    </p:set>
                                  </p:childTnLst>
                                </p:cTn>
                              </p:par>
                            </p:childTnLst>
                          </p:cTn>
                        </p:par>
                      </p:childTnLst>
                    </p:cTn>
                  </p:par>
                  <p:par>
                    <p:cTn id="24" fill="hold">
                      <p:stCondLst>
                        <p:cond delay="indefinite"/>
                      </p:stCondLst>
                      <p:childTnLst>
                        <p:par>
                          <p:cTn id="25" fill="hold">
                            <p:stCondLst>
                              <p:cond delay="0"/>
                            </p:stCondLst>
                            <p:childTnLst>
                              <p:par>
                                <p:cTn id="26" presetID="1" presetClass="entr" presetSubtype="0" fill="hold" nodeType="clickEffect">
                                  <p:stCondLst>
                                    <p:cond delay="0"/>
                                  </p:stCondLst>
                                  <p:childTnLst>
                                    <p:set>
                                      <p:cBhvr>
                                        <p:cTn id="27" dur="1" fill="hold">
                                          <p:stCondLst>
                                            <p:cond delay="499"/>
                                          </p:stCondLst>
                                        </p:cTn>
                                        <p:tgtEl>
                                          <p:spTgt spid="3"/>
                                        </p:tgtEl>
                                        <p:attrNameLst>
                                          <p:attrName>style.visibility</p:attrName>
                                        </p:attrNameLst>
                                      </p:cBhvr>
                                      <p:to>
                                        <p:strVal val="visible"/>
                                      </p:to>
                                    </p:set>
                                  </p:childTnLst>
                                </p:cTn>
                              </p:par>
                            </p:childTnLst>
                          </p:cTn>
                        </p:par>
                        <p:par>
                          <p:cTn id="28" fill="hold">
                            <p:stCondLst>
                              <p:cond delay="500"/>
                            </p:stCondLst>
                            <p:childTnLst>
                              <p:par>
                                <p:cTn id="29" presetID="9" presetClass="entr" presetSubtype="0" fill="hold" grpId="0" nodeType="afterEffect">
                                  <p:stCondLst>
                                    <p:cond delay="0"/>
                                  </p:stCondLst>
                                  <p:childTnLst>
                                    <p:set>
                                      <p:cBhvr>
                                        <p:cTn id="30" dur="1" fill="hold">
                                          <p:stCondLst>
                                            <p:cond delay="0"/>
                                          </p:stCondLst>
                                        </p:cTn>
                                        <p:tgtEl>
                                          <p:spTgt spid="12307"/>
                                        </p:tgtEl>
                                        <p:attrNameLst>
                                          <p:attrName>style.visibility</p:attrName>
                                        </p:attrNameLst>
                                      </p:cBhvr>
                                      <p:to>
                                        <p:strVal val="visible"/>
                                      </p:to>
                                    </p:set>
                                    <p:animEffect transition="in" filter="dissolve">
                                      <p:cBhvr>
                                        <p:cTn id="31" dur="500"/>
                                        <p:tgtEl>
                                          <p:spTgt spid="12307"/>
                                        </p:tgtEl>
                                      </p:cBhvr>
                                    </p:animEffect>
                                  </p:childTnLst>
                                </p:cTn>
                              </p:par>
                            </p:childTnLst>
                          </p:cTn>
                        </p:par>
                        <p:par>
                          <p:cTn id="32" fill="hold">
                            <p:stCondLst>
                              <p:cond delay="1000"/>
                            </p:stCondLst>
                            <p:childTnLst>
                              <p:par>
                                <p:cTn id="33" presetID="1" presetClass="entr" presetSubtype="0" fill="hold" grpId="0" nodeType="afterEffect">
                                  <p:stCondLst>
                                    <p:cond delay="0"/>
                                  </p:stCondLst>
                                  <p:childTnLst>
                                    <p:set>
                                      <p:cBhvr>
                                        <p:cTn id="34" dur="1" fill="hold">
                                          <p:stCondLst>
                                            <p:cond delay="499"/>
                                          </p:stCondLst>
                                        </p:cTn>
                                        <p:tgtEl>
                                          <p:spTgt spid="12308"/>
                                        </p:tgtEl>
                                        <p:attrNameLst>
                                          <p:attrName>style.visibility</p:attrName>
                                        </p:attrNameLst>
                                      </p:cBhvr>
                                      <p:to>
                                        <p:strVal val="visible"/>
                                      </p:to>
                                    </p:set>
                                  </p:childTnLst>
                                </p:cTn>
                              </p:par>
                            </p:childTnLst>
                          </p:cTn>
                        </p:par>
                        <p:par>
                          <p:cTn id="35" fill="hold">
                            <p:stCondLst>
                              <p:cond delay="1500"/>
                            </p:stCondLst>
                            <p:childTnLst>
                              <p:par>
                                <p:cTn id="36" presetID="9" presetClass="entr" presetSubtype="0" fill="hold" nodeType="afterEffect">
                                  <p:stCondLst>
                                    <p:cond delay="0"/>
                                  </p:stCondLst>
                                  <p:childTnLst>
                                    <p:set>
                                      <p:cBhvr>
                                        <p:cTn id="37" dur="1" fill="hold">
                                          <p:stCondLst>
                                            <p:cond delay="0"/>
                                          </p:stCondLst>
                                        </p:cTn>
                                        <p:tgtEl>
                                          <p:spTgt spid="5"/>
                                        </p:tgtEl>
                                        <p:attrNameLst>
                                          <p:attrName>style.visibility</p:attrName>
                                        </p:attrNameLst>
                                      </p:cBhvr>
                                      <p:to>
                                        <p:strVal val="visible"/>
                                      </p:to>
                                    </p:set>
                                    <p:animEffect transition="in" filter="dissolve">
                                      <p:cBhvr>
                                        <p:cTn id="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7" grpId="0" animBg="1"/>
      <p:bldP spid="12308" grpId="0" animBg="1"/>
      <p:bldP spid="12310" grpId="0" animBg="1"/>
      <p:bldP spid="12321" grpId="0" animBg="1"/>
      <p:bldP spid="12325" grpId="0" animBg="1"/>
    </p:bld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p:nvPr>
        </p:nvSpPr>
        <p:spPr/>
        <p:txBody>
          <a:bodyPr/>
          <a:lstStyle/>
          <a:p>
            <a:r>
              <a:rPr lang="en-US" altLang="zh-CN"/>
              <a:t>Mobile IP + Synchronization</a:t>
            </a:r>
          </a:p>
        </p:txBody>
      </p:sp>
      <p:sp>
        <p:nvSpPr>
          <p:cNvPr id="83971" name="Rectangle 3"/>
          <p:cNvSpPr>
            <a:spLocks noGrp="1" noChangeArrowheads="1"/>
          </p:cNvSpPr>
          <p:nvPr>
            <p:ph idx="1"/>
          </p:nvPr>
        </p:nvSpPr>
        <p:spPr>
          <a:xfrm>
            <a:off x="395536" y="1700808"/>
            <a:ext cx="7772400" cy="4876800"/>
          </a:xfrm>
        </p:spPr>
        <p:txBody>
          <a:bodyPr>
            <a:normAutofit/>
          </a:bodyPr>
          <a:lstStyle/>
          <a:p>
            <a:pPr>
              <a:lnSpc>
                <a:spcPct val="90000"/>
              </a:lnSpc>
            </a:pPr>
            <a:r>
              <a:rPr lang="zh-CN" altLang="en-US" sz="2800" dirty="0" smtClean="0"/>
              <a:t>优点</a:t>
            </a:r>
            <a:endParaRPr lang="en-US" altLang="zh-CN" sz="2800" dirty="0" smtClean="0"/>
          </a:p>
          <a:p>
            <a:pPr lvl="1">
              <a:lnSpc>
                <a:spcPct val="90000"/>
              </a:lnSpc>
            </a:pPr>
            <a:r>
              <a:rPr lang="zh-CN" altLang="en-US" sz="2400" dirty="0" smtClean="0"/>
              <a:t>简单</a:t>
            </a:r>
            <a:endParaRPr lang="en-US" altLang="zh-CN" sz="2400" dirty="0"/>
          </a:p>
          <a:p>
            <a:pPr lvl="1">
              <a:lnSpc>
                <a:spcPct val="90000"/>
              </a:lnSpc>
            </a:pPr>
            <a:r>
              <a:rPr lang="zh-CN" altLang="en-US" sz="2400" dirty="0" smtClean="0"/>
              <a:t>保证可靠消息传递</a:t>
            </a:r>
            <a:endParaRPr lang="en-US" altLang="zh-CN" sz="2400" dirty="0"/>
          </a:p>
          <a:p>
            <a:pPr lvl="2">
              <a:lnSpc>
                <a:spcPct val="90000"/>
              </a:lnSpc>
            </a:pPr>
            <a:r>
              <a:rPr lang="en-US" altLang="zh-CN" sz="2000" dirty="0" smtClean="0"/>
              <a:t>Agent</a:t>
            </a:r>
            <a:r>
              <a:rPr lang="zh-CN" altLang="en-US" sz="2000" dirty="0" smtClean="0"/>
              <a:t>在迁移前接收到所有正在传输的消息</a:t>
            </a:r>
            <a:endParaRPr lang="en-US" altLang="zh-CN" sz="2000" dirty="0"/>
          </a:p>
          <a:p>
            <a:pPr lvl="2">
              <a:lnSpc>
                <a:spcPct val="90000"/>
              </a:lnSpc>
            </a:pPr>
            <a:r>
              <a:rPr lang="zh-CN" altLang="en-US" sz="2000" dirty="0" smtClean="0"/>
              <a:t>在</a:t>
            </a:r>
            <a:r>
              <a:rPr lang="en-US" altLang="zh-CN" sz="2000" dirty="0" smtClean="0"/>
              <a:t>Agent</a:t>
            </a:r>
            <a:r>
              <a:rPr lang="zh-CN" altLang="en-US" sz="2000" dirty="0" smtClean="0"/>
              <a:t>迁移期间消息转发将被暂停</a:t>
            </a:r>
            <a:endParaRPr lang="en-US" altLang="zh-CN" sz="2000" dirty="0"/>
          </a:p>
          <a:p>
            <a:pPr>
              <a:lnSpc>
                <a:spcPct val="90000"/>
              </a:lnSpc>
            </a:pPr>
            <a:r>
              <a:rPr lang="zh-CN" altLang="en-US" sz="2800" dirty="0" smtClean="0"/>
              <a:t>缺点</a:t>
            </a:r>
            <a:endParaRPr lang="en-US" altLang="zh-CN" sz="2800" dirty="0" smtClean="0"/>
          </a:p>
          <a:p>
            <a:pPr lvl="1">
              <a:lnSpc>
                <a:spcPct val="90000"/>
              </a:lnSpc>
            </a:pPr>
            <a:r>
              <a:rPr lang="zh-CN" altLang="en-US" sz="2400" dirty="0" smtClean="0"/>
              <a:t>太过依赖于</a:t>
            </a:r>
            <a:r>
              <a:rPr lang="en-US" altLang="zh-CN" sz="2400" dirty="0" smtClean="0"/>
              <a:t>Home</a:t>
            </a:r>
            <a:r>
              <a:rPr lang="zh-CN" altLang="en-US" sz="2400" dirty="0" smtClean="0"/>
              <a:t>节点</a:t>
            </a:r>
            <a:endParaRPr lang="en-US" altLang="zh-CN" sz="2400" dirty="0" smtClean="0"/>
          </a:p>
          <a:p>
            <a:pPr lvl="2">
              <a:lnSpc>
                <a:spcPct val="90000"/>
              </a:lnSpc>
            </a:pPr>
            <a:r>
              <a:rPr lang="zh-CN" altLang="en-US" sz="2000" dirty="0" smtClean="0"/>
              <a:t>性能瓶颈</a:t>
            </a:r>
            <a:endParaRPr lang="en-US" altLang="zh-CN" sz="2000" dirty="0"/>
          </a:p>
          <a:p>
            <a:pPr lvl="2">
              <a:lnSpc>
                <a:spcPct val="90000"/>
              </a:lnSpc>
            </a:pPr>
            <a:r>
              <a:rPr lang="zh-CN" altLang="en-US" sz="2000" dirty="0" smtClean="0"/>
              <a:t>单点失败</a:t>
            </a:r>
            <a:endParaRPr lang="en-US" altLang="zh-CN" sz="2000" dirty="0"/>
          </a:p>
          <a:p>
            <a:pPr lvl="2">
              <a:lnSpc>
                <a:spcPct val="90000"/>
              </a:lnSpc>
            </a:pPr>
            <a:r>
              <a:rPr lang="zh-CN" altLang="en-US" sz="2000" dirty="0" smtClean="0"/>
              <a:t>异步执行</a:t>
            </a:r>
            <a:endParaRPr lang="en-US" altLang="zh-CN" sz="2000" dirty="0" smtClean="0"/>
          </a:p>
          <a:p>
            <a:pPr lvl="1">
              <a:lnSpc>
                <a:spcPct val="90000"/>
              </a:lnSpc>
            </a:pPr>
            <a:r>
              <a:rPr lang="zh-CN" altLang="en-US" sz="2400" i="1" dirty="0" smtClean="0"/>
              <a:t>三角路由</a:t>
            </a:r>
            <a:endParaRPr lang="en-US" altLang="zh-CN" sz="2400" i="1"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62</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2"/>
          <p:cNvSpPr>
            <a:spLocks noGrp="1" noChangeArrowheads="1"/>
          </p:cNvSpPr>
          <p:nvPr>
            <p:ph type="title"/>
          </p:nvPr>
        </p:nvSpPr>
        <p:spPr/>
        <p:txBody>
          <a:bodyPr>
            <a:normAutofit/>
          </a:bodyPr>
          <a:lstStyle/>
          <a:p>
            <a:pPr eaLnBrk="1" hangingPunct="1"/>
            <a:r>
              <a:rPr lang="zh-CN" altLang="en-US" dirty="0" smtClean="0"/>
              <a:t>基础框架：协议组合</a:t>
            </a:r>
          </a:p>
        </p:txBody>
      </p:sp>
      <p:sp>
        <p:nvSpPr>
          <p:cNvPr id="193538" name="Rectangle 2"/>
          <p:cNvSpPr>
            <a:spLocks noGrp="1" noChangeArrowheads="1"/>
          </p:cNvSpPr>
          <p:nvPr>
            <p:ph idx="1"/>
          </p:nvPr>
        </p:nvSpPr>
        <p:spPr>
          <a:xfrm>
            <a:off x="395536" y="1676400"/>
            <a:ext cx="8353300" cy="4344988"/>
          </a:xfrm>
        </p:spPr>
        <p:txBody>
          <a:bodyPr>
            <a:normAutofit fontScale="85000" lnSpcReduction="10000"/>
          </a:bodyPr>
          <a:lstStyle/>
          <a:p>
            <a:pPr eaLnBrk="1" hangingPunct="1"/>
            <a:r>
              <a:rPr lang="zh-CN" altLang="en-US" dirty="0" smtClean="0"/>
              <a:t>基于指针转发的协议</a:t>
            </a:r>
          </a:p>
          <a:p>
            <a:pPr lvl="1" eaLnBrk="1" hangingPunct="1"/>
            <a:r>
              <a:rPr lang="en-US" altLang="zh-CN" dirty="0" smtClean="0"/>
              <a:t>FM-*-NS</a:t>
            </a:r>
          </a:p>
          <a:p>
            <a:pPr lvl="1" eaLnBrk="1" hangingPunct="1"/>
            <a:r>
              <a:rPr lang="en-US" altLang="zh-CN" dirty="0" smtClean="0"/>
              <a:t>JM-PL-NS</a:t>
            </a:r>
          </a:p>
          <a:p>
            <a:pPr lvl="1" eaLnBrk="1" hangingPunct="1"/>
            <a:r>
              <a:rPr lang="en-US" altLang="zh-CN" dirty="0" smtClean="0"/>
              <a:t>JM-PS-NS</a:t>
            </a:r>
          </a:p>
          <a:p>
            <a:endParaRPr lang="en-US" altLang="zh-CN" dirty="0" smtClean="0"/>
          </a:p>
          <a:p>
            <a:r>
              <a:rPr lang="zh-CN" altLang="en-US" dirty="0" smtClean="0"/>
              <a:t>特点：所有</a:t>
            </a:r>
            <a:r>
              <a:rPr lang="en-US" altLang="zh-CN" i="1" dirty="0" smtClean="0"/>
              <a:t>Path</a:t>
            </a:r>
            <a:r>
              <a:rPr lang="en-US" altLang="zh-CN" sz="2000" i="1" baseline="-25000" dirty="0" smtClean="0"/>
              <a:t>m</a:t>
            </a:r>
            <a:r>
              <a:rPr lang="en-US" altLang="zh-CN" i="1" dirty="0" smtClean="0"/>
              <a:t>(A)</a:t>
            </a:r>
            <a:r>
              <a:rPr lang="zh-CN" altLang="en-US" i="1" dirty="0" smtClean="0"/>
              <a:t>上的主机被组织成一条链表</a:t>
            </a:r>
            <a:endParaRPr lang="en-US" altLang="zh-CN" i="1" dirty="0" smtClean="0"/>
          </a:p>
          <a:p>
            <a:r>
              <a:rPr lang="zh-CN" altLang="en-US" dirty="0" smtClean="0"/>
              <a:t>优点</a:t>
            </a:r>
            <a:endParaRPr lang="en-US" altLang="zh-CN" dirty="0" smtClean="0"/>
          </a:p>
          <a:p>
            <a:pPr lvl="1"/>
            <a:r>
              <a:rPr lang="zh-CN" altLang="en-US" dirty="0" smtClean="0"/>
              <a:t>简单。信箱迁移时无须进行地址注册</a:t>
            </a:r>
            <a:r>
              <a:rPr lang="en-US" altLang="zh-CN" dirty="0" smtClean="0"/>
              <a:t>,</a:t>
            </a:r>
            <a:r>
              <a:rPr lang="zh-CN" altLang="en-US" dirty="0" smtClean="0"/>
              <a:t>因而不会增加额外的网络开销。降低了</a:t>
            </a:r>
            <a:r>
              <a:rPr lang="en-US" altLang="zh-CN" dirty="0" smtClean="0"/>
              <a:t>Agent Home</a:t>
            </a:r>
            <a:r>
              <a:rPr lang="zh-CN" altLang="en-US" dirty="0" smtClean="0"/>
              <a:t>的负载。</a:t>
            </a:r>
            <a:endParaRPr lang="en-US" altLang="zh-CN" dirty="0" smtClean="0"/>
          </a:p>
          <a:p>
            <a:r>
              <a:rPr lang="zh-CN" altLang="en-US" dirty="0" smtClean="0"/>
              <a:t>缺点</a:t>
            </a:r>
            <a:endParaRPr lang="en-US" altLang="zh-CN" dirty="0" smtClean="0"/>
          </a:p>
          <a:p>
            <a:pPr lvl="1"/>
            <a:r>
              <a:rPr lang="zh-CN" altLang="en-US" dirty="0" smtClean="0"/>
              <a:t>消息处理的可靠性和实时性</a:t>
            </a:r>
            <a:endParaRPr lang="en-US" altLang="zh-CN" dirty="0" smtClean="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63</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3538">
                                            <p:txEl>
                                              <p:pRg st="5" end="5"/>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3538">
                                            <p:txEl>
                                              <p:pRg st="6" end="6"/>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3538">
                                            <p:txEl>
                                              <p:pRg st="7" end="7"/>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93538">
                                            <p:txEl>
                                              <p:pRg st="8" end="8"/>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93538">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基础框架：协议组合</a:t>
            </a:r>
            <a:endParaRPr lang="zh-CN" altLang="en-US" dirty="0"/>
          </a:p>
        </p:txBody>
      </p:sp>
      <p:sp>
        <p:nvSpPr>
          <p:cNvPr id="3" name="内容占位符 2"/>
          <p:cNvSpPr>
            <a:spLocks noGrp="1"/>
          </p:cNvSpPr>
          <p:nvPr>
            <p:ph idx="1"/>
          </p:nvPr>
        </p:nvSpPr>
        <p:spPr/>
        <p:txBody>
          <a:bodyPr/>
          <a:lstStyle/>
          <a:p>
            <a:r>
              <a:rPr lang="zh-CN" altLang="en-US" dirty="0" smtClean="0"/>
              <a:t>基于分布式地址注册的协议</a:t>
            </a:r>
          </a:p>
          <a:p>
            <a:pPr lvl="1"/>
            <a:r>
              <a:rPr lang="en-US" altLang="zh-CN" dirty="0" smtClean="0"/>
              <a:t>FM-*-SHM (Distributed Home Scheme)</a:t>
            </a:r>
          </a:p>
          <a:p>
            <a:pPr lvl="1"/>
            <a:r>
              <a:rPr lang="en-US" altLang="zh-CN" dirty="0" smtClean="0"/>
              <a:t>JM-PS-FS</a:t>
            </a:r>
          </a:p>
          <a:p>
            <a:pPr lvl="1"/>
            <a:r>
              <a:rPr lang="en-US" altLang="zh-CN" b="1" dirty="0" smtClean="0"/>
              <a:t>JM-PL-SHM (</a:t>
            </a:r>
            <a:r>
              <a:rPr lang="en-US" altLang="zh-CN" b="1" i="1" dirty="0" smtClean="0"/>
              <a:t>ARP</a:t>
            </a:r>
            <a:r>
              <a:rPr lang="zh-CN" altLang="en-US" b="1" i="1" dirty="0" smtClean="0"/>
              <a:t>：</a:t>
            </a:r>
            <a:r>
              <a:rPr lang="en-US" altLang="zh-CN" b="1" i="1" dirty="0" smtClean="0"/>
              <a:t>Adaptive and Reliable Protocol</a:t>
            </a:r>
            <a:r>
              <a:rPr lang="en-US" altLang="zh-CN" b="1" dirty="0" smtClean="0"/>
              <a:t>)</a:t>
            </a:r>
          </a:p>
          <a:p>
            <a:endParaRPr lang="zh-CN" altLang="en-US"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64</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5" name="Rectangle 9"/>
          <p:cNvSpPr>
            <a:spLocks noChangeArrowheads="1"/>
          </p:cNvSpPr>
          <p:nvPr/>
        </p:nvSpPr>
        <p:spPr bwMode="auto">
          <a:xfrm>
            <a:off x="895350" y="54483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MAP-4</a:t>
            </a:r>
          </a:p>
        </p:txBody>
      </p:sp>
      <p:grpSp>
        <p:nvGrpSpPr>
          <p:cNvPr id="2" name="Group 46"/>
          <p:cNvGrpSpPr>
            <a:grpSpLocks/>
          </p:cNvGrpSpPr>
          <p:nvPr/>
        </p:nvGrpSpPr>
        <p:grpSpPr bwMode="auto">
          <a:xfrm>
            <a:off x="1962150" y="4584700"/>
            <a:ext cx="533400" cy="609600"/>
            <a:chOff x="624" y="1152"/>
            <a:chExt cx="336" cy="384"/>
          </a:xfrm>
        </p:grpSpPr>
        <p:sp>
          <p:nvSpPr>
            <p:cNvPr id="14383" name="AutoShape 47"/>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14384" name="AutoShape 48"/>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14338" name="Rectangle 2"/>
          <p:cNvSpPr>
            <a:spLocks noGrp="1" noChangeArrowheads="1"/>
          </p:cNvSpPr>
          <p:nvPr>
            <p:ph type="title"/>
          </p:nvPr>
        </p:nvSpPr>
        <p:spPr/>
        <p:txBody>
          <a:bodyPr/>
          <a:lstStyle/>
          <a:p>
            <a:r>
              <a:rPr lang="en-US" altLang="zh-CN"/>
              <a:t>Distributed Home Scheme</a:t>
            </a:r>
          </a:p>
        </p:txBody>
      </p:sp>
      <p:sp>
        <p:nvSpPr>
          <p:cNvPr id="51"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65</a:t>
            </a:fld>
            <a:endParaRPr lang="en-US" altLang="zh-CN" dirty="0">
              <a:solidFill>
                <a:schemeClr val="bg1"/>
              </a:solidFill>
            </a:endParaRPr>
          </a:p>
        </p:txBody>
      </p:sp>
      <p:sp>
        <p:nvSpPr>
          <p:cNvPr id="14340" name="Rectangle 4"/>
          <p:cNvSpPr>
            <a:spLocks noChangeArrowheads="1"/>
          </p:cNvSpPr>
          <p:nvPr/>
        </p:nvSpPr>
        <p:spPr bwMode="auto">
          <a:xfrm>
            <a:off x="381000" y="2835275"/>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MAP-1</a:t>
            </a:r>
          </a:p>
        </p:txBody>
      </p:sp>
      <p:sp>
        <p:nvSpPr>
          <p:cNvPr id="14341" name="Rectangle 5"/>
          <p:cNvSpPr>
            <a:spLocks noChangeArrowheads="1"/>
          </p:cNvSpPr>
          <p:nvPr/>
        </p:nvSpPr>
        <p:spPr bwMode="auto">
          <a:xfrm>
            <a:off x="685800" y="25908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14342" name="Rectangle 6"/>
          <p:cNvSpPr>
            <a:spLocks noChangeArrowheads="1"/>
          </p:cNvSpPr>
          <p:nvPr/>
        </p:nvSpPr>
        <p:spPr bwMode="auto">
          <a:xfrm>
            <a:off x="5943600" y="28448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MAP-3</a:t>
            </a:r>
          </a:p>
        </p:txBody>
      </p:sp>
      <p:sp>
        <p:nvSpPr>
          <p:cNvPr id="14343" name="Rectangle 7"/>
          <p:cNvSpPr>
            <a:spLocks noChangeArrowheads="1"/>
          </p:cNvSpPr>
          <p:nvPr/>
        </p:nvSpPr>
        <p:spPr bwMode="auto">
          <a:xfrm>
            <a:off x="6248400" y="25908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14348" name="Rectangle 12"/>
          <p:cNvSpPr>
            <a:spLocks noChangeArrowheads="1"/>
          </p:cNvSpPr>
          <p:nvPr/>
        </p:nvSpPr>
        <p:spPr bwMode="auto">
          <a:xfrm>
            <a:off x="3124200" y="2840038"/>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MAP-2</a:t>
            </a:r>
          </a:p>
        </p:txBody>
      </p:sp>
      <p:sp>
        <p:nvSpPr>
          <p:cNvPr id="14350" name="Rectangle 14"/>
          <p:cNvSpPr>
            <a:spLocks noChangeArrowheads="1"/>
          </p:cNvSpPr>
          <p:nvPr/>
        </p:nvSpPr>
        <p:spPr bwMode="auto">
          <a:xfrm>
            <a:off x="5943600" y="53721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MAP-5</a:t>
            </a:r>
          </a:p>
        </p:txBody>
      </p:sp>
      <p:grpSp>
        <p:nvGrpSpPr>
          <p:cNvPr id="3" name="Group 15"/>
          <p:cNvGrpSpPr>
            <a:grpSpLocks/>
          </p:cNvGrpSpPr>
          <p:nvPr/>
        </p:nvGrpSpPr>
        <p:grpSpPr bwMode="auto">
          <a:xfrm>
            <a:off x="1422400" y="1981200"/>
            <a:ext cx="533400" cy="609600"/>
            <a:chOff x="624" y="1152"/>
            <a:chExt cx="336" cy="384"/>
          </a:xfrm>
        </p:grpSpPr>
        <p:sp>
          <p:nvSpPr>
            <p:cNvPr id="14352" name="AutoShape 16"/>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14353" name="AutoShape 17"/>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4" name="Group 18"/>
          <p:cNvGrpSpPr>
            <a:grpSpLocks/>
          </p:cNvGrpSpPr>
          <p:nvPr/>
        </p:nvGrpSpPr>
        <p:grpSpPr bwMode="auto">
          <a:xfrm>
            <a:off x="6858000" y="4572000"/>
            <a:ext cx="533400" cy="609600"/>
            <a:chOff x="624" y="1152"/>
            <a:chExt cx="336" cy="384"/>
          </a:xfrm>
        </p:grpSpPr>
        <p:sp>
          <p:nvSpPr>
            <p:cNvPr id="14355" name="AutoShape 19"/>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14356" name="AutoShape 20"/>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grpSp>
        <p:nvGrpSpPr>
          <p:cNvPr id="5" name="Group 21"/>
          <p:cNvGrpSpPr>
            <a:grpSpLocks/>
          </p:cNvGrpSpPr>
          <p:nvPr/>
        </p:nvGrpSpPr>
        <p:grpSpPr bwMode="auto">
          <a:xfrm>
            <a:off x="4089400" y="1981200"/>
            <a:ext cx="533400" cy="609600"/>
            <a:chOff x="624" y="1152"/>
            <a:chExt cx="336" cy="384"/>
          </a:xfrm>
        </p:grpSpPr>
        <p:sp>
          <p:nvSpPr>
            <p:cNvPr id="14358" name="AutoShape 22"/>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14359" name="AutoShape 23"/>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6" name="Group 24"/>
          <p:cNvGrpSpPr>
            <a:grpSpLocks/>
          </p:cNvGrpSpPr>
          <p:nvPr/>
        </p:nvGrpSpPr>
        <p:grpSpPr bwMode="auto">
          <a:xfrm>
            <a:off x="6959600" y="2006600"/>
            <a:ext cx="533400" cy="609600"/>
            <a:chOff x="624" y="1152"/>
            <a:chExt cx="336" cy="384"/>
          </a:xfrm>
        </p:grpSpPr>
        <p:sp>
          <p:nvSpPr>
            <p:cNvPr id="14361" name="AutoShape 25"/>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14362" name="AutoShape 26"/>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7" name="Group 28"/>
          <p:cNvGrpSpPr>
            <a:grpSpLocks/>
          </p:cNvGrpSpPr>
          <p:nvPr/>
        </p:nvGrpSpPr>
        <p:grpSpPr bwMode="auto">
          <a:xfrm>
            <a:off x="1962150" y="4584700"/>
            <a:ext cx="533400" cy="609600"/>
            <a:chOff x="624" y="1152"/>
            <a:chExt cx="336" cy="384"/>
          </a:xfrm>
        </p:grpSpPr>
        <p:sp>
          <p:nvSpPr>
            <p:cNvPr id="14365" name="AutoShape 29"/>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14366" name="AutoShape 30"/>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14368" name="Line 32"/>
          <p:cNvSpPr>
            <a:spLocks noChangeShapeType="1"/>
          </p:cNvSpPr>
          <p:nvPr/>
        </p:nvSpPr>
        <p:spPr bwMode="auto">
          <a:xfrm flipH="1" flipV="1">
            <a:off x="1981200" y="3200400"/>
            <a:ext cx="304800" cy="13716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14369" name="Line 33"/>
          <p:cNvSpPr>
            <a:spLocks noChangeShapeType="1"/>
          </p:cNvSpPr>
          <p:nvPr/>
        </p:nvSpPr>
        <p:spPr bwMode="auto">
          <a:xfrm flipV="1">
            <a:off x="2362200" y="3276600"/>
            <a:ext cx="3886200" cy="12954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14370" name="Line 34"/>
          <p:cNvSpPr>
            <a:spLocks noChangeShapeType="1"/>
          </p:cNvSpPr>
          <p:nvPr/>
        </p:nvSpPr>
        <p:spPr bwMode="auto">
          <a:xfrm>
            <a:off x="1905000" y="3200400"/>
            <a:ext cx="304800" cy="1371600"/>
          </a:xfrm>
          <a:prstGeom prst="line">
            <a:avLst/>
          </a:prstGeom>
          <a:noFill/>
          <a:ln w="31750">
            <a:solidFill>
              <a:schemeClr val="folHlink"/>
            </a:solidFill>
            <a:round/>
            <a:headEnd/>
            <a:tailEnd type="triangle" w="med" len="med"/>
          </a:ln>
          <a:effectLst/>
        </p:spPr>
        <p:txBody>
          <a:bodyPr wrap="none"/>
          <a:lstStyle/>
          <a:p>
            <a:endParaRPr lang="zh-CN" altLang="en-US"/>
          </a:p>
        </p:txBody>
      </p:sp>
      <p:sp>
        <p:nvSpPr>
          <p:cNvPr id="14371" name="Line 35"/>
          <p:cNvSpPr>
            <a:spLocks noChangeShapeType="1"/>
          </p:cNvSpPr>
          <p:nvPr/>
        </p:nvSpPr>
        <p:spPr bwMode="auto">
          <a:xfrm flipH="1">
            <a:off x="2514600" y="3276600"/>
            <a:ext cx="3886200" cy="1295400"/>
          </a:xfrm>
          <a:prstGeom prst="line">
            <a:avLst/>
          </a:prstGeom>
          <a:noFill/>
          <a:ln w="31750">
            <a:solidFill>
              <a:schemeClr val="folHlink"/>
            </a:solidFill>
            <a:round/>
            <a:headEnd/>
            <a:tailEnd type="triangle" w="med" len="med"/>
          </a:ln>
          <a:effectLst/>
        </p:spPr>
        <p:txBody>
          <a:bodyPr wrap="none"/>
          <a:lstStyle/>
          <a:p>
            <a:endParaRPr lang="zh-CN" altLang="en-US"/>
          </a:p>
        </p:txBody>
      </p:sp>
      <p:sp>
        <p:nvSpPr>
          <p:cNvPr id="14372" name="Rectangle 36"/>
          <p:cNvSpPr>
            <a:spLocks noChangeArrowheads="1"/>
          </p:cNvSpPr>
          <p:nvPr/>
        </p:nvSpPr>
        <p:spPr bwMode="auto">
          <a:xfrm>
            <a:off x="6858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73" name="Rectangle 37"/>
          <p:cNvSpPr>
            <a:spLocks noChangeArrowheads="1"/>
          </p:cNvSpPr>
          <p:nvPr/>
        </p:nvSpPr>
        <p:spPr bwMode="auto">
          <a:xfrm>
            <a:off x="6858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74" name="Rectangle 38"/>
          <p:cNvSpPr>
            <a:spLocks noChangeArrowheads="1"/>
          </p:cNvSpPr>
          <p:nvPr/>
        </p:nvSpPr>
        <p:spPr bwMode="auto">
          <a:xfrm>
            <a:off x="685800" y="25908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14375" name="Rectangle 39"/>
          <p:cNvSpPr>
            <a:spLocks noChangeArrowheads="1"/>
          </p:cNvSpPr>
          <p:nvPr/>
        </p:nvSpPr>
        <p:spPr bwMode="auto">
          <a:xfrm>
            <a:off x="6858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76" name="Rectangle 40"/>
          <p:cNvSpPr>
            <a:spLocks noChangeArrowheads="1"/>
          </p:cNvSpPr>
          <p:nvPr/>
        </p:nvSpPr>
        <p:spPr bwMode="auto">
          <a:xfrm>
            <a:off x="62484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77" name="Rectangle 41"/>
          <p:cNvSpPr>
            <a:spLocks noChangeArrowheads="1"/>
          </p:cNvSpPr>
          <p:nvPr/>
        </p:nvSpPr>
        <p:spPr bwMode="auto">
          <a:xfrm>
            <a:off x="62484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78" name="Rectangle 42"/>
          <p:cNvSpPr>
            <a:spLocks noChangeArrowheads="1"/>
          </p:cNvSpPr>
          <p:nvPr/>
        </p:nvSpPr>
        <p:spPr bwMode="auto">
          <a:xfrm>
            <a:off x="6248400" y="25908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14379" name="Rectangle 43"/>
          <p:cNvSpPr>
            <a:spLocks noChangeArrowheads="1"/>
          </p:cNvSpPr>
          <p:nvPr/>
        </p:nvSpPr>
        <p:spPr bwMode="auto">
          <a:xfrm>
            <a:off x="62484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cxnSp>
        <p:nvCxnSpPr>
          <p:cNvPr id="14380" name="AutoShape 44"/>
          <p:cNvCxnSpPr>
            <a:cxnSpLocks noChangeShapeType="1"/>
            <a:stCxn id="14343" idx="2"/>
            <a:endCxn id="14345" idx="3"/>
          </p:cNvCxnSpPr>
          <p:nvPr/>
        </p:nvCxnSpPr>
        <p:spPr bwMode="auto">
          <a:xfrm rot="5400000">
            <a:off x="3133725" y="2333625"/>
            <a:ext cx="2971800" cy="3638550"/>
          </a:xfrm>
          <a:prstGeom prst="curvedConnector2">
            <a:avLst/>
          </a:prstGeom>
          <a:noFill/>
          <a:ln w="12700">
            <a:solidFill>
              <a:srgbClr val="FFFF99"/>
            </a:solidFill>
            <a:prstDash val="dash"/>
            <a:round/>
            <a:headEnd/>
            <a:tailEnd type="triangle" w="med" len="med"/>
          </a:ln>
          <a:effectLst/>
        </p:spPr>
      </p:cxnSp>
      <p:cxnSp>
        <p:nvCxnSpPr>
          <p:cNvPr id="14381" name="AutoShape 45"/>
          <p:cNvCxnSpPr>
            <a:cxnSpLocks noChangeShapeType="1"/>
            <a:stCxn id="14341" idx="2"/>
            <a:endCxn id="14345" idx="1"/>
          </p:cNvCxnSpPr>
          <p:nvPr/>
        </p:nvCxnSpPr>
        <p:spPr bwMode="auto">
          <a:xfrm rot="16200000" flipH="1">
            <a:off x="-600075" y="4143375"/>
            <a:ext cx="2971800" cy="19050"/>
          </a:xfrm>
          <a:prstGeom prst="curvedConnector2">
            <a:avLst/>
          </a:prstGeom>
          <a:noFill/>
          <a:ln w="12700">
            <a:solidFill>
              <a:srgbClr val="FFFF99"/>
            </a:solidFill>
            <a:prstDash val="dash"/>
            <a:round/>
            <a:headEnd/>
            <a:tailEnd type="triangle" w="med" len="med"/>
          </a:ln>
          <a:effectLst/>
        </p:spPr>
      </p:cxnSp>
      <p:sp>
        <p:nvSpPr>
          <p:cNvPr id="14388" name="Rectangle 52"/>
          <p:cNvSpPr>
            <a:spLocks noChangeArrowheads="1"/>
          </p:cNvSpPr>
          <p:nvPr/>
        </p:nvSpPr>
        <p:spPr bwMode="auto">
          <a:xfrm>
            <a:off x="3505200" y="25908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14389" name="Rectangle 53"/>
          <p:cNvSpPr>
            <a:spLocks noChangeArrowheads="1"/>
          </p:cNvSpPr>
          <p:nvPr/>
        </p:nvSpPr>
        <p:spPr bwMode="auto">
          <a:xfrm>
            <a:off x="35052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90" name="Rectangle 54"/>
          <p:cNvSpPr>
            <a:spLocks noChangeArrowheads="1"/>
          </p:cNvSpPr>
          <p:nvPr/>
        </p:nvSpPr>
        <p:spPr bwMode="auto">
          <a:xfrm>
            <a:off x="35052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14391" name="Rectangle 55"/>
          <p:cNvSpPr>
            <a:spLocks noChangeArrowheads="1"/>
          </p:cNvSpPr>
          <p:nvPr/>
        </p:nvSpPr>
        <p:spPr bwMode="auto">
          <a:xfrm>
            <a:off x="3505200" y="25908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14392" name="Rectangle 56"/>
          <p:cNvSpPr>
            <a:spLocks noChangeArrowheads="1"/>
          </p:cNvSpPr>
          <p:nvPr/>
        </p:nvSpPr>
        <p:spPr bwMode="auto">
          <a:xfrm>
            <a:off x="35052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cxnSp>
        <p:nvCxnSpPr>
          <p:cNvPr id="14393" name="AutoShape 57"/>
          <p:cNvCxnSpPr>
            <a:cxnSpLocks noChangeShapeType="1"/>
            <a:stCxn id="14392" idx="0"/>
            <a:endCxn id="14345" idx="3"/>
          </p:cNvCxnSpPr>
          <p:nvPr/>
        </p:nvCxnSpPr>
        <p:spPr bwMode="auto">
          <a:xfrm rot="16200000" flipH="1" flipV="1">
            <a:off x="1768475" y="3711575"/>
            <a:ext cx="2959100" cy="895350"/>
          </a:xfrm>
          <a:prstGeom prst="curvedConnector4">
            <a:avLst>
              <a:gd name="adj1" fmla="val -7727"/>
              <a:gd name="adj2" fmla="val 60639"/>
            </a:avLst>
          </a:prstGeom>
          <a:noFill/>
          <a:ln w="12700">
            <a:solidFill>
              <a:schemeClr val="folHlink"/>
            </a:solidFill>
            <a:prstDash val="dash"/>
            <a:round/>
            <a:headEnd/>
            <a:tailEnd type="triangle" w="med" len="med"/>
          </a:ln>
          <a:effectLst/>
        </p:spPr>
      </p:cxnSp>
      <p:sp>
        <p:nvSpPr>
          <p:cNvPr id="14394" name="AutoShape 58"/>
          <p:cNvSpPr>
            <a:spLocks noChangeArrowheads="1"/>
          </p:cNvSpPr>
          <p:nvPr/>
        </p:nvSpPr>
        <p:spPr bwMode="auto">
          <a:xfrm>
            <a:off x="2133600" y="5867400"/>
            <a:ext cx="5791200" cy="533400"/>
          </a:xfrm>
          <a:prstGeom prst="curvedUpArrow">
            <a:avLst>
              <a:gd name="adj1" fmla="val 117066"/>
              <a:gd name="adj2" fmla="val 334209"/>
              <a:gd name="adj3" fmla="val 33333"/>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14395" name="Line 59"/>
          <p:cNvSpPr>
            <a:spLocks noChangeShapeType="1"/>
          </p:cNvSpPr>
          <p:nvPr/>
        </p:nvSpPr>
        <p:spPr bwMode="auto">
          <a:xfrm flipV="1">
            <a:off x="2286000" y="3200400"/>
            <a:ext cx="1600200" cy="1371600"/>
          </a:xfrm>
          <a:prstGeom prst="line">
            <a:avLst/>
          </a:prstGeom>
          <a:noFill/>
          <a:ln w="31750">
            <a:solidFill>
              <a:schemeClr val="hlink"/>
            </a:solidFill>
            <a:round/>
            <a:headEnd/>
            <a:tailEnd type="triangle" w="med" len="med"/>
          </a:ln>
          <a:effectLst/>
        </p:spPr>
        <p:txBody>
          <a:bodyPr wrap="none"/>
          <a:lstStyle/>
          <a:p>
            <a:endParaRPr lang="zh-CN" altLang="en-US"/>
          </a:p>
        </p:txBody>
      </p:sp>
      <p:sp>
        <p:nvSpPr>
          <p:cNvPr id="14396" name="Line 60"/>
          <p:cNvSpPr>
            <a:spLocks noChangeShapeType="1"/>
          </p:cNvSpPr>
          <p:nvPr/>
        </p:nvSpPr>
        <p:spPr bwMode="auto">
          <a:xfrm flipH="1">
            <a:off x="2514600" y="3200400"/>
            <a:ext cx="1600200" cy="1371600"/>
          </a:xfrm>
          <a:prstGeom prst="line">
            <a:avLst/>
          </a:prstGeom>
          <a:noFill/>
          <a:ln w="31750">
            <a:solidFill>
              <a:schemeClr val="folHlink"/>
            </a:solidFill>
            <a:round/>
            <a:headEnd/>
            <a:tailEnd type="triangle" w="med" len="med"/>
          </a:ln>
          <a:effectLst/>
        </p:spPr>
        <p:txBody>
          <a:bodyPr wrap="none"/>
          <a:lstStyle/>
          <a:p>
            <a:endParaRPr lang="zh-CN" altLang="en-US"/>
          </a:p>
        </p:txBody>
      </p:sp>
      <p:sp>
        <p:nvSpPr>
          <p:cNvPr id="54"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55"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56"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4368"/>
                                        </p:tgtEl>
                                        <p:attrNameLst>
                                          <p:attrName>style.visibility</p:attrName>
                                        </p:attrNameLst>
                                      </p:cBhvr>
                                      <p:to>
                                        <p:strVal val="visible"/>
                                      </p:to>
                                    </p:set>
                                    <p:animEffect transition="in" filter="blinds(horizontal)">
                                      <p:cBhvr>
                                        <p:cTn id="7" dur="500"/>
                                        <p:tgtEl>
                                          <p:spTgt spid="14368"/>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14395"/>
                                        </p:tgtEl>
                                        <p:attrNameLst>
                                          <p:attrName>style.visibility</p:attrName>
                                        </p:attrNameLst>
                                      </p:cBhvr>
                                      <p:to>
                                        <p:strVal val="visible"/>
                                      </p:to>
                                    </p:set>
                                    <p:animEffect transition="in" filter="blinds(horizontal)">
                                      <p:cBhvr>
                                        <p:cTn id="11" dur="500"/>
                                        <p:tgtEl>
                                          <p:spTgt spid="14395"/>
                                        </p:tgtEl>
                                      </p:cBhvr>
                                    </p:animEffect>
                                  </p:childTnLst>
                                </p:cTn>
                              </p:par>
                            </p:childTnLst>
                          </p:cTn>
                        </p:par>
                        <p:par>
                          <p:cTn id="12" fill="hold">
                            <p:stCondLst>
                              <p:cond delay="1000"/>
                            </p:stCondLst>
                            <p:childTnLst>
                              <p:par>
                                <p:cTn id="13" presetID="3" presetClass="entr" presetSubtype="5" fill="hold" grpId="0" nodeType="afterEffect">
                                  <p:stCondLst>
                                    <p:cond delay="0"/>
                                  </p:stCondLst>
                                  <p:childTnLst>
                                    <p:set>
                                      <p:cBhvr>
                                        <p:cTn id="14" dur="1" fill="hold">
                                          <p:stCondLst>
                                            <p:cond delay="0"/>
                                          </p:stCondLst>
                                        </p:cTn>
                                        <p:tgtEl>
                                          <p:spTgt spid="14369"/>
                                        </p:tgtEl>
                                        <p:attrNameLst>
                                          <p:attrName>style.visibility</p:attrName>
                                        </p:attrNameLst>
                                      </p:cBhvr>
                                      <p:to>
                                        <p:strVal val="visible"/>
                                      </p:to>
                                    </p:set>
                                    <p:animEffect transition="in" filter="blinds(vertical)">
                                      <p:cBhvr>
                                        <p:cTn id="15" dur="500"/>
                                        <p:tgtEl>
                                          <p:spTgt spid="14369"/>
                                        </p:tgtEl>
                                      </p:cBhvr>
                                    </p:animEffect>
                                  </p:childTnLst>
                                </p:cTn>
                              </p:par>
                            </p:childTnLst>
                          </p:cTn>
                        </p:par>
                      </p:childTnLst>
                    </p:cTn>
                  </p:par>
                  <p:par>
                    <p:cTn id="16" fill="hold">
                      <p:stCondLst>
                        <p:cond delay="indefinite"/>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14374"/>
                                        </p:tgtEl>
                                        <p:attrNameLst>
                                          <p:attrName>style.visibility</p:attrName>
                                        </p:attrNameLst>
                                      </p:cBhvr>
                                      <p:to>
                                        <p:strVal val="visible"/>
                                      </p:to>
                                    </p:set>
                                  </p:childTnLst>
                                </p:cTn>
                              </p:par>
                            </p:childTnLst>
                          </p:cTn>
                        </p:par>
                        <p:par>
                          <p:cTn id="20" fill="hold">
                            <p:stCondLst>
                              <p:cond delay="500"/>
                            </p:stCondLst>
                            <p:childTnLst>
                              <p:par>
                                <p:cTn id="21" presetID="1" presetClass="entr" presetSubtype="0" fill="hold" grpId="0" nodeType="afterEffect">
                                  <p:stCondLst>
                                    <p:cond delay="0"/>
                                  </p:stCondLst>
                                  <p:childTnLst>
                                    <p:set>
                                      <p:cBhvr>
                                        <p:cTn id="22" dur="1" fill="hold">
                                          <p:stCondLst>
                                            <p:cond delay="499"/>
                                          </p:stCondLst>
                                        </p:cTn>
                                        <p:tgtEl>
                                          <p:spTgt spid="14378"/>
                                        </p:tgtEl>
                                        <p:attrNameLst>
                                          <p:attrName>style.visibility</p:attrName>
                                        </p:attrNameLst>
                                      </p:cBhvr>
                                      <p:to>
                                        <p:strVal val="visible"/>
                                      </p:to>
                                    </p:set>
                                  </p:childTnLst>
                                </p:cTn>
                              </p:par>
                            </p:childTnLst>
                          </p:cTn>
                        </p:par>
                        <p:par>
                          <p:cTn id="23" fill="hold">
                            <p:stCondLst>
                              <p:cond delay="1000"/>
                            </p:stCondLst>
                            <p:childTnLst>
                              <p:par>
                                <p:cTn id="24" presetID="1" presetClass="entr" presetSubtype="0" fill="hold" grpId="0" nodeType="afterEffect">
                                  <p:stCondLst>
                                    <p:cond delay="0"/>
                                  </p:stCondLst>
                                  <p:childTnLst>
                                    <p:set>
                                      <p:cBhvr>
                                        <p:cTn id="25" dur="1" fill="hold">
                                          <p:stCondLst>
                                            <p:cond delay="499"/>
                                          </p:stCondLst>
                                        </p:cTn>
                                        <p:tgtEl>
                                          <p:spTgt spid="14391"/>
                                        </p:tgtEl>
                                        <p:attrNameLst>
                                          <p:attrName>style.visibility</p:attrName>
                                        </p:attrNameLst>
                                      </p:cBhvr>
                                      <p:to>
                                        <p:strVal val="visible"/>
                                      </p:to>
                                    </p:se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14370"/>
                                        </p:tgtEl>
                                        <p:attrNameLst>
                                          <p:attrName>style.visibility</p:attrName>
                                        </p:attrNameLst>
                                      </p:cBhvr>
                                      <p:to>
                                        <p:strVal val="visible"/>
                                      </p:to>
                                    </p:set>
                                    <p:animEffect transition="in" filter="blinds(horizontal)">
                                      <p:cBhvr>
                                        <p:cTn id="30" dur="500"/>
                                        <p:tgtEl>
                                          <p:spTgt spid="14370"/>
                                        </p:tgtEl>
                                      </p:cBhvr>
                                    </p:animEffect>
                                  </p:childTnLst>
                                </p:cTn>
                              </p:par>
                            </p:childTnLst>
                          </p:cTn>
                        </p:par>
                        <p:par>
                          <p:cTn id="31" fill="hold">
                            <p:stCondLst>
                              <p:cond delay="500"/>
                            </p:stCondLst>
                            <p:childTnLst>
                              <p:par>
                                <p:cTn id="32" presetID="3" presetClass="entr" presetSubtype="10" fill="hold" grpId="0" nodeType="afterEffect">
                                  <p:stCondLst>
                                    <p:cond delay="0"/>
                                  </p:stCondLst>
                                  <p:childTnLst>
                                    <p:set>
                                      <p:cBhvr>
                                        <p:cTn id="33" dur="1" fill="hold">
                                          <p:stCondLst>
                                            <p:cond delay="0"/>
                                          </p:stCondLst>
                                        </p:cTn>
                                        <p:tgtEl>
                                          <p:spTgt spid="14396"/>
                                        </p:tgtEl>
                                        <p:attrNameLst>
                                          <p:attrName>style.visibility</p:attrName>
                                        </p:attrNameLst>
                                      </p:cBhvr>
                                      <p:to>
                                        <p:strVal val="visible"/>
                                      </p:to>
                                    </p:set>
                                    <p:animEffect transition="in" filter="blinds(horizontal)">
                                      <p:cBhvr>
                                        <p:cTn id="34" dur="500"/>
                                        <p:tgtEl>
                                          <p:spTgt spid="14396"/>
                                        </p:tgtEl>
                                      </p:cBhvr>
                                    </p:animEffect>
                                  </p:childTnLst>
                                </p:cTn>
                              </p:par>
                            </p:childTnLst>
                          </p:cTn>
                        </p:par>
                        <p:par>
                          <p:cTn id="35" fill="hold">
                            <p:stCondLst>
                              <p:cond delay="1000"/>
                            </p:stCondLst>
                            <p:childTnLst>
                              <p:par>
                                <p:cTn id="36" presetID="3" presetClass="entr" presetSubtype="5" fill="hold" grpId="0" nodeType="afterEffect">
                                  <p:stCondLst>
                                    <p:cond delay="0"/>
                                  </p:stCondLst>
                                  <p:childTnLst>
                                    <p:set>
                                      <p:cBhvr>
                                        <p:cTn id="37" dur="1" fill="hold">
                                          <p:stCondLst>
                                            <p:cond delay="0"/>
                                          </p:stCondLst>
                                        </p:cTn>
                                        <p:tgtEl>
                                          <p:spTgt spid="14371"/>
                                        </p:tgtEl>
                                        <p:attrNameLst>
                                          <p:attrName>style.visibility</p:attrName>
                                        </p:attrNameLst>
                                      </p:cBhvr>
                                      <p:to>
                                        <p:strVal val="visible"/>
                                      </p:to>
                                    </p:set>
                                    <p:animEffect transition="in" filter="blinds(vertical)">
                                      <p:cBhvr>
                                        <p:cTn id="38" dur="500"/>
                                        <p:tgtEl>
                                          <p:spTgt spid="14371"/>
                                        </p:tgtEl>
                                      </p:cBhvr>
                                    </p:animEffec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499"/>
                                          </p:stCondLst>
                                        </p:cTn>
                                        <p:tgtEl>
                                          <p:spTgt spid="7"/>
                                        </p:tgtEl>
                                        <p:attrNameLst>
                                          <p:attrName>style.visibility</p:attrName>
                                        </p:attrNameLst>
                                      </p:cBhvr>
                                      <p:to>
                                        <p:strVal val="visible"/>
                                      </p:to>
                                    </p:set>
                                  </p:childTnLst>
                                </p:cTn>
                              </p:par>
                            </p:childTnLst>
                          </p:cTn>
                        </p:par>
                        <p:par>
                          <p:cTn id="43" fill="hold">
                            <p:stCondLst>
                              <p:cond delay="500"/>
                            </p:stCondLst>
                            <p:childTnLst>
                              <p:par>
                                <p:cTn id="44" presetID="1" presetClass="entr" presetSubtype="0" fill="hold" grpId="0" nodeType="afterEffect">
                                  <p:stCondLst>
                                    <p:cond delay="0"/>
                                  </p:stCondLst>
                                  <p:childTnLst>
                                    <p:set>
                                      <p:cBhvr>
                                        <p:cTn id="45" dur="1" fill="hold">
                                          <p:stCondLst>
                                            <p:cond delay="499"/>
                                          </p:stCondLst>
                                        </p:cTn>
                                        <p:tgtEl>
                                          <p:spTgt spid="14394"/>
                                        </p:tgtEl>
                                        <p:attrNameLst>
                                          <p:attrName>style.visibility</p:attrName>
                                        </p:attrNameLst>
                                      </p:cBhvr>
                                      <p:to>
                                        <p:strVal val="visible"/>
                                      </p:to>
                                    </p:set>
                                  </p:childTnLst>
                                </p:cTn>
                              </p:par>
                            </p:childTnLst>
                          </p:cTn>
                        </p:par>
                        <p:par>
                          <p:cTn id="46" fill="hold">
                            <p:stCondLst>
                              <p:cond delay="1000"/>
                            </p:stCondLst>
                            <p:childTnLst>
                              <p:par>
                                <p:cTn id="47" presetID="9" presetClass="entr" presetSubtype="0" fill="hold" nodeType="afterEffect">
                                  <p:stCondLst>
                                    <p:cond delay="0"/>
                                  </p:stCondLst>
                                  <p:childTnLst>
                                    <p:set>
                                      <p:cBhvr>
                                        <p:cTn id="48" dur="1" fill="hold">
                                          <p:stCondLst>
                                            <p:cond delay="0"/>
                                          </p:stCondLst>
                                        </p:cTn>
                                        <p:tgtEl>
                                          <p:spTgt spid="4"/>
                                        </p:tgtEl>
                                        <p:attrNameLst>
                                          <p:attrName>style.visibility</p:attrName>
                                        </p:attrNameLst>
                                      </p:cBhvr>
                                      <p:to>
                                        <p:strVal val="visible"/>
                                      </p:to>
                                    </p:set>
                                    <p:animEffect transition="in" filter="dissolve">
                                      <p:cBhvr>
                                        <p:cTn id="49"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68" grpId="0" animBg="1"/>
      <p:bldP spid="14369" grpId="0" animBg="1"/>
      <p:bldP spid="14370" grpId="0" animBg="1"/>
      <p:bldP spid="14371" grpId="0" animBg="1"/>
      <p:bldP spid="14374" grpId="0" animBg="1"/>
      <p:bldP spid="14378" grpId="0" animBg="1"/>
      <p:bldP spid="14391" grpId="0" animBg="1"/>
      <p:bldP spid="14394" grpId="0" animBg="1"/>
      <p:bldP spid="14395" grpId="0" animBg="1"/>
      <p:bldP spid="14396" grpId="0" animBg="1"/>
    </p:bld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ChangeArrowheads="1"/>
          </p:cNvSpPr>
          <p:nvPr/>
        </p:nvSpPr>
        <p:spPr bwMode="auto">
          <a:xfrm>
            <a:off x="895350" y="54483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MAP-4</a:t>
            </a:r>
          </a:p>
        </p:txBody>
      </p:sp>
      <p:sp>
        <p:nvSpPr>
          <p:cNvPr id="21514" name="Rectangle 10"/>
          <p:cNvSpPr>
            <a:spLocks noChangeArrowheads="1"/>
          </p:cNvSpPr>
          <p:nvPr/>
        </p:nvSpPr>
        <p:spPr bwMode="auto">
          <a:xfrm>
            <a:off x="5943600" y="28448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MAP-3</a:t>
            </a:r>
          </a:p>
        </p:txBody>
      </p:sp>
      <p:sp>
        <p:nvSpPr>
          <p:cNvPr id="21516" name="Rectangle 12"/>
          <p:cNvSpPr>
            <a:spLocks noChangeArrowheads="1"/>
          </p:cNvSpPr>
          <p:nvPr/>
        </p:nvSpPr>
        <p:spPr bwMode="auto">
          <a:xfrm>
            <a:off x="3124200" y="2840038"/>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MAP-2</a:t>
            </a:r>
          </a:p>
        </p:txBody>
      </p:sp>
      <p:sp>
        <p:nvSpPr>
          <p:cNvPr id="21543" name="Rectangle 39"/>
          <p:cNvSpPr>
            <a:spLocks noChangeArrowheads="1"/>
          </p:cNvSpPr>
          <p:nvPr/>
        </p:nvSpPr>
        <p:spPr bwMode="auto">
          <a:xfrm>
            <a:off x="6248400" y="25908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21550" name="Rectangle 46"/>
          <p:cNvSpPr>
            <a:spLocks noChangeArrowheads="1"/>
          </p:cNvSpPr>
          <p:nvPr/>
        </p:nvSpPr>
        <p:spPr bwMode="auto">
          <a:xfrm>
            <a:off x="3505200" y="25908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21563" name="Rectangle 59"/>
          <p:cNvSpPr>
            <a:spLocks noChangeArrowheads="1"/>
          </p:cNvSpPr>
          <p:nvPr/>
        </p:nvSpPr>
        <p:spPr bwMode="auto">
          <a:xfrm>
            <a:off x="1219200" y="51816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sp>
        <p:nvSpPr>
          <p:cNvPr id="21512" name="Rectangle 8"/>
          <p:cNvSpPr>
            <a:spLocks noChangeArrowheads="1"/>
          </p:cNvSpPr>
          <p:nvPr/>
        </p:nvSpPr>
        <p:spPr bwMode="auto">
          <a:xfrm>
            <a:off x="381000" y="2835275"/>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MAP-1</a:t>
            </a:r>
          </a:p>
        </p:txBody>
      </p:sp>
      <p:sp>
        <p:nvSpPr>
          <p:cNvPr id="21539" name="Rectangle 35"/>
          <p:cNvSpPr>
            <a:spLocks noChangeArrowheads="1"/>
          </p:cNvSpPr>
          <p:nvPr/>
        </p:nvSpPr>
        <p:spPr bwMode="auto">
          <a:xfrm>
            <a:off x="685800" y="2590800"/>
            <a:ext cx="381000" cy="76200"/>
          </a:xfrm>
          <a:prstGeom prst="rect">
            <a:avLst/>
          </a:prstGeom>
          <a:solidFill>
            <a:srgbClr val="C0C0C0"/>
          </a:solidFill>
          <a:ln w="9525">
            <a:solidFill>
              <a:schemeClr val="tx1"/>
            </a:solidFill>
            <a:miter lim="800000"/>
            <a:headEnd/>
            <a:tailEnd/>
          </a:ln>
          <a:effectLst/>
        </p:spPr>
        <p:txBody>
          <a:bodyPr wrap="none" anchor="ctr"/>
          <a:lstStyle/>
          <a:p>
            <a:endParaRPr lang="zh-CN" altLang="en-US"/>
          </a:p>
        </p:txBody>
      </p:sp>
      <p:grpSp>
        <p:nvGrpSpPr>
          <p:cNvPr id="2" name="Group 26"/>
          <p:cNvGrpSpPr>
            <a:grpSpLocks/>
          </p:cNvGrpSpPr>
          <p:nvPr/>
        </p:nvGrpSpPr>
        <p:grpSpPr bwMode="auto">
          <a:xfrm>
            <a:off x="1962150" y="4584700"/>
            <a:ext cx="533400" cy="609600"/>
            <a:chOff x="624" y="1152"/>
            <a:chExt cx="336" cy="384"/>
          </a:xfrm>
        </p:grpSpPr>
        <p:sp>
          <p:nvSpPr>
            <p:cNvPr id="21531" name="AutoShape 27"/>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1532" name="AutoShape 28"/>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21506" name="Rectangle 2"/>
          <p:cNvSpPr>
            <a:spLocks noGrp="1" noChangeArrowheads="1"/>
          </p:cNvSpPr>
          <p:nvPr>
            <p:ph type="title"/>
          </p:nvPr>
        </p:nvSpPr>
        <p:spPr/>
        <p:txBody>
          <a:bodyPr/>
          <a:lstStyle/>
          <a:p>
            <a:r>
              <a:rPr lang="en-US" altLang="zh-CN"/>
              <a:t>Distributed Home Scheme</a:t>
            </a:r>
          </a:p>
        </p:txBody>
      </p:sp>
      <p:sp>
        <p:nvSpPr>
          <p:cNvPr id="43"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66</a:t>
            </a:fld>
            <a:endParaRPr lang="en-US" altLang="zh-CN" dirty="0">
              <a:solidFill>
                <a:schemeClr val="bg1"/>
              </a:solidFill>
            </a:endParaRPr>
          </a:p>
        </p:txBody>
      </p:sp>
      <p:sp>
        <p:nvSpPr>
          <p:cNvPr id="21517" name="Rectangle 13"/>
          <p:cNvSpPr>
            <a:spLocks noChangeArrowheads="1"/>
          </p:cNvSpPr>
          <p:nvPr/>
        </p:nvSpPr>
        <p:spPr bwMode="auto">
          <a:xfrm>
            <a:off x="5943600" y="53721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MAP-5</a:t>
            </a:r>
          </a:p>
        </p:txBody>
      </p:sp>
      <p:grpSp>
        <p:nvGrpSpPr>
          <p:cNvPr id="3" name="Group 14"/>
          <p:cNvGrpSpPr>
            <a:grpSpLocks/>
          </p:cNvGrpSpPr>
          <p:nvPr/>
        </p:nvGrpSpPr>
        <p:grpSpPr bwMode="auto">
          <a:xfrm>
            <a:off x="1422400" y="1981200"/>
            <a:ext cx="533400" cy="609600"/>
            <a:chOff x="624" y="1152"/>
            <a:chExt cx="336" cy="384"/>
          </a:xfrm>
        </p:grpSpPr>
        <p:sp>
          <p:nvSpPr>
            <p:cNvPr id="21519" name="AutoShape 15"/>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1520" name="AutoShape 16"/>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4" name="Group 17"/>
          <p:cNvGrpSpPr>
            <a:grpSpLocks/>
          </p:cNvGrpSpPr>
          <p:nvPr/>
        </p:nvGrpSpPr>
        <p:grpSpPr bwMode="auto">
          <a:xfrm>
            <a:off x="6858000" y="4572000"/>
            <a:ext cx="533400" cy="609600"/>
            <a:chOff x="624" y="1152"/>
            <a:chExt cx="336" cy="384"/>
          </a:xfrm>
        </p:grpSpPr>
        <p:sp>
          <p:nvSpPr>
            <p:cNvPr id="21522" name="AutoShape 18"/>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21523" name="AutoShape 19"/>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grpSp>
        <p:nvGrpSpPr>
          <p:cNvPr id="5" name="Group 20"/>
          <p:cNvGrpSpPr>
            <a:grpSpLocks/>
          </p:cNvGrpSpPr>
          <p:nvPr/>
        </p:nvGrpSpPr>
        <p:grpSpPr bwMode="auto">
          <a:xfrm>
            <a:off x="4089400" y="1981200"/>
            <a:ext cx="533400" cy="609600"/>
            <a:chOff x="624" y="1152"/>
            <a:chExt cx="336" cy="384"/>
          </a:xfrm>
        </p:grpSpPr>
        <p:sp>
          <p:nvSpPr>
            <p:cNvPr id="21525" name="AutoShape 21"/>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1526" name="AutoShape 22"/>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6" name="Group 23"/>
          <p:cNvGrpSpPr>
            <a:grpSpLocks/>
          </p:cNvGrpSpPr>
          <p:nvPr/>
        </p:nvGrpSpPr>
        <p:grpSpPr bwMode="auto">
          <a:xfrm>
            <a:off x="6959600" y="2006600"/>
            <a:ext cx="533400" cy="609600"/>
            <a:chOff x="624" y="1152"/>
            <a:chExt cx="336" cy="384"/>
          </a:xfrm>
        </p:grpSpPr>
        <p:sp>
          <p:nvSpPr>
            <p:cNvPr id="21528" name="AutoShape 24"/>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1529" name="AutoShape 25"/>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21537" name="Rectangle 33"/>
          <p:cNvSpPr>
            <a:spLocks noChangeArrowheads="1"/>
          </p:cNvSpPr>
          <p:nvPr/>
        </p:nvSpPr>
        <p:spPr bwMode="auto">
          <a:xfrm>
            <a:off x="6858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38" name="Rectangle 34"/>
          <p:cNvSpPr>
            <a:spLocks noChangeArrowheads="1"/>
          </p:cNvSpPr>
          <p:nvPr/>
        </p:nvSpPr>
        <p:spPr bwMode="auto">
          <a:xfrm>
            <a:off x="6858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40" name="Rectangle 36"/>
          <p:cNvSpPr>
            <a:spLocks noChangeArrowheads="1"/>
          </p:cNvSpPr>
          <p:nvPr/>
        </p:nvSpPr>
        <p:spPr bwMode="auto">
          <a:xfrm>
            <a:off x="6858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41" name="Rectangle 37"/>
          <p:cNvSpPr>
            <a:spLocks noChangeArrowheads="1"/>
          </p:cNvSpPr>
          <p:nvPr/>
        </p:nvSpPr>
        <p:spPr bwMode="auto">
          <a:xfrm>
            <a:off x="62484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42" name="Rectangle 38"/>
          <p:cNvSpPr>
            <a:spLocks noChangeArrowheads="1"/>
          </p:cNvSpPr>
          <p:nvPr/>
        </p:nvSpPr>
        <p:spPr bwMode="auto">
          <a:xfrm>
            <a:off x="62484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44" name="Rectangle 40"/>
          <p:cNvSpPr>
            <a:spLocks noChangeArrowheads="1"/>
          </p:cNvSpPr>
          <p:nvPr/>
        </p:nvSpPr>
        <p:spPr bwMode="auto">
          <a:xfrm>
            <a:off x="62484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48" name="Rectangle 44"/>
          <p:cNvSpPr>
            <a:spLocks noChangeArrowheads="1"/>
          </p:cNvSpPr>
          <p:nvPr/>
        </p:nvSpPr>
        <p:spPr bwMode="auto">
          <a:xfrm>
            <a:off x="35052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49" name="Rectangle 45"/>
          <p:cNvSpPr>
            <a:spLocks noChangeArrowheads="1"/>
          </p:cNvSpPr>
          <p:nvPr/>
        </p:nvSpPr>
        <p:spPr bwMode="auto">
          <a:xfrm>
            <a:off x="35052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51" name="Rectangle 47"/>
          <p:cNvSpPr>
            <a:spLocks noChangeArrowheads="1"/>
          </p:cNvSpPr>
          <p:nvPr/>
        </p:nvSpPr>
        <p:spPr bwMode="auto">
          <a:xfrm>
            <a:off x="35052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56" name="Line 52"/>
          <p:cNvSpPr>
            <a:spLocks noChangeShapeType="1"/>
          </p:cNvSpPr>
          <p:nvPr/>
        </p:nvSpPr>
        <p:spPr bwMode="auto">
          <a:xfrm flipH="1" flipV="1">
            <a:off x="1676400" y="3200400"/>
            <a:ext cx="5181600" cy="1676400"/>
          </a:xfrm>
          <a:prstGeom prst="line">
            <a:avLst/>
          </a:prstGeom>
          <a:noFill/>
          <a:ln w="31750">
            <a:solidFill>
              <a:srgbClr val="00FF00"/>
            </a:solidFill>
            <a:round/>
            <a:headEnd/>
            <a:tailEnd type="triangle" w="med" len="med"/>
          </a:ln>
          <a:effectLst/>
        </p:spPr>
        <p:txBody>
          <a:bodyPr wrap="none"/>
          <a:lstStyle/>
          <a:p>
            <a:endParaRPr lang="zh-CN" altLang="en-US"/>
          </a:p>
        </p:txBody>
      </p:sp>
      <p:sp>
        <p:nvSpPr>
          <p:cNvPr id="21557" name="Line 53"/>
          <p:cNvSpPr>
            <a:spLocks noChangeShapeType="1"/>
          </p:cNvSpPr>
          <p:nvPr/>
        </p:nvSpPr>
        <p:spPr bwMode="auto">
          <a:xfrm flipH="1" flipV="1">
            <a:off x="4343400" y="3200400"/>
            <a:ext cx="2590800" cy="1371600"/>
          </a:xfrm>
          <a:prstGeom prst="line">
            <a:avLst/>
          </a:prstGeom>
          <a:noFill/>
          <a:ln w="31750">
            <a:solidFill>
              <a:srgbClr val="00FF00"/>
            </a:solidFill>
            <a:round/>
            <a:headEnd/>
            <a:tailEnd type="triangle" w="med" len="med"/>
          </a:ln>
          <a:effectLst/>
        </p:spPr>
        <p:txBody>
          <a:bodyPr wrap="none"/>
          <a:lstStyle/>
          <a:p>
            <a:endParaRPr lang="zh-CN" altLang="en-US"/>
          </a:p>
        </p:txBody>
      </p:sp>
      <p:sp>
        <p:nvSpPr>
          <p:cNvPr id="21558" name="Line 54"/>
          <p:cNvSpPr>
            <a:spLocks noChangeShapeType="1"/>
          </p:cNvSpPr>
          <p:nvPr/>
        </p:nvSpPr>
        <p:spPr bwMode="auto">
          <a:xfrm flipV="1">
            <a:off x="7162800" y="3200400"/>
            <a:ext cx="0" cy="1371600"/>
          </a:xfrm>
          <a:prstGeom prst="line">
            <a:avLst/>
          </a:prstGeom>
          <a:noFill/>
          <a:ln w="31750">
            <a:solidFill>
              <a:srgbClr val="00FF00"/>
            </a:solidFill>
            <a:round/>
            <a:headEnd/>
            <a:tailEnd type="triangle" w="med" len="med"/>
          </a:ln>
          <a:effectLst/>
        </p:spPr>
        <p:txBody>
          <a:bodyPr wrap="none"/>
          <a:lstStyle/>
          <a:p>
            <a:endParaRPr lang="zh-CN" altLang="en-US"/>
          </a:p>
        </p:txBody>
      </p:sp>
      <p:sp>
        <p:nvSpPr>
          <p:cNvPr id="21559" name="Line 55"/>
          <p:cNvSpPr>
            <a:spLocks noChangeShapeType="1"/>
          </p:cNvSpPr>
          <p:nvPr/>
        </p:nvSpPr>
        <p:spPr bwMode="auto">
          <a:xfrm flipH="1">
            <a:off x="3276600" y="5105400"/>
            <a:ext cx="3733800" cy="0"/>
          </a:xfrm>
          <a:prstGeom prst="line">
            <a:avLst/>
          </a:prstGeom>
          <a:noFill/>
          <a:ln w="31750">
            <a:solidFill>
              <a:srgbClr val="00FF00"/>
            </a:solidFill>
            <a:round/>
            <a:headEnd/>
            <a:tailEnd type="triangle" w="med" len="med"/>
          </a:ln>
          <a:effectLst/>
        </p:spPr>
        <p:txBody>
          <a:bodyPr wrap="none"/>
          <a:lstStyle/>
          <a:p>
            <a:endParaRPr lang="zh-CN" altLang="en-US"/>
          </a:p>
        </p:txBody>
      </p:sp>
      <p:sp>
        <p:nvSpPr>
          <p:cNvPr id="21561" name="Rectangle 57"/>
          <p:cNvSpPr>
            <a:spLocks noChangeArrowheads="1"/>
          </p:cNvSpPr>
          <p:nvPr/>
        </p:nvSpPr>
        <p:spPr bwMode="auto">
          <a:xfrm>
            <a:off x="1219200" y="50292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62" name="Rectangle 58"/>
          <p:cNvSpPr>
            <a:spLocks noChangeArrowheads="1"/>
          </p:cNvSpPr>
          <p:nvPr/>
        </p:nvSpPr>
        <p:spPr bwMode="auto">
          <a:xfrm>
            <a:off x="1219200" y="5105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1564" name="Rectangle 60"/>
          <p:cNvSpPr>
            <a:spLocks noChangeArrowheads="1"/>
          </p:cNvSpPr>
          <p:nvPr/>
        </p:nvSpPr>
        <p:spPr bwMode="auto">
          <a:xfrm>
            <a:off x="1219200" y="52705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46"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7"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8"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66</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5" fill="hold" grpId="0" nodeType="afterEffect">
                                  <p:stCondLst>
                                    <p:cond delay="0"/>
                                  </p:stCondLst>
                                  <p:childTnLst>
                                    <p:set>
                                      <p:cBhvr>
                                        <p:cTn id="6" dur="1" fill="hold">
                                          <p:stCondLst>
                                            <p:cond delay="0"/>
                                          </p:stCondLst>
                                        </p:cTn>
                                        <p:tgtEl>
                                          <p:spTgt spid="21556"/>
                                        </p:tgtEl>
                                        <p:attrNameLst>
                                          <p:attrName>style.visibility</p:attrName>
                                        </p:attrNameLst>
                                      </p:cBhvr>
                                      <p:to>
                                        <p:strVal val="visible"/>
                                      </p:to>
                                    </p:set>
                                    <p:animEffect transition="in" filter="blinds(vertical)">
                                      <p:cBhvr>
                                        <p:cTn id="7" dur="500"/>
                                        <p:tgtEl>
                                          <p:spTgt spid="21556"/>
                                        </p:tgtEl>
                                      </p:cBhvr>
                                    </p:animEffect>
                                  </p:childTnLst>
                                </p:cTn>
                              </p:par>
                            </p:childTnLst>
                          </p:cTn>
                        </p:par>
                        <p:par>
                          <p:cTn id="8" fill="hold">
                            <p:stCondLst>
                              <p:cond delay="500"/>
                            </p:stCondLst>
                            <p:childTnLst>
                              <p:par>
                                <p:cTn id="9" presetID="3" presetClass="entr" presetSubtype="10" fill="hold" grpId="0" nodeType="afterEffect">
                                  <p:stCondLst>
                                    <p:cond delay="0"/>
                                  </p:stCondLst>
                                  <p:childTnLst>
                                    <p:set>
                                      <p:cBhvr>
                                        <p:cTn id="10" dur="1" fill="hold">
                                          <p:stCondLst>
                                            <p:cond delay="0"/>
                                          </p:stCondLst>
                                        </p:cTn>
                                        <p:tgtEl>
                                          <p:spTgt spid="21557"/>
                                        </p:tgtEl>
                                        <p:attrNameLst>
                                          <p:attrName>style.visibility</p:attrName>
                                        </p:attrNameLst>
                                      </p:cBhvr>
                                      <p:to>
                                        <p:strVal val="visible"/>
                                      </p:to>
                                    </p:set>
                                    <p:animEffect transition="in" filter="blinds(horizontal)">
                                      <p:cBhvr>
                                        <p:cTn id="11" dur="500"/>
                                        <p:tgtEl>
                                          <p:spTgt spid="21557"/>
                                        </p:tgtEl>
                                      </p:cBhvr>
                                    </p:animEffect>
                                  </p:childTnLst>
                                </p:cTn>
                              </p:par>
                            </p:childTnLst>
                          </p:cTn>
                        </p:par>
                        <p:par>
                          <p:cTn id="12" fill="hold">
                            <p:stCondLst>
                              <p:cond delay="1000"/>
                            </p:stCondLst>
                            <p:childTnLst>
                              <p:par>
                                <p:cTn id="13" presetID="3" presetClass="entr" presetSubtype="10" fill="hold" grpId="0" nodeType="afterEffect">
                                  <p:stCondLst>
                                    <p:cond delay="0"/>
                                  </p:stCondLst>
                                  <p:childTnLst>
                                    <p:set>
                                      <p:cBhvr>
                                        <p:cTn id="14" dur="1" fill="hold">
                                          <p:stCondLst>
                                            <p:cond delay="0"/>
                                          </p:stCondLst>
                                        </p:cTn>
                                        <p:tgtEl>
                                          <p:spTgt spid="21558"/>
                                        </p:tgtEl>
                                        <p:attrNameLst>
                                          <p:attrName>style.visibility</p:attrName>
                                        </p:attrNameLst>
                                      </p:cBhvr>
                                      <p:to>
                                        <p:strVal val="visible"/>
                                      </p:to>
                                    </p:set>
                                    <p:animEffect transition="in" filter="blinds(horizontal)">
                                      <p:cBhvr>
                                        <p:cTn id="15" dur="500"/>
                                        <p:tgtEl>
                                          <p:spTgt spid="21558"/>
                                        </p:tgtEl>
                                      </p:cBhvr>
                                    </p:animEffect>
                                  </p:childTnLst>
                                </p:cTn>
                              </p:par>
                            </p:childTnLst>
                          </p:cTn>
                        </p:par>
                        <p:par>
                          <p:cTn id="16" fill="hold">
                            <p:stCondLst>
                              <p:cond delay="1500"/>
                            </p:stCondLst>
                            <p:childTnLst>
                              <p:par>
                                <p:cTn id="17" presetID="3" presetClass="entr" presetSubtype="5" fill="hold" grpId="0" nodeType="afterEffect">
                                  <p:stCondLst>
                                    <p:cond delay="0"/>
                                  </p:stCondLst>
                                  <p:childTnLst>
                                    <p:set>
                                      <p:cBhvr>
                                        <p:cTn id="18" dur="1" fill="hold">
                                          <p:stCondLst>
                                            <p:cond delay="0"/>
                                          </p:stCondLst>
                                        </p:cTn>
                                        <p:tgtEl>
                                          <p:spTgt spid="21559"/>
                                        </p:tgtEl>
                                        <p:attrNameLst>
                                          <p:attrName>style.visibility</p:attrName>
                                        </p:attrNameLst>
                                      </p:cBhvr>
                                      <p:to>
                                        <p:strVal val="visible"/>
                                      </p:to>
                                    </p:set>
                                    <p:animEffect transition="in" filter="blinds(vertical)">
                                      <p:cBhvr>
                                        <p:cTn id="19" dur="500"/>
                                        <p:tgtEl>
                                          <p:spTgt spid="2155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56" grpId="0" animBg="1"/>
      <p:bldP spid="21557" grpId="0" animBg="1"/>
      <p:bldP spid="21558" grpId="0" animBg="1"/>
      <p:bldP spid="21559" grpId="0" animBg="1"/>
    </p:bld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altLang="zh-CN"/>
              <a:t>Distributed Home Scheme</a:t>
            </a:r>
          </a:p>
        </p:txBody>
      </p:sp>
      <p:sp>
        <p:nvSpPr>
          <p:cNvPr id="43"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67</a:t>
            </a:fld>
            <a:endParaRPr lang="en-US" altLang="zh-CN" dirty="0">
              <a:solidFill>
                <a:schemeClr val="bg1"/>
              </a:solidFill>
            </a:endParaRPr>
          </a:p>
        </p:txBody>
      </p:sp>
      <p:sp>
        <p:nvSpPr>
          <p:cNvPr id="22532" name="Rectangle 4"/>
          <p:cNvSpPr>
            <a:spLocks noChangeArrowheads="1"/>
          </p:cNvSpPr>
          <p:nvPr/>
        </p:nvSpPr>
        <p:spPr bwMode="auto">
          <a:xfrm>
            <a:off x="895350" y="54483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MAP-4</a:t>
            </a:r>
          </a:p>
        </p:txBody>
      </p:sp>
      <p:grpSp>
        <p:nvGrpSpPr>
          <p:cNvPr id="2" name="Group 5"/>
          <p:cNvGrpSpPr>
            <a:grpSpLocks/>
          </p:cNvGrpSpPr>
          <p:nvPr/>
        </p:nvGrpSpPr>
        <p:grpSpPr bwMode="auto">
          <a:xfrm>
            <a:off x="1962150" y="4584700"/>
            <a:ext cx="533400" cy="609600"/>
            <a:chOff x="624" y="1152"/>
            <a:chExt cx="336" cy="384"/>
          </a:xfrm>
        </p:grpSpPr>
        <p:sp>
          <p:nvSpPr>
            <p:cNvPr id="22534" name="AutoShape 6"/>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2535" name="AutoShape 7"/>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22536" name="Rectangle 8"/>
          <p:cNvSpPr>
            <a:spLocks noChangeArrowheads="1"/>
          </p:cNvSpPr>
          <p:nvPr/>
        </p:nvSpPr>
        <p:spPr bwMode="auto">
          <a:xfrm>
            <a:off x="381000" y="2835275"/>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MAP-1</a:t>
            </a:r>
          </a:p>
        </p:txBody>
      </p:sp>
      <p:sp>
        <p:nvSpPr>
          <p:cNvPr id="22538" name="Rectangle 10"/>
          <p:cNvSpPr>
            <a:spLocks noChangeArrowheads="1"/>
          </p:cNvSpPr>
          <p:nvPr/>
        </p:nvSpPr>
        <p:spPr bwMode="auto">
          <a:xfrm>
            <a:off x="5943600" y="28448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MAP-3</a:t>
            </a:r>
          </a:p>
        </p:txBody>
      </p:sp>
      <p:sp>
        <p:nvSpPr>
          <p:cNvPr id="22540" name="Rectangle 12"/>
          <p:cNvSpPr>
            <a:spLocks noChangeArrowheads="1"/>
          </p:cNvSpPr>
          <p:nvPr/>
        </p:nvSpPr>
        <p:spPr bwMode="auto">
          <a:xfrm>
            <a:off x="3124200" y="2840038"/>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MAP-2</a:t>
            </a:r>
          </a:p>
        </p:txBody>
      </p:sp>
      <p:sp>
        <p:nvSpPr>
          <p:cNvPr id="22541" name="Rectangle 13"/>
          <p:cNvSpPr>
            <a:spLocks noChangeArrowheads="1"/>
          </p:cNvSpPr>
          <p:nvPr/>
        </p:nvSpPr>
        <p:spPr bwMode="auto">
          <a:xfrm>
            <a:off x="5943600" y="53721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dirty="0">
                <a:solidFill>
                  <a:schemeClr val="bg1"/>
                </a:solidFill>
              </a:rPr>
              <a:t>MAP-5</a:t>
            </a:r>
          </a:p>
        </p:txBody>
      </p:sp>
      <p:grpSp>
        <p:nvGrpSpPr>
          <p:cNvPr id="3" name="Group 14"/>
          <p:cNvGrpSpPr>
            <a:grpSpLocks/>
          </p:cNvGrpSpPr>
          <p:nvPr/>
        </p:nvGrpSpPr>
        <p:grpSpPr bwMode="auto">
          <a:xfrm>
            <a:off x="1422400" y="1981200"/>
            <a:ext cx="533400" cy="609600"/>
            <a:chOff x="624" y="1152"/>
            <a:chExt cx="336" cy="384"/>
          </a:xfrm>
        </p:grpSpPr>
        <p:sp>
          <p:nvSpPr>
            <p:cNvPr id="22543" name="AutoShape 15"/>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2544" name="AutoShape 16"/>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4" name="Group 17"/>
          <p:cNvGrpSpPr>
            <a:grpSpLocks/>
          </p:cNvGrpSpPr>
          <p:nvPr/>
        </p:nvGrpSpPr>
        <p:grpSpPr bwMode="auto">
          <a:xfrm>
            <a:off x="6858000" y="4572000"/>
            <a:ext cx="533400" cy="609600"/>
            <a:chOff x="624" y="1152"/>
            <a:chExt cx="336" cy="384"/>
          </a:xfrm>
        </p:grpSpPr>
        <p:sp>
          <p:nvSpPr>
            <p:cNvPr id="22546" name="AutoShape 18"/>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22547" name="AutoShape 19"/>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grpSp>
        <p:nvGrpSpPr>
          <p:cNvPr id="5" name="Group 20"/>
          <p:cNvGrpSpPr>
            <a:grpSpLocks/>
          </p:cNvGrpSpPr>
          <p:nvPr/>
        </p:nvGrpSpPr>
        <p:grpSpPr bwMode="auto">
          <a:xfrm>
            <a:off x="4089400" y="1981200"/>
            <a:ext cx="533400" cy="609600"/>
            <a:chOff x="624" y="1152"/>
            <a:chExt cx="336" cy="384"/>
          </a:xfrm>
        </p:grpSpPr>
        <p:sp>
          <p:nvSpPr>
            <p:cNvPr id="22549" name="AutoShape 21"/>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2550" name="AutoShape 22"/>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6" name="Group 23"/>
          <p:cNvGrpSpPr>
            <a:grpSpLocks/>
          </p:cNvGrpSpPr>
          <p:nvPr/>
        </p:nvGrpSpPr>
        <p:grpSpPr bwMode="auto">
          <a:xfrm>
            <a:off x="6959600" y="2006600"/>
            <a:ext cx="533400" cy="609600"/>
            <a:chOff x="624" y="1152"/>
            <a:chExt cx="336" cy="384"/>
          </a:xfrm>
        </p:grpSpPr>
        <p:sp>
          <p:nvSpPr>
            <p:cNvPr id="22552" name="AutoShape 24"/>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22553" name="AutoShape 25"/>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sp>
        <p:nvSpPr>
          <p:cNvPr id="22554" name="Rectangle 26"/>
          <p:cNvSpPr>
            <a:spLocks noChangeArrowheads="1"/>
          </p:cNvSpPr>
          <p:nvPr/>
        </p:nvSpPr>
        <p:spPr bwMode="auto">
          <a:xfrm>
            <a:off x="6858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55" name="Rectangle 27"/>
          <p:cNvSpPr>
            <a:spLocks noChangeArrowheads="1"/>
          </p:cNvSpPr>
          <p:nvPr/>
        </p:nvSpPr>
        <p:spPr bwMode="auto">
          <a:xfrm>
            <a:off x="6858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57" name="Rectangle 29"/>
          <p:cNvSpPr>
            <a:spLocks noChangeArrowheads="1"/>
          </p:cNvSpPr>
          <p:nvPr/>
        </p:nvSpPr>
        <p:spPr bwMode="auto">
          <a:xfrm>
            <a:off x="6858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58" name="Rectangle 30"/>
          <p:cNvSpPr>
            <a:spLocks noChangeArrowheads="1"/>
          </p:cNvSpPr>
          <p:nvPr/>
        </p:nvSpPr>
        <p:spPr bwMode="auto">
          <a:xfrm>
            <a:off x="62484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59" name="Rectangle 31"/>
          <p:cNvSpPr>
            <a:spLocks noChangeArrowheads="1"/>
          </p:cNvSpPr>
          <p:nvPr/>
        </p:nvSpPr>
        <p:spPr bwMode="auto">
          <a:xfrm>
            <a:off x="62484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61" name="Rectangle 33"/>
          <p:cNvSpPr>
            <a:spLocks noChangeArrowheads="1"/>
          </p:cNvSpPr>
          <p:nvPr/>
        </p:nvSpPr>
        <p:spPr bwMode="auto">
          <a:xfrm>
            <a:off x="62484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63" name="Rectangle 35"/>
          <p:cNvSpPr>
            <a:spLocks noChangeArrowheads="1"/>
          </p:cNvSpPr>
          <p:nvPr/>
        </p:nvSpPr>
        <p:spPr bwMode="auto">
          <a:xfrm>
            <a:off x="3505200" y="2438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64" name="Rectangle 36"/>
          <p:cNvSpPr>
            <a:spLocks noChangeArrowheads="1"/>
          </p:cNvSpPr>
          <p:nvPr/>
        </p:nvSpPr>
        <p:spPr bwMode="auto">
          <a:xfrm>
            <a:off x="3505200" y="25146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66" name="Rectangle 38"/>
          <p:cNvSpPr>
            <a:spLocks noChangeArrowheads="1"/>
          </p:cNvSpPr>
          <p:nvPr/>
        </p:nvSpPr>
        <p:spPr bwMode="auto">
          <a:xfrm>
            <a:off x="3505200" y="26797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72" name="Rectangle 44"/>
          <p:cNvSpPr>
            <a:spLocks noChangeArrowheads="1"/>
          </p:cNvSpPr>
          <p:nvPr/>
        </p:nvSpPr>
        <p:spPr bwMode="auto">
          <a:xfrm>
            <a:off x="1219200" y="50292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73" name="Rectangle 45"/>
          <p:cNvSpPr>
            <a:spLocks noChangeArrowheads="1"/>
          </p:cNvSpPr>
          <p:nvPr/>
        </p:nvSpPr>
        <p:spPr bwMode="auto">
          <a:xfrm>
            <a:off x="1219200" y="51054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75" name="Rectangle 47"/>
          <p:cNvSpPr>
            <a:spLocks noChangeArrowheads="1"/>
          </p:cNvSpPr>
          <p:nvPr/>
        </p:nvSpPr>
        <p:spPr bwMode="auto">
          <a:xfrm>
            <a:off x="1219200" y="5270500"/>
            <a:ext cx="381000" cy="76200"/>
          </a:xfrm>
          <a:prstGeom prst="rect">
            <a:avLst/>
          </a:prstGeom>
          <a:solidFill>
            <a:srgbClr val="33CCCC"/>
          </a:solidFill>
          <a:ln w="9525">
            <a:solidFill>
              <a:schemeClr val="tx1"/>
            </a:solidFill>
            <a:miter lim="800000"/>
            <a:headEnd/>
            <a:tailEnd/>
          </a:ln>
          <a:effectLst/>
        </p:spPr>
        <p:txBody>
          <a:bodyPr wrap="none" anchor="ctr"/>
          <a:lstStyle/>
          <a:p>
            <a:endParaRPr lang="zh-CN" altLang="en-US"/>
          </a:p>
        </p:txBody>
      </p:sp>
      <p:sp>
        <p:nvSpPr>
          <p:cNvPr id="22537" name="Rectangle 9"/>
          <p:cNvSpPr>
            <a:spLocks noChangeArrowheads="1"/>
          </p:cNvSpPr>
          <p:nvPr/>
        </p:nvSpPr>
        <p:spPr bwMode="auto">
          <a:xfrm>
            <a:off x="685800" y="25908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cxnSp>
        <p:nvCxnSpPr>
          <p:cNvPr id="22577" name="AutoShape 49"/>
          <p:cNvCxnSpPr>
            <a:cxnSpLocks noChangeShapeType="1"/>
            <a:stCxn id="22537" idx="2"/>
            <a:endCxn id="22541" idx="1"/>
          </p:cNvCxnSpPr>
          <p:nvPr/>
        </p:nvCxnSpPr>
        <p:spPr bwMode="auto">
          <a:xfrm rot="16200000" flipH="1">
            <a:off x="1962150" y="1581150"/>
            <a:ext cx="2895600" cy="5067300"/>
          </a:xfrm>
          <a:prstGeom prst="curvedConnector2">
            <a:avLst/>
          </a:prstGeom>
          <a:noFill/>
          <a:ln w="12700">
            <a:solidFill>
              <a:schemeClr val="folHlink"/>
            </a:solidFill>
            <a:prstDash val="dash"/>
            <a:round/>
            <a:headEnd/>
            <a:tailEnd type="triangle" w="med" len="med"/>
          </a:ln>
          <a:effectLst/>
        </p:spPr>
      </p:cxnSp>
      <p:sp>
        <p:nvSpPr>
          <p:cNvPr id="22539" name="Rectangle 11"/>
          <p:cNvSpPr>
            <a:spLocks noChangeArrowheads="1"/>
          </p:cNvSpPr>
          <p:nvPr/>
        </p:nvSpPr>
        <p:spPr bwMode="auto">
          <a:xfrm>
            <a:off x="6248400" y="25908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22562" name="Rectangle 34"/>
          <p:cNvSpPr>
            <a:spLocks noChangeArrowheads="1"/>
          </p:cNvSpPr>
          <p:nvPr/>
        </p:nvSpPr>
        <p:spPr bwMode="auto">
          <a:xfrm>
            <a:off x="3505200" y="25908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sp>
        <p:nvSpPr>
          <p:cNvPr id="22571" name="Rectangle 43"/>
          <p:cNvSpPr>
            <a:spLocks noChangeArrowheads="1"/>
          </p:cNvSpPr>
          <p:nvPr/>
        </p:nvSpPr>
        <p:spPr bwMode="auto">
          <a:xfrm>
            <a:off x="1219200" y="5181600"/>
            <a:ext cx="381000" cy="76200"/>
          </a:xfrm>
          <a:prstGeom prst="rect">
            <a:avLst/>
          </a:prstGeom>
          <a:solidFill>
            <a:schemeClr val="hlink"/>
          </a:solidFill>
          <a:ln w="9525">
            <a:solidFill>
              <a:schemeClr val="tx1"/>
            </a:solidFill>
            <a:miter lim="800000"/>
            <a:headEnd/>
            <a:tailEnd/>
          </a:ln>
          <a:effectLst/>
        </p:spPr>
        <p:txBody>
          <a:bodyPr wrap="none" anchor="ctr"/>
          <a:lstStyle/>
          <a:p>
            <a:endParaRPr lang="zh-CN" altLang="en-US"/>
          </a:p>
        </p:txBody>
      </p:sp>
      <p:cxnSp>
        <p:nvCxnSpPr>
          <p:cNvPr id="22579" name="AutoShape 51"/>
          <p:cNvCxnSpPr>
            <a:cxnSpLocks noChangeShapeType="1"/>
            <a:stCxn id="22562" idx="2"/>
            <a:endCxn id="22541" idx="0"/>
          </p:cNvCxnSpPr>
          <p:nvPr/>
        </p:nvCxnSpPr>
        <p:spPr bwMode="auto">
          <a:xfrm rot="16200000" flipH="1">
            <a:off x="3943350" y="2419350"/>
            <a:ext cx="2705100" cy="3200400"/>
          </a:xfrm>
          <a:prstGeom prst="curvedConnector3">
            <a:avLst>
              <a:gd name="adj1" fmla="val 50000"/>
            </a:avLst>
          </a:prstGeom>
          <a:noFill/>
          <a:ln w="12700">
            <a:solidFill>
              <a:schemeClr val="folHlink"/>
            </a:solidFill>
            <a:prstDash val="dash"/>
            <a:round/>
            <a:headEnd/>
            <a:tailEnd type="triangle" w="med" len="med"/>
          </a:ln>
          <a:effectLst/>
        </p:spPr>
      </p:cxnSp>
      <p:cxnSp>
        <p:nvCxnSpPr>
          <p:cNvPr id="22580" name="AutoShape 52"/>
          <p:cNvCxnSpPr>
            <a:cxnSpLocks noChangeShapeType="1"/>
            <a:stCxn id="22539" idx="2"/>
            <a:endCxn id="22541" idx="3"/>
          </p:cNvCxnSpPr>
          <p:nvPr/>
        </p:nvCxnSpPr>
        <p:spPr bwMode="auto">
          <a:xfrm rot="16200000" flipH="1">
            <a:off x="5695950" y="3409950"/>
            <a:ext cx="2895600" cy="1409700"/>
          </a:xfrm>
          <a:prstGeom prst="curvedConnector4">
            <a:avLst>
              <a:gd name="adj1" fmla="val 46708"/>
              <a:gd name="adj2" fmla="val 116218"/>
            </a:avLst>
          </a:prstGeom>
          <a:noFill/>
          <a:ln w="12700">
            <a:solidFill>
              <a:schemeClr val="folHlink"/>
            </a:solidFill>
            <a:prstDash val="dash"/>
            <a:round/>
            <a:headEnd/>
            <a:tailEnd type="triangle" w="med" len="med"/>
          </a:ln>
          <a:effectLst/>
        </p:spPr>
      </p:cxnSp>
      <p:cxnSp>
        <p:nvCxnSpPr>
          <p:cNvPr id="22581" name="AutoShape 53"/>
          <p:cNvCxnSpPr>
            <a:cxnSpLocks noChangeShapeType="1"/>
            <a:stCxn id="22571" idx="2"/>
            <a:endCxn id="22541" idx="2"/>
          </p:cNvCxnSpPr>
          <p:nvPr/>
        </p:nvCxnSpPr>
        <p:spPr bwMode="auto">
          <a:xfrm rot="16200000" flipH="1">
            <a:off x="3905250" y="2762250"/>
            <a:ext cx="495300" cy="5486400"/>
          </a:xfrm>
          <a:prstGeom prst="curvedConnector3">
            <a:avLst>
              <a:gd name="adj1" fmla="val 146153"/>
            </a:avLst>
          </a:prstGeom>
          <a:noFill/>
          <a:ln w="12700">
            <a:solidFill>
              <a:schemeClr val="folHlink"/>
            </a:solidFill>
            <a:prstDash val="dash"/>
            <a:round/>
            <a:headEnd/>
            <a:tailEnd type="triangle" w="med" len="med"/>
          </a:ln>
          <a:effectLst/>
        </p:spPr>
      </p:cxnSp>
      <p:sp>
        <p:nvSpPr>
          <p:cNvPr id="46"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7"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8"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ChangeArrowheads="1"/>
          </p:cNvSpPr>
          <p:nvPr>
            <p:ph type="title"/>
          </p:nvPr>
        </p:nvSpPr>
        <p:spPr/>
        <p:txBody>
          <a:bodyPr/>
          <a:lstStyle/>
          <a:p>
            <a:r>
              <a:rPr lang="en-US" altLang="zh-CN"/>
              <a:t>Distributed Home Scheme</a:t>
            </a:r>
          </a:p>
        </p:txBody>
      </p:sp>
      <p:sp>
        <p:nvSpPr>
          <p:cNvPr id="84995" name="Rectangle 3"/>
          <p:cNvSpPr>
            <a:spLocks noGrp="1" noChangeArrowheads="1"/>
          </p:cNvSpPr>
          <p:nvPr>
            <p:ph idx="1"/>
          </p:nvPr>
        </p:nvSpPr>
        <p:spPr/>
        <p:txBody>
          <a:bodyPr/>
          <a:lstStyle/>
          <a:p>
            <a:pPr>
              <a:lnSpc>
                <a:spcPct val="90000"/>
              </a:lnSpc>
            </a:pPr>
            <a:r>
              <a:rPr lang="zh-CN" altLang="en-US" dirty="0" smtClean="0"/>
              <a:t>优点</a:t>
            </a:r>
            <a:endParaRPr lang="en-US" altLang="zh-CN" dirty="0" smtClean="0"/>
          </a:p>
          <a:p>
            <a:pPr lvl="1">
              <a:lnSpc>
                <a:spcPct val="90000"/>
              </a:lnSpc>
            </a:pPr>
            <a:r>
              <a:rPr lang="zh-CN" altLang="en-US" dirty="0" smtClean="0"/>
              <a:t>位置透明，可靠</a:t>
            </a:r>
            <a:endParaRPr lang="en-US" altLang="zh-CN" dirty="0" smtClean="0"/>
          </a:p>
          <a:p>
            <a:pPr lvl="1">
              <a:lnSpc>
                <a:spcPct val="90000"/>
              </a:lnSpc>
            </a:pPr>
            <a:r>
              <a:rPr lang="zh-CN" altLang="en-US" dirty="0" smtClean="0"/>
              <a:t>对</a:t>
            </a:r>
            <a:r>
              <a:rPr lang="en-US" altLang="zh-CN" dirty="0" smtClean="0"/>
              <a:t>Agent Home</a:t>
            </a:r>
            <a:r>
              <a:rPr lang="zh-CN" altLang="en-US" dirty="0" smtClean="0"/>
              <a:t>的依赖减少</a:t>
            </a:r>
            <a:endParaRPr lang="en-US" altLang="zh-CN" dirty="0" smtClean="0"/>
          </a:p>
          <a:p>
            <a:pPr lvl="1">
              <a:lnSpc>
                <a:spcPct val="90000"/>
              </a:lnSpc>
            </a:pPr>
            <a:r>
              <a:rPr lang="zh-CN" altLang="en-US" dirty="0" smtClean="0"/>
              <a:t>没有三角路由问题</a:t>
            </a:r>
            <a:endParaRPr lang="en-US" altLang="zh-CN" dirty="0"/>
          </a:p>
          <a:p>
            <a:pPr>
              <a:lnSpc>
                <a:spcPct val="90000"/>
              </a:lnSpc>
            </a:pPr>
            <a:r>
              <a:rPr lang="zh-CN" altLang="en-US" dirty="0" smtClean="0"/>
              <a:t>缺点</a:t>
            </a:r>
            <a:endParaRPr lang="en-US" altLang="zh-CN" dirty="0"/>
          </a:p>
          <a:p>
            <a:pPr lvl="1">
              <a:lnSpc>
                <a:spcPct val="90000"/>
              </a:lnSpc>
            </a:pPr>
            <a:r>
              <a:rPr lang="zh-CN" altLang="en-US" dirty="0" smtClean="0"/>
              <a:t>迁移代价大</a:t>
            </a:r>
            <a:endParaRPr lang="en-US" altLang="zh-CN" dirty="0"/>
          </a:p>
          <a:p>
            <a:pPr lvl="1">
              <a:lnSpc>
                <a:spcPct val="90000"/>
              </a:lnSpc>
            </a:pPr>
            <a:r>
              <a:rPr lang="zh-CN" altLang="en-US" dirty="0" smtClean="0"/>
              <a:t>迁移延迟大</a:t>
            </a:r>
            <a:endParaRPr lang="en-US" altLang="zh-CN" dirty="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68</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p:txBody>
          <a:bodyPr>
            <a:normAutofit fontScale="90000"/>
          </a:bodyPr>
          <a:lstStyle/>
          <a:p>
            <a:pPr eaLnBrk="1" hangingPunct="1"/>
            <a:r>
              <a:rPr lang="en-US" altLang="zh-CN" b="1" i="1" dirty="0" smtClean="0"/>
              <a:t>ARP</a:t>
            </a:r>
            <a:r>
              <a:rPr lang="en-US" altLang="zh-CN" dirty="0" smtClean="0"/>
              <a:t> (Adaptive and Reliable Protocol)</a:t>
            </a:r>
            <a:r>
              <a:rPr lang="zh-CN" altLang="en-US" dirty="0" smtClean="0"/>
              <a:t>协议</a:t>
            </a:r>
          </a:p>
        </p:txBody>
      </p:sp>
      <p:sp>
        <p:nvSpPr>
          <p:cNvPr id="194563" name="Rectangle 3"/>
          <p:cNvSpPr>
            <a:spLocks noGrp="1" noChangeArrowheads="1"/>
          </p:cNvSpPr>
          <p:nvPr>
            <p:ph idx="1"/>
          </p:nvPr>
        </p:nvSpPr>
        <p:spPr/>
        <p:txBody>
          <a:bodyPr/>
          <a:lstStyle/>
          <a:p>
            <a:pPr eaLnBrk="1" hangingPunct="1"/>
            <a:r>
              <a:rPr lang="zh-CN" altLang="en-US" dirty="0" smtClean="0"/>
              <a:t>基本思路</a:t>
            </a:r>
          </a:p>
          <a:p>
            <a:pPr eaLnBrk="1" hangingPunct="1"/>
            <a:r>
              <a:rPr lang="zh-CN" altLang="en-US" dirty="0" smtClean="0"/>
              <a:t>协议性质</a:t>
            </a:r>
          </a:p>
          <a:p>
            <a:pPr eaLnBrk="1" hangingPunct="1"/>
            <a:r>
              <a:rPr lang="zh-CN" altLang="en-US" dirty="0" smtClean="0"/>
              <a:t>分析</a:t>
            </a:r>
          </a:p>
        </p:txBody>
      </p:sp>
      <p:sp>
        <p:nvSpPr>
          <p:cNvPr id="22"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69</a:t>
            </a:fld>
            <a:endParaRPr lang="en-US" altLang="zh-CN" dirty="0">
              <a:solidFill>
                <a:schemeClr val="bg1"/>
              </a:solidFill>
            </a:endParaRPr>
          </a:p>
        </p:txBody>
      </p:sp>
      <p:sp>
        <p:nvSpPr>
          <p:cNvPr id="4" name="Rectangle 4"/>
          <p:cNvSpPr>
            <a:spLocks noChangeArrowheads="1"/>
          </p:cNvSpPr>
          <p:nvPr/>
        </p:nvSpPr>
        <p:spPr bwMode="auto">
          <a:xfrm>
            <a:off x="1295400" y="54102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sp>
        <p:nvSpPr>
          <p:cNvPr id="5" name="Rectangle 5"/>
          <p:cNvSpPr>
            <a:spLocks noChangeArrowheads="1"/>
          </p:cNvSpPr>
          <p:nvPr/>
        </p:nvSpPr>
        <p:spPr bwMode="auto">
          <a:xfrm>
            <a:off x="3657600" y="31242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sp>
        <p:nvSpPr>
          <p:cNvPr id="6" name="Rectangle 6"/>
          <p:cNvSpPr>
            <a:spLocks noChangeArrowheads="1"/>
          </p:cNvSpPr>
          <p:nvPr/>
        </p:nvSpPr>
        <p:spPr bwMode="auto">
          <a:xfrm>
            <a:off x="5562600" y="5410200"/>
            <a:ext cx="1905000" cy="381000"/>
          </a:xfrm>
          <a:prstGeom prst="rect">
            <a:avLst/>
          </a:prstGeom>
          <a:solidFill>
            <a:schemeClr val="accent1"/>
          </a:solidFill>
          <a:ln w="9525">
            <a:miter lim="800000"/>
            <a:headEnd/>
            <a:tailEnd/>
          </a:ln>
          <a:effectLst/>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kumimoji="0" lang="en-US" altLang="zh-CN"/>
              <a:t>MAP</a:t>
            </a:r>
          </a:p>
        </p:txBody>
      </p:sp>
      <p:sp>
        <p:nvSpPr>
          <p:cNvPr id="7" name="Line 7"/>
          <p:cNvSpPr>
            <a:spLocks noChangeShapeType="1"/>
          </p:cNvSpPr>
          <p:nvPr/>
        </p:nvSpPr>
        <p:spPr bwMode="auto">
          <a:xfrm flipV="1">
            <a:off x="2362200" y="3048000"/>
            <a:ext cx="2971800" cy="1905000"/>
          </a:xfrm>
          <a:prstGeom prst="line">
            <a:avLst/>
          </a:prstGeom>
          <a:noFill/>
          <a:ln w="31750">
            <a:solidFill>
              <a:schemeClr val="tx1"/>
            </a:solidFill>
            <a:round/>
            <a:headEnd/>
            <a:tailEnd type="triangle" w="med" len="med"/>
          </a:ln>
          <a:effectLst/>
        </p:spPr>
        <p:txBody>
          <a:bodyPr wrap="none"/>
          <a:lstStyle/>
          <a:p>
            <a:endParaRPr lang="zh-CN" altLang="en-US"/>
          </a:p>
        </p:txBody>
      </p:sp>
      <p:sp>
        <p:nvSpPr>
          <p:cNvPr id="8" name="Line 8"/>
          <p:cNvSpPr>
            <a:spLocks noChangeShapeType="1"/>
          </p:cNvSpPr>
          <p:nvPr/>
        </p:nvSpPr>
        <p:spPr bwMode="auto">
          <a:xfrm flipH="1" flipV="1">
            <a:off x="5638800" y="3048000"/>
            <a:ext cx="990600" cy="1557338"/>
          </a:xfrm>
          <a:prstGeom prst="line">
            <a:avLst/>
          </a:prstGeom>
          <a:noFill/>
          <a:ln w="31750">
            <a:solidFill>
              <a:schemeClr val="tx1"/>
            </a:solidFill>
            <a:round/>
            <a:headEnd type="triangle" w="med" len="med"/>
            <a:tailEnd type="triangle" w="med" len="med"/>
          </a:ln>
          <a:effectLst/>
        </p:spPr>
        <p:txBody>
          <a:bodyPr wrap="none"/>
          <a:lstStyle/>
          <a:p>
            <a:endParaRPr lang="zh-CN" altLang="en-US"/>
          </a:p>
        </p:txBody>
      </p:sp>
      <p:sp>
        <p:nvSpPr>
          <p:cNvPr id="9" name="Rectangle 10"/>
          <p:cNvSpPr>
            <a:spLocks noChangeArrowheads="1"/>
          </p:cNvSpPr>
          <p:nvPr/>
        </p:nvSpPr>
        <p:spPr bwMode="auto">
          <a:xfrm>
            <a:off x="5305425" y="2728913"/>
            <a:ext cx="304800" cy="304800"/>
          </a:xfrm>
          <a:prstGeom prst="rect">
            <a:avLst/>
          </a:prstGeom>
          <a:solidFill>
            <a:schemeClr val="accent1"/>
          </a:solidFill>
          <a:ln w="9525">
            <a:miter lim="800000"/>
            <a:headEnd/>
            <a:tailEnd/>
          </a:ln>
          <a:effectLst/>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kumimoji="0" lang="en-US" altLang="zh-CN" sz="1400"/>
              <a:t>MB</a:t>
            </a:r>
          </a:p>
        </p:txBody>
      </p:sp>
      <p:grpSp>
        <p:nvGrpSpPr>
          <p:cNvPr id="10" name="Group 11"/>
          <p:cNvGrpSpPr>
            <a:grpSpLocks/>
          </p:cNvGrpSpPr>
          <p:nvPr/>
        </p:nvGrpSpPr>
        <p:grpSpPr bwMode="auto">
          <a:xfrm>
            <a:off x="4572000" y="2319338"/>
            <a:ext cx="533400" cy="609600"/>
            <a:chOff x="624" y="1152"/>
            <a:chExt cx="336" cy="384"/>
          </a:xfrm>
        </p:grpSpPr>
        <p:sp>
          <p:nvSpPr>
            <p:cNvPr id="11" name="AutoShape 12"/>
            <p:cNvSpPr>
              <a:spLocks noChangeArrowheads="1"/>
            </p:cNvSpPr>
            <p:nvPr/>
          </p:nvSpPr>
          <p:spPr bwMode="auto">
            <a:xfrm>
              <a:off x="624" y="1152"/>
              <a:ext cx="336" cy="240"/>
            </a:xfrm>
            <a:prstGeom prst="smileyFace">
              <a:avLst>
                <a:gd name="adj" fmla="val 4653"/>
              </a:avLst>
            </a:prstGeom>
            <a:solidFill>
              <a:srgbClr val="C0C0C0"/>
            </a:solidFill>
            <a:ln w="9525">
              <a:solidFill>
                <a:schemeClr val="tx1"/>
              </a:solidFill>
              <a:round/>
              <a:headEnd/>
              <a:tailEnd/>
            </a:ln>
            <a:effectLst/>
          </p:spPr>
          <p:txBody>
            <a:bodyPr wrap="none" anchor="ctr"/>
            <a:lstStyle/>
            <a:p>
              <a:endParaRPr lang="zh-CN" altLang="en-US"/>
            </a:p>
          </p:txBody>
        </p:sp>
        <p:sp>
          <p:nvSpPr>
            <p:cNvPr id="12" name="AutoShape 13"/>
            <p:cNvSpPr>
              <a:spLocks noChangeArrowheads="1"/>
            </p:cNvSpPr>
            <p:nvPr/>
          </p:nvSpPr>
          <p:spPr bwMode="auto">
            <a:xfrm>
              <a:off x="680" y="1392"/>
              <a:ext cx="224" cy="144"/>
            </a:xfrm>
            <a:prstGeom prst="triangle">
              <a:avLst>
                <a:gd name="adj" fmla="val 50000"/>
              </a:avLst>
            </a:prstGeom>
            <a:solidFill>
              <a:srgbClr val="C0C0C0"/>
            </a:solidFill>
            <a:ln w="9525">
              <a:solidFill>
                <a:schemeClr val="tx1"/>
              </a:solidFill>
              <a:miter lim="800000"/>
              <a:headEnd/>
              <a:tailEnd/>
            </a:ln>
            <a:effectLst/>
          </p:spPr>
          <p:txBody>
            <a:bodyPr wrap="none" anchor="ctr"/>
            <a:lstStyle/>
            <a:p>
              <a:endParaRPr lang="zh-CN" altLang="en-US"/>
            </a:p>
          </p:txBody>
        </p:sp>
      </p:grpSp>
      <p:grpSp>
        <p:nvGrpSpPr>
          <p:cNvPr id="13" name="Group 14"/>
          <p:cNvGrpSpPr>
            <a:grpSpLocks/>
          </p:cNvGrpSpPr>
          <p:nvPr/>
        </p:nvGrpSpPr>
        <p:grpSpPr bwMode="auto">
          <a:xfrm>
            <a:off x="1905000" y="4605338"/>
            <a:ext cx="533400" cy="609600"/>
            <a:chOff x="624" y="1152"/>
            <a:chExt cx="336" cy="384"/>
          </a:xfrm>
        </p:grpSpPr>
        <p:sp>
          <p:nvSpPr>
            <p:cNvPr id="14" name="AutoShape 15"/>
            <p:cNvSpPr>
              <a:spLocks noChangeArrowheads="1"/>
            </p:cNvSpPr>
            <p:nvPr/>
          </p:nvSpPr>
          <p:spPr bwMode="auto">
            <a:xfrm>
              <a:off x="624" y="1152"/>
              <a:ext cx="336" cy="240"/>
            </a:xfrm>
            <a:prstGeom prst="smileyFace">
              <a:avLst>
                <a:gd name="adj" fmla="val 4653"/>
              </a:avLst>
            </a:prstGeom>
            <a:solidFill>
              <a:schemeClr val="accent2"/>
            </a:solidFill>
            <a:ln w="9525">
              <a:solidFill>
                <a:schemeClr val="tx1"/>
              </a:solidFill>
              <a:round/>
              <a:headEnd/>
              <a:tailEnd/>
            </a:ln>
            <a:effectLst/>
          </p:spPr>
          <p:txBody>
            <a:bodyPr wrap="none" anchor="ctr"/>
            <a:lstStyle/>
            <a:p>
              <a:endParaRPr lang="zh-CN" altLang="en-US"/>
            </a:p>
          </p:txBody>
        </p:sp>
        <p:sp>
          <p:nvSpPr>
            <p:cNvPr id="15" name="AutoShape 16"/>
            <p:cNvSpPr>
              <a:spLocks noChangeArrowheads="1"/>
            </p:cNvSpPr>
            <p:nvPr/>
          </p:nvSpPr>
          <p:spPr bwMode="auto">
            <a:xfrm>
              <a:off x="680" y="1392"/>
              <a:ext cx="224" cy="144"/>
            </a:xfrm>
            <a:prstGeom prst="triangle">
              <a:avLst>
                <a:gd name="adj" fmla="val 50000"/>
              </a:avLst>
            </a:prstGeom>
            <a:solidFill>
              <a:schemeClr val="accent2"/>
            </a:solidFill>
            <a:ln w="9525">
              <a:solidFill>
                <a:schemeClr val="tx1"/>
              </a:solidFill>
              <a:miter lim="800000"/>
              <a:headEnd/>
              <a:tailEnd/>
            </a:ln>
            <a:effectLst/>
          </p:spPr>
          <p:txBody>
            <a:bodyPr wrap="none" anchor="ctr"/>
            <a:lstStyle/>
            <a:p>
              <a:endParaRPr lang="zh-CN" altLang="en-US"/>
            </a:p>
          </p:txBody>
        </p:sp>
      </p:grpSp>
      <p:grpSp>
        <p:nvGrpSpPr>
          <p:cNvPr id="16" name="Group 17"/>
          <p:cNvGrpSpPr>
            <a:grpSpLocks/>
          </p:cNvGrpSpPr>
          <p:nvPr/>
        </p:nvGrpSpPr>
        <p:grpSpPr bwMode="auto">
          <a:xfrm>
            <a:off x="4572000" y="2319338"/>
            <a:ext cx="533400" cy="609600"/>
            <a:chOff x="624" y="1152"/>
            <a:chExt cx="336" cy="384"/>
          </a:xfrm>
        </p:grpSpPr>
        <p:sp>
          <p:nvSpPr>
            <p:cNvPr id="17" name="AutoShape 18"/>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18" name="AutoShape 19"/>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grpSp>
        <p:nvGrpSpPr>
          <p:cNvPr id="19" name="Group 20"/>
          <p:cNvGrpSpPr>
            <a:grpSpLocks/>
          </p:cNvGrpSpPr>
          <p:nvPr/>
        </p:nvGrpSpPr>
        <p:grpSpPr bwMode="auto">
          <a:xfrm>
            <a:off x="6477000" y="4605338"/>
            <a:ext cx="533400" cy="609600"/>
            <a:chOff x="624" y="1152"/>
            <a:chExt cx="336" cy="384"/>
          </a:xfrm>
        </p:grpSpPr>
        <p:sp>
          <p:nvSpPr>
            <p:cNvPr id="20" name="AutoShape 21"/>
            <p:cNvSpPr>
              <a:spLocks noChangeArrowheads="1"/>
            </p:cNvSpPr>
            <p:nvPr/>
          </p:nvSpPr>
          <p:spPr bwMode="auto">
            <a:xfrm>
              <a:off x="624" y="1152"/>
              <a:ext cx="336" cy="240"/>
            </a:xfrm>
            <a:prstGeom prst="smileyFace">
              <a:avLst>
                <a:gd name="adj" fmla="val 4653"/>
              </a:avLst>
            </a:prstGeom>
            <a:solidFill>
              <a:srgbClr val="33CCCC"/>
            </a:solidFill>
            <a:ln w="9525">
              <a:solidFill>
                <a:schemeClr val="tx1"/>
              </a:solidFill>
              <a:round/>
              <a:headEnd/>
              <a:tailEnd/>
            </a:ln>
            <a:effectLst/>
          </p:spPr>
          <p:txBody>
            <a:bodyPr wrap="none" anchor="ctr"/>
            <a:lstStyle/>
            <a:p>
              <a:endParaRPr lang="zh-CN" altLang="en-US"/>
            </a:p>
          </p:txBody>
        </p:sp>
        <p:sp>
          <p:nvSpPr>
            <p:cNvPr id="21" name="AutoShape 22"/>
            <p:cNvSpPr>
              <a:spLocks noChangeArrowheads="1"/>
            </p:cNvSpPr>
            <p:nvPr/>
          </p:nvSpPr>
          <p:spPr bwMode="auto">
            <a:xfrm>
              <a:off x="680" y="1392"/>
              <a:ext cx="224" cy="144"/>
            </a:xfrm>
            <a:prstGeom prst="triangle">
              <a:avLst>
                <a:gd name="adj" fmla="val 50000"/>
              </a:avLst>
            </a:prstGeom>
            <a:solidFill>
              <a:srgbClr val="33CCCC"/>
            </a:solidFill>
            <a:ln w="9525">
              <a:solidFill>
                <a:schemeClr val="tx1"/>
              </a:solidFill>
              <a:miter lim="800000"/>
              <a:headEnd/>
              <a:tailEnd/>
            </a:ln>
            <a:effectLst/>
          </p:spPr>
          <p:txBody>
            <a:bodyPr wrap="none" anchor="ctr"/>
            <a:lstStyle/>
            <a:p>
              <a:endParaRPr lang="zh-CN" altLang="en-US"/>
            </a:p>
          </p:txBody>
        </p:sp>
      </p:grpSp>
      <p:sp>
        <p:nvSpPr>
          <p:cNvPr id="25"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6"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27"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69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nodeType="afterEffect">
                                  <p:stCondLst>
                                    <p:cond delay="0"/>
                                  </p:stCondLst>
                                  <p:childTnLst>
                                    <p:set>
                                      <p:cBhvr>
                                        <p:cTn id="6" dur="1" fill="hold">
                                          <p:stCondLst>
                                            <p:cond delay="499"/>
                                          </p:stCondLst>
                                        </p:cTn>
                                        <p:tgtEl>
                                          <p:spTgt spid="16"/>
                                        </p:tgtEl>
                                        <p:attrNameLst>
                                          <p:attrName>style.visibility</p:attrName>
                                        </p:attrNameLst>
                                      </p:cBhvr>
                                      <p:to>
                                        <p:strVal val="visible"/>
                                      </p:to>
                                    </p:set>
                                  </p:childTnLst>
                                  <p:subTnLst>
                                    <p:set>
                                      <p:cBhvr override="childStyle">
                                        <p:cTn dur="1" fill="hold" display="0" masterRel="nextClick" afterEffect="1"/>
                                        <p:tgtEl>
                                          <p:spTgt spid="16"/>
                                        </p:tgtEl>
                                        <p:attrNameLst>
                                          <p:attrName>style.visibility</p:attrName>
                                        </p:attrNameLst>
                                      </p:cBhvr>
                                      <p:to>
                                        <p:strVal val="hidden"/>
                                      </p:to>
                                    </p:set>
                                  </p:subTnLst>
                                </p:cTn>
                              </p:par>
                            </p:childTnLst>
                          </p:cTn>
                        </p:par>
                      </p:childTnLst>
                    </p:cTn>
                  </p:par>
                  <p:par>
                    <p:cTn id="7" fill="hold">
                      <p:stCondLst>
                        <p:cond delay="indefinite"/>
                      </p:stCondLst>
                      <p:childTnLst>
                        <p:par>
                          <p:cTn id="8" fill="hold">
                            <p:stCondLst>
                              <p:cond delay="0"/>
                            </p:stCondLst>
                            <p:childTnLst>
                              <p:par>
                                <p:cTn id="9" presetID="9" presetClass="entr" presetSubtype="0" fill="hold" nodeType="clickEffect">
                                  <p:stCondLst>
                                    <p:cond delay="0"/>
                                  </p:stCondLst>
                                  <p:childTnLst>
                                    <p:set>
                                      <p:cBhvr>
                                        <p:cTn id="10" dur="1" fill="hold">
                                          <p:stCondLst>
                                            <p:cond delay="0"/>
                                          </p:stCondLst>
                                        </p:cTn>
                                        <p:tgtEl>
                                          <p:spTgt spid="19"/>
                                        </p:tgtEl>
                                        <p:attrNameLst>
                                          <p:attrName>style.visibility</p:attrName>
                                        </p:attrNameLst>
                                      </p:cBhvr>
                                      <p:to>
                                        <p:strVal val="visible"/>
                                      </p:to>
                                    </p:set>
                                    <p:animEffect transition="in" filter="dissolve">
                                      <p:cBhvr>
                                        <p:cTn id="11" dur="500"/>
                                        <p:tgtEl>
                                          <p:spTgt spid="19"/>
                                        </p:tgtEl>
                                      </p:cBhvr>
                                    </p:animEffect>
                                  </p:childTnLst>
                                </p:cTn>
                              </p:par>
                            </p:childTnLst>
                          </p:cTn>
                        </p:par>
                      </p:childTnLst>
                    </p:cTn>
                  </p:par>
                  <p:par>
                    <p:cTn id="12" fill="hold">
                      <p:stCondLst>
                        <p:cond delay="indefinite"/>
                      </p:stCondLst>
                      <p:childTnLst>
                        <p:par>
                          <p:cTn id="13" fill="hold">
                            <p:stCondLst>
                              <p:cond delay="0"/>
                            </p:stCondLst>
                            <p:childTnLst>
                              <p:par>
                                <p:cTn id="14" presetID="23" presetClass="entr" presetSubtype="16" fill="hold" grpId="0" nodeType="clickEffect">
                                  <p:stCondLst>
                                    <p:cond delay="0"/>
                                  </p:stCondLst>
                                  <p:childTnLst>
                                    <p:set>
                                      <p:cBhvr>
                                        <p:cTn id="15" dur="1" fill="hold">
                                          <p:stCondLst>
                                            <p:cond delay="0"/>
                                          </p:stCondLst>
                                        </p:cTn>
                                        <p:tgtEl>
                                          <p:spTgt spid="7"/>
                                        </p:tgtEl>
                                        <p:attrNameLst>
                                          <p:attrName>style.visibility</p:attrName>
                                        </p:attrNameLst>
                                      </p:cBhvr>
                                      <p:to>
                                        <p:strVal val="visible"/>
                                      </p:to>
                                    </p:set>
                                    <p:anim calcmode="lin" valueType="num">
                                      <p:cBhvr>
                                        <p:cTn id="16" dur="500" fill="hold"/>
                                        <p:tgtEl>
                                          <p:spTgt spid="7"/>
                                        </p:tgtEl>
                                        <p:attrNameLst>
                                          <p:attrName>ppt_w</p:attrName>
                                        </p:attrNameLst>
                                      </p:cBhvr>
                                      <p:tavLst>
                                        <p:tav tm="0">
                                          <p:val>
                                            <p:fltVal val="0"/>
                                          </p:val>
                                        </p:tav>
                                        <p:tav tm="100000">
                                          <p:val>
                                            <p:strVal val="#ppt_w"/>
                                          </p:val>
                                        </p:tav>
                                      </p:tavLst>
                                    </p:anim>
                                    <p:anim calcmode="lin" valueType="num">
                                      <p:cBhvr>
                                        <p:cTn id="17" dur="500" fill="hold"/>
                                        <p:tgtEl>
                                          <p:spTgt spid="7"/>
                                        </p:tgtEl>
                                        <p:attrNameLst>
                                          <p:attrName>ppt_h</p:attrName>
                                        </p:attrNameLst>
                                      </p:cBhvr>
                                      <p:tavLst>
                                        <p:tav tm="0">
                                          <p:val>
                                            <p:fltVal val="0"/>
                                          </p:val>
                                        </p:tav>
                                        <p:tav tm="100000">
                                          <p:val>
                                            <p:strVal val="#ppt_h"/>
                                          </p:val>
                                        </p:tav>
                                      </p:tavLst>
                                    </p:anim>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 calcmode="lin" valueType="num">
                                      <p:cBhvr>
                                        <p:cTn id="22" dur="500" fill="hold"/>
                                        <p:tgtEl>
                                          <p:spTgt spid="8"/>
                                        </p:tgtEl>
                                        <p:attrNameLst>
                                          <p:attrName>ppt_w</p:attrName>
                                        </p:attrNameLst>
                                      </p:cBhvr>
                                      <p:tavLst>
                                        <p:tav tm="0">
                                          <p:val>
                                            <p:fltVal val="0"/>
                                          </p:val>
                                        </p:tav>
                                        <p:tav tm="100000">
                                          <p:val>
                                            <p:strVal val="#ppt_w"/>
                                          </p:val>
                                        </p:tav>
                                      </p:tavLst>
                                    </p:anim>
                                    <p:anim calcmode="lin" valueType="num">
                                      <p:cBhvr>
                                        <p:cTn id="23" dur="500" fill="hold"/>
                                        <p:tgtEl>
                                          <p:spTgt spid="8"/>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a:xfrm>
            <a:off x="317500" y="52388"/>
            <a:ext cx="8637588" cy="1431925"/>
          </a:xfrm>
        </p:spPr>
        <p:txBody>
          <a:bodyPr>
            <a:normAutofit/>
          </a:bodyPr>
          <a:lstStyle/>
          <a:p>
            <a:pPr eaLnBrk="1" hangingPunct="1"/>
            <a:r>
              <a:rPr lang="zh-CN" altLang="en-US" dirty="0" smtClean="0"/>
              <a:t>移动</a:t>
            </a:r>
            <a:r>
              <a:rPr lang="en-US" altLang="zh-CN" dirty="0" smtClean="0"/>
              <a:t>Agent</a:t>
            </a:r>
            <a:r>
              <a:rPr lang="zh-CN" altLang="en-US" dirty="0" smtClean="0"/>
              <a:t>通信框架</a:t>
            </a:r>
          </a:p>
        </p:txBody>
      </p:sp>
      <p:sp>
        <p:nvSpPr>
          <p:cNvPr id="1867779" name="Rectangle 3"/>
          <p:cNvSpPr>
            <a:spLocks noGrp="1" noChangeArrowheads="1"/>
          </p:cNvSpPr>
          <p:nvPr>
            <p:ph idx="1"/>
          </p:nvPr>
        </p:nvSpPr>
        <p:spPr/>
        <p:txBody>
          <a:bodyPr/>
          <a:lstStyle/>
          <a:p>
            <a:pPr eaLnBrk="1" hangingPunct="1"/>
            <a:r>
              <a:rPr lang="zh-CN" altLang="en-US" sz="3200" dirty="0" smtClean="0"/>
              <a:t>移动</a:t>
            </a:r>
            <a:r>
              <a:rPr lang="en-US" altLang="zh-CN" sz="3200" dirty="0" smtClean="0"/>
              <a:t>agent</a:t>
            </a:r>
            <a:r>
              <a:rPr lang="zh-CN" altLang="en-US" sz="3200" dirty="0" smtClean="0"/>
              <a:t>通信机制研究需求</a:t>
            </a:r>
          </a:p>
          <a:p>
            <a:pPr lvl="1" eaLnBrk="1" hangingPunct="1"/>
            <a:r>
              <a:rPr lang="zh-CN" altLang="en-US" sz="2400" dirty="0" smtClean="0"/>
              <a:t>支持多层次通信</a:t>
            </a:r>
          </a:p>
          <a:p>
            <a:pPr lvl="1" eaLnBrk="1" hangingPunct="1"/>
            <a:r>
              <a:rPr lang="zh-CN" altLang="en-US" sz="2400" dirty="0" smtClean="0"/>
              <a:t>解决移动环境下的寻址问题</a:t>
            </a:r>
          </a:p>
          <a:p>
            <a:pPr lvl="1" eaLnBrk="1" hangingPunct="1"/>
            <a:r>
              <a:rPr lang="zh-CN" altLang="en-US" sz="2400" dirty="0" smtClean="0"/>
              <a:t>保障移动环境下的通信可靠性</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67779">
                                            <p:txEl>
                                              <p:pRg st="0" end="0"/>
                                            </p:txEl>
                                          </p:spTgt>
                                        </p:tgtEl>
                                        <p:attrNameLst>
                                          <p:attrName>style.visibility</p:attrName>
                                        </p:attrNameLst>
                                      </p:cBhvr>
                                      <p:to>
                                        <p:strVal val="visible"/>
                                      </p:to>
                                    </p:set>
                                    <p:animEffect transition="in" filter="wipe(left)">
                                      <p:cBhvr>
                                        <p:cTn id="7" dur="500"/>
                                        <p:tgtEl>
                                          <p:spTgt spid="1867779">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67779">
                                            <p:txEl>
                                              <p:pRg st="1" end="1"/>
                                            </p:txEl>
                                          </p:spTgt>
                                        </p:tgtEl>
                                        <p:attrNameLst>
                                          <p:attrName>style.visibility</p:attrName>
                                        </p:attrNameLst>
                                      </p:cBhvr>
                                      <p:to>
                                        <p:strVal val="visible"/>
                                      </p:to>
                                    </p:set>
                                    <p:animEffect transition="in" filter="wipe(left)">
                                      <p:cBhvr>
                                        <p:cTn id="12" dur="500"/>
                                        <p:tgtEl>
                                          <p:spTgt spid="1867779">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67779">
                                            <p:txEl>
                                              <p:pRg st="2" end="2"/>
                                            </p:txEl>
                                          </p:spTgt>
                                        </p:tgtEl>
                                        <p:attrNameLst>
                                          <p:attrName>style.visibility</p:attrName>
                                        </p:attrNameLst>
                                      </p:cBhvr>
                                      <p:to>
                                        <p:strVal val="visible"/>
                                      </p:to>
                                    </p:set>
                                    <p:animEffect transition="in" filter="wipe(left)">
                                      <p:cBhvr>
                                        <p:cTn id="17" dur="500"/>
                                        <p:tgtEl>
                                          <p:spTgt spid="1867779">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67779">
                                            <p:txEl>
                                              <p:pRg st="3" end="3"/>
                                            </p:txEl>
                                          </p:spTgt>
                                        </p:tgtEl>
                                        <p:attrNameLst>
                                          <p:attrName>style.visibility</p:attrName>
                                        </p:attrNameLst>
                                      </p:cBhvr>
                                      <p:to>
                                        <p:strVal val="visible"/>
                                      </p:to>
                                    </p:set>
                                    <p:animEffect transition="in" filter="wipe(left)">
                                      <p:cBhvr>
                                        <p:cTn id="22" dur="500"/>
                                        <p:tgtEl>
                                          <p:spTgt spid="186777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7779" grpId="0" build="p" bldLvl="2" autoUpdateAnimBg="0"/>
    </p:bldLst>
  </p:timing>
</p:sld>
</file>

<file path=ppt/slides/slide7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p:txBody>
          <a:bodyPr/>
          <a:lstStyle/>
          <a:p>
            <a:pPr eaLnBrk="1" hangingPunct="1"/>
            <a:r>
              <a:rPr lang="en-US" altLang="zh-CN" smtClean="0"/>
              <a:t>The </a:t>
            </a:r>
            <a:r>
              <a:rPr lang="en-US" altLang="zh-CN" b="1" i="1" smtClean="0"/>
              <a:t>ARP</a:t>
            </a:r>
            <a:r>
              <a:rPr lang="en-US" altLang="zh-CN" smtClean="0"/>
              <a:t> Protocol</a:t>
            </a:r>
            <a:endParaRPr lang="en-US" altLang="zh-CN" sz="2500" smtClean="0"/>
          </a:p>
        </p:txBody>
      </p:sp>
      <p:sp>
        <p:nvSpPr>
          <p:cNvPr id="1966083" name="Rectangle 3"/>
          <p:cNvSpPr>
            <a:spLocks noGrp="1" noChangeArrowheads="1"/>
          </p:cNvSpPr>
          <p:nvPr>
            <p:ph idx="1"/>
          </p:nvPr>
        </p:nvSpPr>
        <p:spPr/>
        <p:txBody>
          <a:bodyPr/>
          <a:lstStyle/>
          <a:p>
            <a:pPr eaLnBrk="1" hangingPunct="1"/>
            <a:r>
              <a:rPr lang="zh-CN" altLang="en-US" dirty="0" smtClean="0"/>
              <a:t>位置更新</a:t>
            </a:r>
          </a:p>
          <a:p>
            <a:pPr lvl="1" eaLnBrk="1" hangingPunct="1"/>
            <a:r>
              <a:rPr lang="en-US" altLang="zh-CN" sz="2200" i="1" dirty="0" smtClean="0"/>
              <a:t>Path</a:t>
            </a:r>
            <a:r>
              <a:rPr lang="en-US" altLang="zh-CN" sz="2200" i="1" baseline="-25000" dirty="0" smtClean="0"/>
              <a:t>m</a:t>
            </a:r>
            <a:r>
              <a:rPr lang="en-US" altLang="zh-CN" sz="2200" i="1" dirty="0" smtClean="0"/>
              <a:t>(A)</a:t>
            </a:r>
            <a:r>
              <a:rPr lang="en-US" altLang="zh-CN" sz="2200" dirty="0" smtClean="0"/>
              <a:t> </a:t>
            </a:r>
            <a:r>
              <a:rPr lang="zh-CN" altLang="en-US" sz="2200" dirty="0" smtClean="0"/>
              <a:t>上的每个节点设置地址表，维护</a:t>
            </a:r>
            <a:r>
              <a:rPr lang="en-US" altLang="zh-CN" sz="2200" dirty="0" smtClean="0"/>
              <a:t>agent A</a:t>
            </a:r>
            <a:r>
              <a:rPr lang="zh-CN" altLang="en-US" sz="2200" dirty="0" smtClean="0"/>
              <a:t>的信箱物理地址和状态</a:t>
            </a:r>
          </a:p>
          <a:p>
            <a:pPr lvl="2" algn="just" eaLnBrk="1" hangingPunct="1"/>
            <a:r>
              <a:rPr lang="en-US" altLang="zh-CN" i="1" dirty="0" err="1" smtClean="0"/>
              <a:t>Path</a:t>
            </a:r>
            <a:r>
              <a:rPr lang="en-US" altLang="zh-CN" i="1" baseline="-25000" dirty="0" err="1" smtClean="0"/>
              <a:t>a</a:t>
            </a:r>
            <a:r>
              <a:rPr lang="en-US" altLang="zh-CN" i="1" dirty="0" smtClean="0"/>
              <a:t>(R)={home,h1,h2,h3,h4}</a:t>
            </a:r>
          </a:p>
          <a:p>
            <a:pPr lvl="2" algn="just" eaLnBrk="1" hangingPunct="1"/>
            <a:r>
              <a:rPr lang="en-US" altLang="zh-CN" i="1" dirty="0" smtClean="0"/>
              <a:t>Path</a:t>
            </a:r>
            <a:r>
              <a:rPr lang="en-US" altLang="zh-CN" i="1" baseline="-25000" dirty="0" smtClean="0"/>
              <a:t>m</a:t>
            </a:r>
            <a:r>
              <a:rPr lang="en-US" altLang="zh-CN" i="1" dirty="0" smtClean="0"/>
              <a:t>(R)={home,h1,h3}</a:t>
            </a:r>
          </a:p>
        </p:txBody>
      </p:sp>
      <p:sp>
        <p:nvSpPr>
          <p:cNvPr id="2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70</a:t>
            </a:fld>
            <a:endParaRPr lang="en-US" altLang="zh-CN" dirty="0">
              <a:solidFill>
                <a:schemeClr val="bg1"/>
              </a:solidFill>
            </a:endParaRPr>
          </a:p>
        </p:txBody>
      </p:sp>
      <p:grpSp>
        <p:nvGrpSpPr>
          <p:cNvPr id="2" name="Group 4"/>
          <p:cNvGrpSpPr>
            <a:grpSpLocks/>
          </p:cNvGrpSpPr>
          <p:nvPr/>
        </p:nvGrpSpPr>
        <p:grpSpPr bwMode="auto">
          <a:xfrm>
            <a:off x="971550" y="4437063"/>
            <a:ext cx="7416800" cy="1757362"/>
            <a:chOff x="567" y="1960"/>
            <a:chExt cx="4738" cy="1398"/>
          </a:xfrm>
        </p:grpSpPr>
        <p:grpSp>
          <p:nvGrpSpPr>
            <p:cNvPr id="3" name="Group 5"/>
            <p:cNvGrpSpPr>
              <a:grpSpLocks/>
            </p:cNvGrpSpPr>
            <p:nvPr/>
          </p:nvGrpSpPr>
          <p:grpSpPr bwMode="auto">
            <a:xfrm>
              <a:off x="567" y="1999"/>
              <a:ext cx="1257" cy="537"/>
              <a:chOff x="532" y="1318"/>
              <a:chExt cx="1257" cy="537"/>
            </a:xfrm>
          </p:grpSpPr>
          <p:sp>
            <p:nvSpPr>
              <p:cNvPr id="195609" name="Rectangle 6"/>
              <p:cNvSpPr>
                <a:spLocks noChangeArrowheads="1"/>
              </p:cNvSpPr>
              <p:nvPr/>
            </p:nvSpPr>
            <p:spPr bwMode="auto">
              <a:xfrm>
                <a:off x="532" y="1615"/>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Home</a:t>
                </a:r>
              </a:p>
            </p:txBody>
          </p:sp>
          <p:sp>
            <p:nvSpPr>
              <p:cNvPr id="195610" name="Oval 7"/>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Agent:R</a:t>
                </a:r>
              </a:p>
            </p:txBody>
          </p:sp>
          <p:sp>
            <p:nvSpPr>
              <p:cNvPr id="195611" name="Rectangle 8"/>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sp>
          <p:nvSpPr>
            <p:cNvPr id="195595" name="Rectangle 9"/>
            <p:cNvSpPr>
              <a:spLocks noChangeArrowheads="1"/>
            </p:cNvSpPr>
            <p:nvPr/>
          </p:nvSpPr>
          <p:spPr bwMode="auto">
            <a:xfrm>
              <a:off x="4105" y="2251"/>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H2</a:t>
              </a:r>
            </a:p>
          </p:txBody>
        </p:sp>
        <p:sp>
          <p:nvSpPr>
            <p:cNvPr id="195596" name="Oval 10"/>
            <p:cNvSpPr>
              <a:spLocks noChangeArrowheads="1"/>
            </p:cNvSpPr>
            <p:nvPr/>
          </p:nvSpPr>
          <p:spPr bwMode="auto">
            <a:xfrm>
              <a:off x="4333" y="1960"/>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t>Agent:R</a:t>
              </a:r>
            </a:p>
          </p:txBody>
        </p:sp>
        <p:grpSp>
          <p:nvGrpSpPr>
            <p:cNvPr id="4" name="Group 11"/>
            <p:cNvGrpSpPr>
              <a:grpSpLocks/>
            </p:cNvGrpSpPr>
            <p:nvPr/>
          </p:nvGrpSpPr>
          <p:grpSpPr bwMode="auto">
            <a:xfrm>
              <a:off x="567" y="2750"/>
              <a:ext cx="1259" cy="608"/>
              <a:chOff x="4036" y="1253"/>
              <a:chExt cx="1259" cy="608"/>
            </a:xfrm>
          </p:grpSpPr>
          <p:sp>
            <p:nvSpPr>
              <p:cNvPr id="195606" name="Rectangle 12"/>
              <p:cNvSpPr>
                <a:spLocks noChangeArrowheads="1"/>
              </p:cNvSpPr>
              <p:nvPr/>
            </p:nvSpPr>
            <p:spPr bwMode="auto">
              <a:xfrm>
                <a:off x="4036" y="1621"/>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H3</a:t>
                </a:r>
              </a:p>
            </p:txBody>
          </p:sp>
          <p:sp>
            <p:nvSpPr>
              <p:cNvPr id="195607" name="Oval 13"/>
              <p:cNvSpPr>
                <a:spLocks noChangeArrowheads="1"/>
              </p:cNvSpPr>
              <p:nvPr/>
            </p:nvSpPr>
            <p:spPr bwMode="auto">
              <a:xfrm>
                <a:off x="4264" y="1330"/>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sp>
            <p:nvSpPr>
              <p:cNvPr id="195608" name="Rectangle 14"/>
              <p:cNvSpPr>
                <a:spLocks noChangeArrowheads="1"/>
              </p:cNvSpPr>
              <p:nvPr/>
            </p:nvSpPr>
            <p:spPr bwMode="auto">
              <a:xfrm>
                <a:off x="5103" y="1253"/>
                <a:ext cx="192" cy="192"/>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MB</a:t>
                </a:r>
              </a:p>
            </p:txBody>
          </p:sp>
        </p:grpSp>
        <p:grpSp>
          <p:nvGrpSpPr>
            <p:cNvPr id="5" name="Group 15"/>
            <p:cNvGrpSpPr>
              <a:grpSpLocks/>
            </p:cNvGrpSpPr>
            <p:nvPr/>
          </p:nvGrpSpPr>
          <p:grpSpPr bwMode="auto">
            <a:xfrm>
              <a:off x="3787" y="2795"/>
              <a:ext cx="1200" cy="531"/>
              <a:chOff x="2154" y="2912"/>
              <a:chExt cx="1200" cy="531"/>
            </a:xfrm>
          </p:grpSpPr>
          <p:sp>
            <p:nvSpPr>
              <p:cNvPr id="195603" name="Rectangle 16"/>
              <p:cNvSpPr>
                <a:spLocks noChangeArrowheads="1"/>
              </p:cNvSpPr>
              <p:nvPr/>
            </p:nvSpPr>
            <p:spPr bwMode="auto">
              <a:xfrm>
                <a:off x="2154" y="3203"/>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H4</a:t>
                </a:r>
              </a:p>
            </p:txBody>
          </p:sp>
          <p:sp>
            <p:nvSpPr>
              <p:cNvPr id="195604" name="Oval 17"/>
              <p:cNvSpPr>
                <a:spLocks noChangeArrowheads="1"/>
              </p:cNvSpPr>
              <p:nvPr/>
            </p:nvSpPr>
            <p:spPr bwMode="auto">
              <a:xfrm>
                <a:off x="2382" y="2912"/>
                <a:ext cx="768" cy="192"/>
              </a:xfrm>
              <a:prstGeom prst="ellipse">
                <a:avLst/>
              </a:prstGeom>
              <a:solidFill>
                <a:srgbClr val="C0C0C0"/>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sp>
            <p:nvSpPr>
              <p:cNvPr id="195605" name="Oval 18"/>
              <p:cNvSpPr>
                <a:spLocks noChangeArrowheads="1"/>
              </p:cNvSpPr>
              <p:nvPr/>
            </p:nvSpPr>
            <p:spPr bwMode="auto">
              <a:xfrm>
                <a:off x="2382" y="2915"/>
                <a:ext cx="768" cy="192"/>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a:t>
                </a:r>
              </a:p>
            </p:txBody>
          </p:sp>
        </p:grpSp>
        <p:grpSp>
          <p:nvGrpSpPr>
            <p:cNvPr id="6" name="Group 19"/>
            <p:cNvGrpSpPr>
              <a:grpSpLocks/>
            </p:cNvGrpSpPr>
            <p:nvPr/>
          </p:nvGrpSpPr>
          <p:grpSpPr bwMode="auto">
            <a:xfrm>
              <a:off x="2336" y="1999"/>
              <a:ext cx="1257" cy="537"/>
              <a:chOff x="532" y="1318"/>
              <a:chExt cx="1257" cy="537"/>
            </a:xfrm>
          </p:grpSpPr>
          <p:sp>
            <p:nvSpPr>
              <p:cNvPr id="195600" name="Rectangle 20"/>
              <p:cNvSpPr>
                <a:spLocks noChangeArrowheads="1"/>
              </p:cNvSpPr>
              <p:nvPr/>
            </p:nvSpPr>
            <p:spPr bwMode="auto">
              <a:xfrm>
                <a:off x="532" y="1615"/>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H1</a:t>
                </a:r>
              </a:p>
            </p:txBody>
          </p:sp>
          <p:sp>
            <p:nvSpPr>
              <p:cNvPr id="195601" name="Oval 21"/>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t>Agent:R</a:t>
                </a:r>
              </a:p>
            </p:txBody>
          </p:sp>
          <p:sp>
            <p:nvSpPr>
              <p:cNvPr id="195602" name="Rectangle 22"/>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sp>
        <p:nvSpPr>
          <p:cNvPr id="195592" name="Line 23"/>
          <p:cNvSpPr>
            <a:spLocks noChangeShapeType="1"/>
          </p:cNvSpPr>
          <p:nvPr/>
        </p:nvSpPr>
        <p:spPr bwMode="auto">
          <a:xfrm>
            <a:off x="2484438" y="4797425"/>
            <a:ext cx="215900" cy="576263"/>
          </a:xfrm>
          <a:prstGeom prst="line">
            <a:avLst/>
          </a:prstGeom>
          <a:noFill/>
          <a:ln w="9525">
            <a:solidFill>
              <a:schemeClr val="accent2"/>
            </a:solidFill>
            <a:round/>
            <a:headEnd/>
            <a:tailEnd type="triangle" w="med" len="med"/>
          </a:ln>
        </p:spPr>
        <p:txBody>
          <a:bodyPr wrap="none"/>
          <a:lstStyle/>
          <a:p>
            <a:endParaRPr lang="zh-CN" altLang="en-US"/>
          </a:p>
        </p:txBody>
      </p:sp>
      <p:sp>
        <p:nvSpPr>
          <p:cNvPr id="195593" name="Line 24"/>
          <p:cNvSpPr>
            <a:spLocks noChangeShapeType="1"/>
          </p:cNvSpPr>
          <p:nvPr/>
        </p:nvSpPr>
        <p:spPr bwMode="auto">
          <a:xfrm flipH="1">
            <a:off x="3059113" y="4797425"/>
            <a:ext cx="2233612" cy="576263"/>
          </a:xfrm>
          <a:prstGeom prst="line">
            <a:avLst/>
          </a:prstGeom>
          <a:noFill/>
          <a:ln w="9525">
            <a:solidFill>
              <a:schemeClr val="accent2"/>
            </a:solidFill>
            <a:round/>
            <a:headEnd/>
            <a:tailEnd type="triangle" w="med" len="med"/>
          </a:ln>
        </p:spPr>
        <p:txBody>
          <a:bodyPr wrap="none"/>
          <a:lstStyle/>
          <a:p>
            <a:endParaRPr lang="zh-CN" altLang="en-US"/>
          </a:p>
        </p:txBody>
      </p:sp>
      <p:sp>
        <p:nvSpPr>
          <p:cNvPr id="2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66083">
                                            <p:txEl>
                                              <p:pRg st="0" end="0"/>
                                            </p:txEl>
                                          </p:spTgt>
                                        </p:tgtEl>
                                        <p:attrNameLst>
                                          <p:attrName>style.visibility</p:attrName>
                                        </p:attrNameLst>
                                      </p:cBhvr>
                                      <p:to>
                                        <p:strVal val="visible"/>
                                      </p:to>
                                    </p:set>
                                    <p:anim calcmode="lin" valueType="num">
                                      <p:cBhvr additive="base">
                                        <p:cTn id="7" dur="500" fill="hold"/>
                                        <p:tgtEl>
                                          <p:spTgt spid="1966083">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6608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66083">
                                            <p:txEl>
                                              <p:pRg st="1" end="1"/>
                                            </p:txEl>
                                          </p:spTgt>
                                        </p:tgtEl>
                                        <p:attrNameLst>
                                          <p:attrName>style.visibility</p:attrName>
                                        </p:attrNameLst>
                                      </p:cBhvr>
                                      <p:to>
                                        <p:strVal val="visible"/>
                                      </p:to>
                                    </p:set>
                                    <p:anim calcmode="lin" valueType="num">
                                      <p:cBhvr additive="base">
                                        <p:cTn id="13" dur="500" fill="hold"/>
                                        <p:tgtEl>
                                          <p:spTgt spid="1966083">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6608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66083">
                                            <p:txEl>
                                              <p:pRg st="2" end="2"/>
                                            </p:txEl>
                                          </p:spTgt>
                                        </p:tgtEl>
                                        <p:attrNameLst>
                                          <p:attrName>style.visibility</p:attrName>
                                        </p:attrNameLst>
                                      </p:cBhvr>
                                      <p:to>
                                        <p:strVal val="visible"/>
                                      </p:to>
                                    </p:set>
                                    <p:anim calcmode="lin" valueType="num">
                                      <p:cBhvr additive="base">
                                        <p:cTn id="19" dur="500" fill="hold"/>
                                        <p:tgtEl>
                                          <p:spTgt spid="1966083">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6608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66083">
                                            <p:txEl>
                                              <p:pRg st="3" end="3"/>
                                            </p:txEl>
                                          </p:spTgt>
                                        </p:tgtEl>
                                        <p:attrNameLst>
                                          <p:attrName>style.visibility</p:attrName>
                                        </p:attrNameLst>
                                      </p:cBhvr>
                                      <p:to>
                                        <p:strVal val="visible"/>
                                      </p:to>
                                    </p:set>
                                    <p:anim calcmode="lin" valueType="num">
                                      <p:cBhvr additive="base">
                                        <p:cTn id="25" dur="500" fill="hold"/>
                                        <p:tgtEl>
                                          <p:spTgt spid="1966083">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66083">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66083" grpId="0" build="p" bldLvl="3" autoUpdateAnimBg="0"/>
    </p:bld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p:txBody>
          <a:bodyPr/>
          <a:lstStyle/>
          <a:p>
            <a:pPr eaLnBrk="1" hangingPunct="1"/>
            <a:r>
              <a:rPr lang="zh-CN" altLang="en-US" dirty="0" smtClean="0"/>
              <a:t>位置更新</a:t>
            </a:r>
          </a:p>
        </p:txBody>
      </p:sp>
      <p:sp>
        <p:nvSpPr>
          <p:cNvPr id="196611" name="Rectangle 3"/>
          <p:cNvSpPr>
            <a:spLocks noGrp="1" noChangeArrowheads="1"/>
          </p:cNvSpPr>
          <p:nvPr>
            <p:ph idx="1"/>
          </p:nvPr>
        </p:nvSpPr>
        <p:spPr>
          <a:xfrm>
            <a:off x="566738" y="1628775"/>
            <a:ext cx="8001000" cy="4679950"/>
          </a:xfrm>
        </p:spPr>
        <p:txBody>
          <a:bodyPr/>
          <a:lstStyle/>
          <a:p>
            <a:pPr eaLnBrk="1" hangingPunct="1"/>
            <a:r>
              <a:rPr lang="en-US" altLang="zh-CN" sz="2800" smtClean="0"/>
              <a:t>Agent A</a:t>
            </a:r>
            <a:r>
              <a:rPr lang="zh-CN" altLang="en-US" sz="2800" smtClean="0"/>
              <a:t>从</a:t>
            </a:r>
            <a:r>
              <a:rPr lang="en-US" altLang="zh-CN" sz="2800" i="1" smtClean="0"/>
              <a:t>h</a:t>
            </a:r>
            <a:r>
              <a:rPr lang="en-US" altLang="zh-CN" sz="2800" i="1" baseline="-25000" smtClean="0"/>
              <a:t>ai</a:t>
            </a:r>
            <a:r>
              <a:rPr lang="zh-CN" altLang="en-US" sz="2800" smtClean="0"/>
              <a:t>迁移到</a:t>
            </a:r>
            <a:r>
              <a:rPr lang="en-US" altLang="zh-CN" sz="2800" i="1" smtClean="0"/>
              <a:t>h</a:t>
            </a:r>
            <a:r>
              <a:rPr lang="en-US" altLang="zh-CN" sz="2800" i="1" baseline="-25000" smtClean="0"/>
              <a:t>a(i+1)</a:t>
            </a:r>
            <a:r>
              <a:rPr lang="zh-CN" altLang="en-US" sz="2800" smtClean="0"/>
              <a:t>之前，决定是否携带其信箱到 </a:t>
            </a:r>
            <a:r>
              <a:rPr lang="en-US" altLang="zh-CN" sz="2800" i="1" smtClean="0"/>
              <a:t>h</a:t>
            </a:r>
            <a:r>
              <a:rPr lang="en-US" altLang="zh-CN" sz="2800" i="1" baseline="-25000" smtClean="0"/>
              <a:t>a(i+1)</a:t>
            </a:r>
            <a:r>
              <a:rPr lang="en-US" altLang="zh-CN" sz="2800" smtClean="0"/>
              <a:t>. </a:t>
            </a:r>
            <a:r>
              <a:rPr lang="zh-CN" altLang="en-US" sz="2800" smtClean="0"/>
              <a:t>如果携带，</a:t>
            </a:r>
            <a:r>
              <a:rPr lang="en-US" altLang="zh-CN" sz="2800" smtClean="0"/>
              <a:t>agent</a:t>
            </a:r>
            <a:r>
              <a:rPr lang="zh-CN" altLang="en-US" sz="2800" smtClean="0"/>
              <a:t>通知它的信箱（此时信箱在</a:t>
            </a:r>
            <a:r>
              <a:rPr lang="en-US" altLang="zh-CN" sz="2800" i="1" smtClean="0"/>
              <a:t>f(h</a:t>
            </a:r>
            <a:r>
              <a:rPr lang="en-US" altLang="zh-CN" sz="2800" i="1" baseline="-25000" smtClean="0"/>
              <a:t>ai</a:t>
            </a:r>
            <a:r>
              <a:rPr lang="en-US" altLang="zh-CN" sz="2800" i="1" smtClean="0"/>
              <a:t>)</a:t>
            </a:r>
            <a:r>
              <a:rPr lang="en-US" altLang="zh-CN" sz="2800" smtClean="0"/>
              <a:t> </a:t>
            </a:r>
            <a:r>
              <a:rPr lang="zh-CN" altLang="en-US" sz="2800" smtClean="0"/>
              <a:t>上）移动到目标节点。通知完毕，</a:t>
            </a:r>
            <a:r>
              <a:rPr lang="en-US" altLang="zh-CN" sz="2800" smtClean="0"/>
              <a:t>A</a:t>
            </a:r>
            <a:r>
              <a:rPr lang="zh-CN" altLang="en-US" sz="2800" smtClean="0"/>
              <a:t>迁移到</a:t>
            </a:r>
            <a:r>
              <a:rPr lang="en-US" altLang="zh-CN" sz="2800" i="1" smtClean="0"/>
              <a:t>h</a:t>
            </a:r>
            <a:r>
              <a:rPr lang="en-US" altLang="zh-CN" sz="2800" i="1" baseline="-25000" smtClean="0"/>
              <a:t>a(i+1)</a:t>
            </a:r>
            <a:r>
              <a:rPr lang="zh-CN" altLang="en-US" sz="2800" smtClean="0"/>
              <a:t>并立刻恢复执行。</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71</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标题 25"/>
          <p:cNvSpPr>
            <a:spLocks noGrp="1"/>
          </p:cNvSpPr>
          <p:nvPr>
            <p:ph type="title"/>
          </p:nvPr>
        </p:nvSpPr>
        <p:spPr/>
        <p:txBody>
          <a:bodyPr/>
          <a:lstStyle/>
          <a:p>
            <a:r>
              <a:rPr lang="zh-CN" altLang="en-US" dirty="0" smtClean="0"/>
              <a:t>位置更新</a:t>
            </a:r>
            <a:endParaRPr lang="zh-CN" altLang="en-US" dirty="0"/>
          </a:p>
        </p:txBody>
      </p:sp>
      <p:grpSp>
        <p:nvGrpSpPr>
          <p:cNvPr id="2" name="Group 2"/>
          <p:cNvGrpSpPr>
            <a:grpSpLocks/>
          </p:cNvGrpSpPr>
          <p:nvPr/>
        </p:nvGrpSpPr>
        <p:grpSpPr bwMode="auto">
          <a:xfrm>
            <a:off x="2339975" y="2060575"/>
            <a:ext cx="1873250" cy="854075"/>
            <a:chOff x="521" y="1318"/>
            <a:chExt cx="1268" cy="538"/>
          </a:xfrm>
        </p:grpSpPr>
        <p:sp>
          <p:nvSpPr>
            <p:cNvPr id="197657" name="Rectangle 3"/>
            <p:cNvSpPr>
              <a:spLocks noChangeArrowheads="1"/>
            </p:cNvSpPr>
            <p:nvPr/>
          </p:nvSpPr>
          <p:spPr bwMode="auto">
            <a:xfrm>
              <a:off x="521" y="1616"/>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H1</a:t>
              </a:r>
            </a:p>
          </p:txBody>
        </p:sp>
        <p:sp>
          <p:nvSpPr>
            <p:cNvPr id="197658" name="Oval 4"/>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sp>
          <p:nvSpPr>
            <p:cNvPr id="197659" name="Rectangle 5"/>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nvGrpSpPr>
          <p:cNvPr id="3" name="Group 6"/>
          <p:cNvGrpSpPr>
            <a:grpSpLocks/>
          </p:cNvGrpSpPr>
          <p:nvPr/>
        </p:nvGrpSpPr>
        <p:grpSpPr bwMode="auto">
          <a:xfrm>
            <a:off x="4500563" y="2133600"/>
            <a:ext cx="1905000" cy="815975"/>
            <a:chOff x="2699" y="1344"/>
            <a:chExt cx="1200" cy="514"/>
          </a:xfrm>
        </p:grpSpPr>
        <p:sp>
          <p:nvSpPr>
            <p:cNvPr id="197655" name="Rectangle 7"/>
            <p:cNvSpPr>
              <a:spLocks noChangeArrowheads="1"/>
            </p:cNvSpPr>
            <p:nvPr/>
          </p:nvSpPr>
          <p:spPr bwMode="auto">
            <a:xfrm>
              <a:off x="2699" y="1618"/>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H2</a:t>
              </a:r>
            </a:p>
          </p:txBody>
        </p:sp>
        <p:sp>
          <p:nvSpPr>
            <p:cNvPr id="197656" name="Oval 8"/>
            <p:cNvSpPr>
              <a:spLocks noChangeArrowheads="1"/>
            </p:cNvSpPr>
            <p:nvPr/>
          </p:nvSpPr>
          <p:spPr bwMode="auto">
            <a:xfrm>
              <a:off x="3016" y="134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grpSp>
      <p:grpSp>
        <p:nvGrpSpPr>
          <p:cNvPr id="4" name="Group 9"/>
          <p:cNvGrpSpPr>
            <a:grpSpLocks/>
          </p:cNvGrpSpPr>
          <p:nvPr/>
        </p:nvGrpSpPr>
        <p:grpSpPr bwMode="auto">
          <a:xfrm>
            <a:off x="6732588" y="2205038"/>
            <a:ext cx="1889125" cy="749300"/>
            <a:chOff x="4105" y="1330"/>
            <a:chExt cx="1190" cy="531"/>
          </a:xfrm>
        </p:grpSpPr>
        <p:sp>
          <p:nvSpPr>
            <p:cNvPr id="197652" name="Rectangle 10"/>
            <p:cNvSpPr>
              <a:spLocks noChangeArrowheads="1"/>
            </p:cNvSpPr>
            <p:nvPr/>
          </p:nvSpPr>
          <p:spPr bwMode="auto">
            <a:xfrm>
              <a:off x="4105" y="1621"/>
              <a:ext cx="1131"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H3</a:t>
              </a:r>
            </a:p>
          </p:txBody>
        </p:sp>
        <p:sp>
          <p:nvSpPr>
            <p:cNvPr id="197653" name="Oval 11"/>
            <p:cNvSpPr>
              <a:spLocks noChangeArrowheads="1"/>
            </p:cNvSpPr>
            <p:nvPr/>
          </p:nvSpPr>
          <p:spPr bwMode="auto">
            <a:xfrm>
              <a:off x="4264" y="1330"/>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sp>
          <p:nvSpPr>
            <p:cNvPr id="197654" name="Rectangle 12"/>
            <p:cNvSpPr>
              <a:spLocks noChangeArrowheads="1"/>
            </p:cNvSpPr>
            <p:nvPr/>
          </p:nvSpPr>
          <p:spPr bwMode="auto">
            <a:xfrm>
              <a:off x="5103" y="1344"/>
              <a:ext cx="192" cy="192"/>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MB</a:t>
              </a:r>
            </a:p>
          </p:txBody>
        </p:sp>
      </p:grpSp>
      <p:sp>
        <p:nvSpPr>
          <p:cNvPr id="197640" name="Rectangle 13"/>
          <p:cNvSpPr>
            <a:spLocks noChangeArrowheads="1"/>
          </p:cNvSpPr>
          <p:nvPr/>
        </p:nvSpPr>
        <p:spPr bwMode="auto">
          <a:xfrm>
            <a:off x="844550" y="4935538"/>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H4</a:t>
            </a:r>
          </a:p>
        </p:txBody>
      </p:sp>
      <p:sp>
        <p:nvSpPr>
          <p:cNvPr id="197641" name="Oval 14"/>
          <p:cNvSpPr>
            <a:spLocks noChangeArrowheads="1"/>
          </p:cNvSpPr>
          <p:nvPr/>
        </p:nvSpPr>
        <p:spPr bwMode="auto">
          <a:xfrm>
            <a:off x="1206500" y="4473575"/>
            <a:ext cx="1219200" cy="304800"/>
          </a:xfrm>
          <a:prstGeom prst="ellipse">
            <a:avLst/>
          </a:prstGeom>
          <a:solidFill>
            <a:srgbClr val="C0C0C0"/>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sp>
        <p:nvSpPr>
          <p:cNvPr id="1970191" name="Oval 15"/>
          <p:cNvSpPr>
            <a:spLocks noChangeArrowheads="1"/>
          </p:cNvSpPr>
          <p:nvPr/>
        </p:nvSpPr>
        <p:spPr bwMode="auto">
          <a:xfrm>
            <a:off x="1206500" y="4478338"/>
            <a:ext cx="1219200" cy="304800"/>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a:t>
            </a:r>
          </a:p>
        </p:txBody>
      </p:sp>
      <p:sp>
        <p:nvSpPr>
          <p:cNvPr id="197643" name="Rectangle 16"/>
          <p:cNvSpPr>
            <a:spLocks noChangeArrowheads="1"/>
          </p:cNvSpPr>
          <p:nvPr/>
        </p:nvSpPr>
        <p:spPr bwMode="auto">
          <a:xfrm>
            <a:off x="5949950" y="4935538"/>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H5</a:t>
            </a:r>
          </a:p>
        </p:txBody>
      </p:sp>
      <p:sp>
        <p:nvSpPr>
          <p:cNvPr id="1970193" name="Line 17"/>
          <p:cNvSpPr>
            <a:spLocks noChangeShapeType="1"/>
          </p:cNvSpPr>
          <p:nvPr/>
        </p:nvSpPr>
        <p:spPr bwMode="auto">
          <a:xfrm flipV="1">
            <a:off x="1835150" y="2420938"/>
            <a:ext cx="6324600" cy="2057400"/>
          </a:xfrm>
          <a:prstGeom prst="line">
            <a:avLst/>
          </a:prstGeom>
          <a:noFill/>
          <a:ln w="28575">
            <a:solidFill>
              <a:schemeClr val="tx1"/>
            </a:solidFill>
            <a:round/>
            <a:headEnd/>
            <a:tailEnd type="triangle" w="med" len="med"/>
          </a:ln>
        </p:spPr>
        <p:txBody>
          <a:bodyPr wrap="none"/>
          <a:lstStyle/>
          <a:p>
            <a:endParaRPr lang="zh-CN" altLang="en-US"/>
          </a:p>
        </p:txBody>
      </p:sp>
      <p:grpSp>
        <p:nvGrpSpPr>
          <p:cNvPr id="5" name="Group 18"/>
          <p:cNvGrpSpPr>
            <a:grpSpLocks/>
          </p:cNvGrpSpPr>
          <p:nvPr/>
        </p:nvGrpSpPr>
        <p:grpSpPr bwMode="auto">
          <a:xfrm>
            <a:off x="215900" y="2060575"/>
            <a:ext cx="1873250" cy="854075"/>
            <a:chOff x="521" y="1318"/>
            <a:chExt cx="1268" cy="538"/>
          </a:xfrm>
        </p:grpSpPr>
        <p:sp>
          <p:nvSpPr>
            <p:cNvPr id="197649" name="Rectangle 19"/>
            <p:cNvSpPr>
              <a:spLocks noChangeArrowheads="1"/>
            </p:cNvSpPr>
            <p:nvPr/>
          </p:nvSpPr>
          <p:spPr bwMode="auto">
            <a:xfrm>
              <a:off x="521" y="1616"/>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Home</a:t>
              </a:r>
            </a:p>
          </p:txBody>
        </p:sp>
        <p:sp>
          <p:nvSpPr>
            <p:cNvPr id="197650" name="Oval 20"/>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sp>
          <p:nvSpPr>
            <p:cNvPr id="197651" name="Rectangle 21"/>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nvGrpSpPr>
          <p:cNvPr id="6" name="Group 22"/>
          <p:cNvGrpSpPr>
            <a:grpSpLocks/>
          </p:cNvGrpSpPr>
          <p:nvPr/>
        </p:nvGrpSpPr>
        <p:grpSpPr bwMode="auto">
          <a:xfrm>
            <a:off x="2484438" y="4478338"/>
            <a:ext cx="5251450" cy="304800"/>
            <a:chOff x="1565" y="2821"/>
            <a:chExt cx="3308" cy="192"/>
          </a:xfrm>
        </p:grpSpPr>
        <p:sp>
          <p:nvSpPr>
            <p:cNvPr id="197647" name="Oval 23"/>
            <p:cNvSpPr>
              <a:spLocks noChangeArrowheads="1"/>
            </p:cNvSpPr>
            <p:nvPr/>
          </p:nvSpPr>
          <p:spPr bwMode="auto">
            <a:xfrm>
              <a:off x="4105" y="2821"/>
              <a:ext cx="768" cy="192"/>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a:t>
              </a:r>
            </a:p>
          </p:txBody>
        </p:sp>
        <p:sp>
          <p:nvSpPr>
            <p:cNvPr id="197648" name="Line 24"/>
            <p:cNvSpPr>
              <a:spLocks noChangeShapeType="1"/>
            </p:cNvSpPr>
            <p:nvPr/>
          </p:nvSpPr>
          <p:spPr bwMode="auto">
            <a:xfrm>
              <a:off x="1565" y="2886"/>
              <a:ext cx="2540" cy="0"/>
            </a:xfrm>
            <a:prstGeom prst="line">
              <a:avLst/>
            </a:prstGeom>
            <a:noFill/>
            <a:ln w="9525">
              <a:solidFill>
                <a:schemeClr val="tx1"/>
              </a:solidFill>
              <a:round/>
              <a:headEnd/>
              <a:tailEnd type="triangle" w="med" len="med"/>
            </a:ln>
          </p:spPr>
          <p:txBody>
            <a:bodyPr wrap="none"/>
            <a:lstStyle/>
            <a:p>
              <a:endParaRPr lang="zh-CN" altLang="en-US"/>
            </a:p>
          </p:txBody>
        </p:sp>
      </p:grpSp>
      <p:sp>
        <p:nvSpPr>
          <p:cNvPr id="30"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1"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2" name="灯片编号占位符 3"/>
          <p:cNvSpPr>
            <a:spLocks noGrp="1"/>
          </p:cNvSpPr>
          <p:nvPr>
            <p:ph type="sldNum" sz="quarter" idx="12"/>
          </p:nvPr>
        </p:nvSpPr>
        <p:spPr>
          <a:xfrm>
            <a:off x="8204396" y="6476999"/>
            <a:ext cx="733864" cy="274320"/>
          </a:xfrm>
          <a:prstGeom prst="rect">
            <a:avLst/>
          </a:prstGeom>
        </p:spPr>
        <p:txBody>
          <a:bodyPr/>
          <a:lstStyle/>
          <a:p>
            <a:pPr algn="ctr">
              <a:defRPr/>
            </a:pPr>
            <a:fld id="{A52F2995-70D2-4C90-8155-837E51B10493}" type="slidenum">
              <a:rPr lang="en-US" altLang="zh-CN">
                <a:solidFill>
                  <a:schemeClr val="tx1"/>
                </a:solidFill>
              </a:rPr>
              <a:pPr algn="ctr">
                <a:defRPr/>
              </a:pPr>
              <a:t>72</a:t>
            </a:fld>
            <a:endParaRPr lang="en-US" altLang="zh-CN"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70193"/>
                                        </p:tgtEl>
                                        <p:attrNameLst>
                                          <p:attrName>style.visibility</p:attrName>
                                        </p:attrNameLst>
                                      </p:cBhvr>
                                      <p:to>
                                        <p:strVal val="visible"/>
                                      </p:to>
                                    </p:set>
                                    <p:animEffect transition="in" filter="wipe(down)">
                                      <p:cBhvr>
                                        <p:cTn id="7" dur="500"/>
                                        <p:tgtEl>
                                          <p:spTgt spid="1970193"/>
                                        </p:tgtEl>
                                      </p:cBhvr>
                                    </p:animEffect>
                                  </p:childTnLst>
                                </p:cTn>
                              </p:par>
                            </p:childTnLst>
                          </p:cTn>
                        </p:par>
                      </p:childTnLst>
                    </p:cTn>
                  </p:par>
                  <p:par>
                    <p:cTn id="8" fill="hold">
                      <p:stCondLst>
                        <p:cond delay="indefinite"/>
                      </p:stCondLst>
                      <p:childTnLst>
                        <p:par>
                          <p:cTn id="9" fill="hold">
                            <p:stCondLst>
                              <p:cond delay="0"/>
                            </p:stCondLst>
                            <p:childTnLst>
                              <p:par>
                                <p:cTn id="10" presetID="30" presetClass="emph" presetSubtype="0" fill="hold" grpId="0" nodeType="clickEffect">
                                  <p:stCondLst>
                                    <p:cond delay="0"/>
                                  </p:stCondLst>
                                  <p:childTnLst>
                                    <p:animClr clrSpc="hsl" dir="cw">
                                      <p:cBhvr override="childStyle">
                                        <p:cTn id="11" dur="500" fill="hold"/>
                                        <p:tgtEl>
                                          <p:spTgt spid="1970191"/>
                                        </p:tgtEl>
                                        <p:attrNameLst>
                                          <p:attrName>style.color</p:attrName>
                                        </p:attrNameLst>
                                      </p:cBhvr>
                                      <p:by>
                                        <p:hsl h="0" s="12549" l="25098"/>
                                      </p:by>
                                    </p:animClr>
                                    <p:animClr clrSpc="hsl" dir="cw">
                                      <p:cBhvr>
                                        <p:cTn id="12" dur="500" fill="hold"/>
                                        <p:tgtEl>
                                          <p:spTgt spid="1970191"/>
                                        </p:tgtEl>
                                        <p:attrNameLst>
                                          <p:attrName>fillcolor</p:attrName>
                                        </p:attrNameLst>
                                      </p:cBhvr>
                                      <p:by>
                                        <p:hsl h="0" s="12549" l="25098"/>
                                      </p:by>
                                    </p:animClr>
                                    <p:animClr clrSpc="hsl" dir="cw">
                                      <p:cBhvr>
                                        <p:cTn id="13" dur="500" fill="hold"/>
                                        <p:tgtEl>
                                          <p:spTgt spid="1970191"/>
                                        </p:tgtEl>
                                        <p:attrNameLst>
                                          <p:attrName>stroke.color</p:attrName>
                                        </p:attrNameLst>
                                      </p:cBhvr>
                                      <p:by>
                                        <p:hsl h="0" s="12549" l="25098"/>
                                      </p:by>
                                    </p:animClr>
                                    <p:set>
                                      <p:cBhvr>
                                        <p:cTn id="14" dur="500" fill="hold"/>
                                        <p:tgtEl>
                                          <p:spTgt spid="1970191"/>
                                        </p:tgtEl>
                                        <p:attrNameLst>
                                          <p:attrName>fill.type</p:attrName>
                                        </p:attrNameLst>
                                      </p:cBhvr>
                                      <p:to>
                                        <p:strVal val="solid"/>
                                      </p:to>
                                    </p:se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wipe(left)">
                                      <p:cBhvr>
                                        <p:cTn id="19"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0191" grpId="0" animBg="1"/>
      <p:bldP spid="1970193" grpId="0" animBg="1"/>
    </p:bld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pPr eaLnBrk="1" hangingPunct="1"/>
            <a:r>
              <a:rPr lang="zh-CN" altLang="en-US" dirty="0" smtClean="0"/>
              <a:t>位置更新</a:t>
            </a:r>
          </a:p>
        </p:txBody>
      </p:sp>
      <p:sp>
        <p:nvSpPr>
          <p:cNvPr id="198659" name="Rectangle 3"/>
          <p:cNvSpPr>
            <a:spLocks noGrp="1" noChangeArrowheads="1"/>
          </p:cNvSpPr>
          <p:nvPr>
            <p:ph idx="1"/>
          </p:nvPr>
        </p:nvSpPr>
        <p:spPr/>
        <p:txBody>
          <a:bodyPr/>
          <a:lstStyle/>
          <a:p>
            <a:pPr algn="just" eaLnBrk="1" hangingPunct="1"/>
            <a:r>
              <a:rPr lang="zh-CN" altLang="en-US" dirty="0" smtClean="0"/>
              <a:t>信箱收到迁移通知后，向</a:t>
            </a:r>
            <a:r>
              <a:rPr lang="en-US" altLang="zh-CN" i="1" dirty="0" smtClean="0"/>
              <a:t>Path</a:t>
            </a:r>
            <a:r>
              <a:rPr lang="en-US" altLang="zh-CN" i="1" baseline="-25000" dirty="0" smtClean="0"/>
              <a:t>m</a:t>
            </a:r>
            <a:r>
              <a:rPr lang="en-US" altLang="zh-CN" i="1" dirty="0" smtClean="0"/>
              <a:t>(A)</a:t>
            </a:r>
            <a:r>
              <a:rPr lang="zh-CN" altLang="en-US" dirty="0" smtClean="0"/>
              <a:t>中所有节点发送注销请求：注销当前信箱地址。</a:t>
            </a:r>
          </a:p>
          <a:p>
            <a:pPr algn="just" eaLnBrk="1" hangingPunct="1"/>
            <a:r>
              <a:rPr lang="zh-CN" altLang="en-US" dirty="0" smtClean="0"/>
              <a:t>当某个节点收到信箱的注销信件，修改其地址表中该信箱的物理位置为</a:t>
            </a:r>
            <a:r>
              <a:rPr lang="zh-CN" altLang="en-US" dirty="0" smtClean="0">
                <a:latin typeface="Times New Roman" pitchFamily="18" charset="0"/>
              </a:rPr>
              <a:t>“</a:t>
            </a:r>
            <a:r>
              <a:rPr lang="zh-CN" altLang="en-US" dirty="0" smtClean="0"/>
              <a:t>无效地址</a:t>
            </a:r>
            <a:r>
              <a:rPr lang="zh-CN" altLang="en-US" dirty="0" smtClean="0">
                <a:latin typeface="Times New Roman" pitchFamily="18" charset="0"/>
              </a:rPr>
              <a:t>”</a:t>
            </a:r>
            <a:r>
              <a:rPr lang="zh-CN" altLang="en-US" dirty="0" smtClean="0"/>
              <a:t>，回送</a:t>
            </a:r>
            <a:r>
              <a:rPr lang="en-US" altLang="zh-CN" dirty="0" smtClean="0"/>
              <a:t>ACK</a:t>
            </a:r>
            <a:r>
              <a:rPr lang="zh-CN" altLang="en-US" dirty="0" smtClean="0"/>
              <a:t>给相应信箱</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73</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标题 39"/>
          <p:cNvSpPr>
            <a:spLocks noGrp="1"/>
          </p:cNvSpPr>
          <p:nvPr>
            <p:ph type="title"/>
          </p:nvPr>
        </p:nvSpPr>
        <p:spPr/>
        <p:txBody>
          <a:bodyPr/>
          <a:lstStyle/>
          <a:p>
            <a:r>
              <a:rPr lang="zh-CN" altLang="en-US" dirty="0" smtClean="0"/>
              <a:t>位置更新</a:t>
            </a:r>
            <a:endParaRPr lang="zh-CN" altLang="en-US" dirty="0"/>
          </a:p>
        </p:txBody>
      </p:sp>
      <p:grpSp>
        <p:nvGrpSpPr>
          <p:cNvPr id="2" name="Group 2"/>
          <p:cNvGrpSpPr>
            <a:grpSpLocks/>
          </p:cNvGrpSpPr>
          <p:nvPr/>
        </p:nvGrpSpPr>
        <p:grpSpPr bwMode="auto">
          <a:xfrm>
            <a:off x="2466156" y="2437035"/>
            <a:ext cx="1724025" cy="852488"/>
            <a:chOff x="532" y="1318"/>
            <a:chExt cx="1257" cy="537"/>
          </a:xfrm>
        </p:grpSpPr>
        <p:sp>
          <p:nvSpPr>
            <p:cNvPr id="199717" name="Rectangle 3"/>
            <p:cNvSpPr>
              <a:spLocks noChangeArrowheads="1"/>
            </p:cNvSpPr>
            <p:nvPr/>
          </p:nvSpPr>
          <p:spPr bwMode="auto">
            <a:xfrm>
              <a:off x="532" y="1615"/>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h1</a:t>
              </a:r>
            </a:p>
          </p:txBody>
        </p:sp>
        <p:sp>
          <p:nvSpPr>
            <p:cNvPr id="199718" name="Oval 4"/>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sp>
          <p:nvSpPr>
            <p:cNvPr id="199719" name="Rectangle 5"/>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nvGrpSpPr>
          <p:cNvPr id="3" name="Group 6"/>
          <p:cNvGrpSpPr>
            <a:grpSpLocks/>
          </p:cNvGrpSpPr>
          <p:nvPr/>
        </p:nvGrpSpPr>
        <p:grpSpPr bwMode="auto">
          <a:xfrm>
            <a:off x="4698181" y="2451323"/>
            <a:ext cx="1631950" cy="842962"/>
            <a:chOff x="2260" y="1327"/>
            <a:chExt cx="1200" cy="531"/>
          </a:xfrm>
        </p:grpSpPr>
        <p:sp>
          <p:nvSpPr>
            <p:cNvPr id="199715" name="Rectangle 7"/>
            <p:cNvSpPr>
              <a:spLocks noChangeArrowheads="1"/>
            </p:cNvSpPr>
            <p:nvPr/>
          </p:nvSpPr>
          <p:spPr bwMode="auto">
            <a:xfrm>
              <a:off x="2260" y="1618"/>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h2</a:t>
              </a:r>
            </a:p>
          </p:txBody>
        </p:sp>
        <p:sp>
          <p:nvSpPr>
            <p:cNvPr id="199716" name="Oval 8"/>
            <p:cNvSpPr>
              <a:spLocks noChangeArrowheads="1"/>
            </p:cNvSpPr>
            <p:nvPr/>
          </p:nvSpPr>
          <p:spPr bwMode="auto">
            <a:xfrm>
              <a:off x="2488" y="1327"/>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grpSp>
      <p:grpSp>
        <p:nvGrpSpPr>
          <p:cNvPr id="4" name="Group 9"/>
          <p:cNvGrpSpPr>
            <a:grpSpLocks/>
          </p:cNvGrpSpPr>
          <p:nvPr/>
        </p:nvGrpSpPr>
        <p:grpSpPr bwMode="auto">
          <a:xfrm>
            <a:off x="7003231" y="2456085"/>
            <a:ext cx="1579562" cy="842963"/>
            <a:chOff x="4036" y="1330"/>
            <a:chExt cx="1200" cy="531"/>
          </a:xfrm>
        </p:grpSpPr>
        <p:sp>
          <p:nvSpPr>
            <p:cNvPr id="199713" name="Rectangle 10"/>
            <p:cNvSpPr>
              <a:spLocks noChangeArrowheads="1"/>
            </p:cNvSpPr>
            <p:nvPr/>
          </p:nvSpPr>
          <p:spPr bwMode="auto">
            <a:xfrm>
              <a:off x="4036" y="1621"/>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h3</a:t>
              </a:r>
            </a:p>
          </p:txBody>
        </p:sp>
        <p:sp>
          <p:nvSpPr>
            <p:cNvPr id="199714" name="Oval 11"/>
            <p:cNvSpPr>
              <a:spLocks noChangeArrowheads="1"/>
            </p:cNvSpPr>
            <p:nvPr/>
          </p:nvSpPr>
          <p:spPr bwMode="auto">
            <a:xfrm>
              <a:off x="4264" y="1330"/>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grpSp>
      <p:sp>
        <p:nvSpPr>
          <p:cNvPr id="199688" name="Rectangle 12"/>
          <p:cNvSpPr>
            <a:spLocks noChangeArrowheads="1"/>
          </p:cNvSpPr>
          <p:nvPr/>
        </p:nvSpPr>
        <p:spPr bwMode="auto">
          <a:xfrm>
            <a:off x="8371656" y="2478310"/>
            <a:ext cx="304800" cy="304800"/>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MB</a:t>
            </a:r>
          </a:p>
        </p:txBody>
      </p:sp>
      <p:sp>
        <p:nvSpPr>
          <p:cNvPr id="199689" name="Rectangle 13"/>
          <p:cNvSpPr>
            <a:spLocks noChangeArrowheads="1"/>
          </p:cNvSpPr>
          <p:nvPr/>
        </p:nvSpPr>
        <p:spPr bwMode="auto">
          <a:xfrm>
            <a:off x="1115193" y="5280248"/>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h4</a:t>
            </a:r>
          </a:p>
        </p:txBody>
      </p:sp>
      <p:sp>
        <p:nvSpPr>
          <p:cNvPr id="199690" name="Oval 14"/>
          <p:cNvSpPr>
            <a:spLocks noChangeArrowheads="1"/>
          </p:cNvSpPr>
          <p:nvPr/>
        </p:nvSpPr>
        <p:spPr bwMode="auto">
          <a:xfrm>
            <a:off x="1477143" y="4818285"/>
            <a:ext cx="1219200" cy="304800"/>
          </a:xfrm>
          <a:prstGeom prst="ellipse">
            <a:avLst/>
          </a:prstGeom>
          <a:solidFill>
            <a:srgbClr val="C0C0C0"/>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sp>
        <p:nvSpPr>
          <p:cNvPr id="199691" name="Oval 15"/>
          <p:cNvSpPr>
            <a:spLocks noChangeArrowheads="1"/>
          </p:cNvSpPr>
          <p:nvPr/>
        </p:nvSpPr>
        <p:spPr bwMode="auto">
          <a:xfrm>
            <a:off x="1477143" y="4823048"/>
            <a:ext cx="1219200" cy="304800"/>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Receiver</a:t>
            </a:r>
          </a:p>
        </p:txBody>
      </p:sp>
      <p:sp>
        <p:nvSpPr>
          <p:cNvPr id="199692" name="Rectangle 16"/>
          <p:cNvSpPr>
            <a:spLocks noChangeArrowheads="1"/>
          </p:cNvSpPr>
          <p:nvPr/>
        </p:nvSpPr>
        <p:spPr bwMode="auto">
          <a:xfrm>
            <a:off x="6220593" y="5280248"/>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h5</a:t>
            </a:r>
          </a:p>
        </p:txBody>
      </p:sp>
      <p:sp>
        <p:nvSpPr>
          <p:cNvPr id="1974289" name="Line 17"/>
          <p:cNvSpPr>
            <a:spLocks noChangeShapeType="1"/>
          </p:cNvSpPr>
          <p:nvPr/>
        </p:nvSpPr>
        <p:spPr bwMode="auto">
          <a:xfrm flipV="1">
            <a:off x="2105793" y="2765648"/>
            <a:ext cx="6324600" cy="2057400"/>
          </a:xfrm>
          <a:prstGeom prst="line">
            <a:avLst/>
          </a:prstGeom>
          <a:noFill/>
          <a:ln w="28575">
            <a:solidFill>
              <a:schemeClr val="tx1"/>
            </a:solidFill>
            <a:round/>
            <a:headEnd/>
            <a:tailEnd type="triangle" w="med" len="med"/>
          </a:ln>
        </p:spPr>
        <p:txBody>
          <a:bodyPr wrap="none"/>
          <a:lstStyle/>
          <a:p>
            <a:endParaRPr lang="zh-CN" altLang="en-US"/>
          </a:p>
        </p:txBody>
      </p:sp>
      <p:grpSp>
        <p:nvGrpSpPr>
          <p:cNvPr id="5" name="Group 18"/>
          <p:cNvGrpSpPr>
            <a:grpSpLocks/>
          </p:cNvGrpSpPr>
          <p:nvPr/>
        </p:nvGrpSpPr>
        <p:grpSpPr bwMode="auto">
          <a:xfrm>
            <a:off x="1529531" y="4781773"/>
            <a:ext cx="6248400" cy="334962"/>
            <a:chOff x="793" y="2821"/>
            <a:chExt cx="3936" cy="211"/>
          </a:xfrm>
        </p:grpSpPr>
        <p:grpSp>
          <p:nvGrpSpPr>
            <p:cNvPr id="6" name="Group 19"/>
            <p:cNvGrpSpPr>
              <a:grpSpLocks/>
            </p:cNvGrpSpPr>
            <p:nvPr/>
          </p:nvGrpSpPr>
          <p:grpSpPr bwMode="auto">
            <a:xfrm>
              <a:off x="793" y="2821"/>
              <a:ext cx="3936" cy="211"/>
              <a:chOff x="793" y="2821"/>
              <a:chExt cx="3936" cy="211"/>
            </a:xfrm>
          </p:grpSpPr>
          <p:sp>
            <p:nvSpPr>
              <p:cNvPr id="199711" name="Oval 20"/>
              <p:cNvSpPr>
                <a:spLocks noChangeArrowheads="1"/>
              </p:cNvSpPr>
              <p:nvPr/>
            </p:nvSpPr>
            <p:spPr bwMode="auto">
              <a:xfrm>
                <a:off x="3961" y="2821"/>
                <a:ext cx="768" cy="192"/>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Receiver</a:t>
                </a:r>
              </a:p>
            </p:txBody>
          </p:sp>
          <p:sp>
            <p:nvSpPr>
              <p:cNvPr id="199712" name="Oval 21"/>
              <p:cNvSpPr>
                <a:spLocks noChangeArrowheads="1"/>
              </p:cNvSpPr>
              <p:nvPr/>
            </p:nvSpPr>
            <p:spPr bwMode="auto">
              <a:xfrm>
                <a:off x="793" y="2840"/>
                <a:ext cx="768" cy="192"/>
              </a:xfrm>
              <a:prstGeom prst="ellipse">
                <a:avLst/>
              </a:prstGeom>
              <a:solidFill>
                <a:schemeClr val="bg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bg1"/>
                </a:extrusionClr>
              </a:sp3d>
            </p:spPr>
            <p:txBody>
              <a:bodyPr wrap="none" anchor="ctr">
                <a:flatTx/>
              </a:bodyPr>
              <a:lstStyle/>
              <a:p>
                <a:pPr algn="ctr"/>
                <a:r>
                  <a:rPr lang="en-US" altLang="zh-CN" sz="1600">
                    <a:latin typeface="Times New Roman" pitchFamily="18" charset="0"/>
                  </a:rPr>
                  <a:t>Receiver</a:t>
                </a:r>
              </a:p>
            </p:txBody>
          </p:sp>
        </p:grpSp>
        <p:sp>
          <p:nvSpPr>
            <p:cNvPr id="199710" name="Line 22"/>
            <p:cNvSpPr>
              <a:spLocks noChangeShapeType="1"/>
            </p:cNvSpPr>
            <p:nvPr/>
          </p:nvSpPr>
          <p:spPr bwMode="auto">
            <a:xfrm>
              <a:off x="1610" y="2931"/>
              <a:ext cx="2359" cy="0"/>
            </a:xfrm>
            <a:prstGeom prst="line">
              <a:avLst/>
            </a:prstGeom>
            <a:noFill/>
            <a:ln w="38100">
              <a:solidFill>
                <a:schemeClr val="tx1"/>
              </a:solidFill>
              <a:round/>
              <a:headEnd/>
              <a:tailEnd type="triangle" w="med" len="med"/>
            </a:ln>
          </p:spPr>
          <p:txBody>
            <a:bodyPr/>
            <a:lstStyle/>
            <a:p>
              <a:endParaRPr lang="zh-CN" altLang="en-US"/>
            </a:p>
          </p:txBody>
        </p:sp>
      </p:grpSp>
      <p:grpSp>
        <p:nvGrpSpPr>
          <p:cNvPr id="7" name="Group 23"/>
          <p:cNvGrpSpPr>
            <a:grpSpLocks/>
          </p:cNvGrpSpPr>
          <p:nvPr/>
        </p:nvGrpSpPr>
        <p:grpSpPr bwMode="auto">
          <a:xfrm>
            <a:off x="270643" y="2405285"/>
            <a:ext cx="1873250" cy="854075"/>
            <a:chOff x="521" y="1318"/>
            <a:chExt cx="1268" cy="538"/>
          </a:xfrm>
        </p:grpSpPr>
        <p:sp>
          <p:nvSpPr>
            <p:cNvPr id="199706" name="Rectangle 24"/>
            <p:cNvSpPr>
              <a:spLocks noChangeArrowheads="1"/>
            </p:cNvSpPr>
            <p:nvPr/>
          </p:nvSpPr>
          <p:spPr bwMode="auto">
            <a:xfrm>
              <a:off x="521" y="1616"/>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Home</a:t>
              </a:r>
            </a:p>
          </p:txBody>
        </p:sp>
        <p:sp>
          <p:nvSpPr>
            <p:cNvPr id="199707" name="Oval 25"/>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sp>
          <p:nvSpPr>
            <p:cNvPr id="199708" name="Rectangle 26"/>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nvGrpSpPr>
          <p:cNvPr id="8" name="Group 27"/>
          <p:cNvGrpSpPr>
            <a:grpSpLocks/>
          </p:cNvGrpSpPr>
          <p:nvPr/>
        </p:nvGrpSpPr>
        <p:grpSpPr bwMode="auto">
          <a:xfrm>
            <a:off x="2034356" y="2044923"/>
            <a:ext cx="6400800" cy="415925"/>
            <a:chOff x="1111" y="1071"/>
            <a:chExt cx="4032" cy="262"/>
          </a:xfrm>
        </p:grpSpPr>
        <p:sp>
          <p:nvSpPr>
            <p:cNvPr id="199702" name="Line 28"/>
            <p:cNvSpPr>
              <a:spLocks noChangeShapeType="1"/>
            </p:cNvSpPr>
            <p:nvPr/>
          </p:nvSpPr>
          <p:spPr bwMode="auto">
            <a:xfrm flipV="1">
              <a:off x="5143" y="1093"/>
              <a:ext cx="0" cy="240"/>
            </a:xfrm>
            <a:prstGeom prst="line">
              <a:avLst/>
            </a:prstGeom>
            <a:noFill/>
            <a:ln w="28575">
              <a:solidFill>
                <a:schemeClr val="tx1"/>
              </a:solidFill>
              <a:round/>
              <a:headEnd/>
              <a:tailEnd type="stealth" w="lg" len="lg"/>
            </a:ln>
          </p:spPr>
          <p:txBody>
            <a:bodyPr wrap="none"/>
            <a:lstStyle/>
            <a:p>
              <a:endParaRPr lang="zh-CN" altLang="en-US"/>
            </a:p>
          </p:txBody>
        </p:sp>
        <p:sp>
          <p:nvSpPr>
            <p:cNvPr id="199703" name="Line 29"/>
            <p:cNvSpPr>
              <a:spLocks noChangeShapeType="1"/>
            </p:cNvSpPr>
            <p:nvPr/>
          </p:nvSpPr>
          <p:spPr bwMode="auto">
            <a:xfrm flipH="1">
              <a:off x="1111" y="1093"/>
              <a:ext cx="4030" cy="0"/>
            </a:xfrm>
            <a:prstGeom prst="line">
              <a:avLst/>
            </a:prstGeom>
            <a:noFill/>
            <a:ln w="28575">
              <a:solidFill>
                <a:schemeClr val="tx1"/>
              </a:solidFill>
              <a:round/>
              <a:headEnd/>
              <a:tailEnd type="stealth" w="lg" len="lg"/>
            </a:ln>
          </p:spPr>
          <p:txBody>
            <a:bodyPr wrap="none"/>
            <a:lstStyle/>
            <a:p>
              <a:endParaRPr lang="zh-CN" altLang="en-US"/>
            </a:p>
          </p:txBody>
        </p:sp>
        <p:sp>
          <p:nvSpPr>
            <p:cNvPr id="199704" name="Line 30"/>
            <p:cNvSpPr>
              <a:spLocks noChangeShapeType="1"/>
            </p:cNvSpPr>
            <p:nvPr/>
          </p:nvSpPr>
          <p:spPr bwMode="auto">
            <a:xfrm>
              <a:off x="2383" y="1093"/>
              <a:ext cx="0" cy="240"/>
            </a:xfrm>
            <a:prstGeom prst="line">
              <a:avLst/>
            </a:prstGeom>
            <a:noFill/>
            <a:ln w="28575">
              <a:solidFill>
                <a:schemeClr val="tx1"/>
              </a:solidFill>
              <a:round/>
              <a:headEnd/>
              <a:tailEnd type="stealth" w="lg" len="lg"/>
            </a:ln>
          </p:spPr>
          <p:txBody>
            <a:bodyPr wrap="none"/>
            <a:lstStyle/>
            <a:p>
              <a:endParaRPr lang="zh-CN" altLang="en-US"/>
            </a:p>
          </p:txBody>
        </p:sp>
        <p:sp>
          <p:nvSpPr>
            <p:cNvPr id="199705" name="Line 31"/>
            <p:cNvSpPr>
              <a:spLocks noChangeShapeType="1"/>
            </p:cNvSpPr>
            <p:nvPr/>
          </p:nvSpPr>
          <p:spPr bwMode="auto">
            <a:xfrm>
              <a:off x="1156" y="1071"/>
              <a:ext cx="0" cy="227"/>
            </a:xfrm>
            <a:prstGeom prst="line">
              <a:avLst/>
            </a:prstGeom>
            <a:noFill/>
            <a:ln w="9525">
              <a:solidFill>
                <a:schemeClr val="tx1"/>
              </a:solidFill>
              <a:round/>
              <a:headEnd/>
              <a:tailEnd type="triangle" w="med" len="med"/>
            </a:ln>
          </p:spPr>
          <p:txBody>
            <a:bodyPr wrap="none"/>
            <a:lstStyle/>
            <a:p>
              <a:endParaRPr lang="zh-CN" altLang="en-US"/>
            </a:p>
          </p:txBody>
        </p:sp>
      </p:grpSp>
      <p:grpSp>
        <p:nvGrpSpPr>
          <p:cNvPr id="9" name="Group 32"/>
          <p:cNvGrpSpPr>
            <a:grpSpLocks/>
          </p:cNvGrpSpPr>
          <p:nvPr/>
        </p:nvGrpSpPr>
        <p:grpSpPr bwMode="auto">
          <a:xfrm>
            <a:off x="1962918" y="1829023"/>
            <a:ext cx="6619875" cy="631825"/>
            <a:chOff x="1066" y="935"/>
            <a:chExt cx="4170" cy="398"/>
          </a:xfrm>
        </p:grpSpPr>
        <p:sp>
          <p:nvSpPr>
            <p:cNvPr id="199698" name="Line 33"/>
            <p:cNvSpPr>
              <a:spLocks noChangeShapeType="1"/>
            </p:cNvSpPr>
            <p:nvPr/>
          </p:nvSpPr>
          <p:spPr bwMode="auto">
            <a:xfrm flipV="1">
              <a:off x="2200" y="949"/>
              <a:ext cx="0" cy="384"/>
            </a:xfrm>
            <a:prstGeom prst="line">
              <a:avLst/>
            </a:prstGeom>
            <a:noFill/>
            <a:ln w="28575">
              <a:solidFill>
                <a:schemeClr val="tx1"/>
              </a:solidFill>
              <a:round/>
              <a:headEnd/>
              <a:tailEnd type="arrow" w="lg" len="lg"/>
            </a:ln>
          </p:spPr>
          <p:txBody>
            <a:bodyPr wrap="none"/>
            <a:lstStyle/>
            <a:p>
              <a:endParaRPr lang="zh-CN" altLang="en-US"/>
            </a:p>
          </p:txBody>
        </p:sp>
        <p:sp>
          <p:nvSpPr>
            <p:cNvPr id="199699" name="Line 34"/>
            <p:cNvSpPr>
              <a:spLocks noChangeShapeType="1"/>
            </p:cNvSpPr>
            <p:nvPr/>
          </p:nvSpPr>
          <p:spPr bwMode="auto">
            <a:xfrm>
              <a:off x="1066" y="949"/>
              <a:ext cx="4170" cy="0"/>
            </a:xfrm>
            <a:prstGeom prst="line">
              <a:avLst/>
            </a:prstGeom>
            <a:noFill/>
            <a:ln w="28575">
              <a:solidFill>
                <a:schemeClr val="tx1"/>
              </a:solidFill>
              <a:round/>
              <a:headEnd/>
              <a:tailEnd type="arrow" w="lg" len="lg"/>
            </a:ln>
          </p:spPr>
          <p:txBody>
            <a:bodyPr wrap="none"/>
            <a:lstStyle/>
            <a:p>
              <a:endParaRPr lang="zh-CN" altLang="en-US"/>
            </a:p>
          </p:txBody>
        </p:sp>
        <p:sp>
          <p:nvSpPr>
            <p:cNvPr id="199700" name="Line 35"/>
            <p:cNvSpPr>
              <a:spLocks noChangeShapeType="1"/>
            </p:cNvSpPr>
            <p:nvPr/>
          </p:nvSpPr>
          <p:spPr bwMode="auto">
            <a:xfrm>
              <a:off x="5236" y="949"/>
              <a:ext cx="0" cy="384"/>
            </a:xfrm>
            <a:prstGeom prst="line">
              <a:avLst/>
            </a:prstGeom>
            <a:noFill/>
            <a:ln w="28575">
              <a:solidFill>
                <a:schemeClr val="tx1"/>
              </a:solidFill>
              <a:round/>
              <a:headEnd/>
              <a:tailEnd type="arrow" w="lg" len="lg"/>
            </a:ln>
          </p:spPr>
          <p:txBody>
            <a:bodyPr wrap="none"/>
            <a:lstStyle/>
            <a:p>
              <a:endParaRPr lang="zh-CN" altLang="en-US"/>
            </a:p>
          </p:txBody>
        </p:sp>
        <p:sp>
          <p:nvSpPr>
            <p:cNvPr id="199701" name="Line 36"/>
            <p:cNvSpPr>
              <a:spLocks noChangeShapeType="1"/>
            </p:cNvSpPr>
            <p:nvPr/>
          </p:nvSpPr>
          <p:spPr bwMode="auto">
            <a:xfrm flipV="1">
              <a:off x="1066" y="935"/>
              <a:ext cx="0" cy="318"/>
            </a:xfrm>
            <a:prstGeom prst="line">
              <a:avLst/>
            </a:prstGeom>
            <a:noFill/>
            <a:ln w="9525">
              <a:solidFill>
                <a:schemeClr val="tx1"/>
              </a:solidFill>
              <a:round/>
              <a:headEnd/>
              <a:tailEnd type="triangle" w="med" len="med"/>
            </a:ln>
          </p:spPr>
          <p:txBody>
            <a:bodyPr wrap="none"/>
            <a:lstStyle/>
            <a:p>
              <a:endParaRPr lang="zh-CN" altLang="en-US"/>
            </a:p>
          </p:txBody>
        </p:sp>
      </p:grpSp>
      <p:sp>
        <p:nvSpPr>
          <p:cNvPr id="38" name="TextBox 37"/>
          <p:cNvSpPr txBox="1"/>
          <p:nvPr/>
        </p:nvSpPr>
        <p:spPr>
          <a:xfrm>
            <a:off x="4482603" y="2045518"/>
            <a:ext cx="1656184" cy="369332"/>
          </a:xfrm>
          <a:prstGeom prst="rect">
            <a:avLst/>
          </a:prstGeom>
          <a:noFill/>
        </p:spPr>
        <p:txBody>
          <a:bodyPr wrap="square" rtlCol="0">
            <a:spAutoFit/>
          </a:bodyPr>
          <a:lstStyle/>
          <a:p>
            <a:r>
              <a:rPr lang="en-US" altLang="zh-CN" b="1" dirty="0" smtClean="0"/>
              <a:t>deregister</a:t>
            </a:r>
            <a:endParaRPr lang="zh-CN" altLang="en-US" b="1" dirty="0"/>
          </a:p>
        </p:txBody>
      </p:sp>
      <p:sp>
        <p:nvSpPr>
          <p:cNvPr id="39" name="TextBox 38"/>
          <p:cNvSpPr txBox="1"/>
          <p:nvPr/>
        </p:nvSpPr>
        <p:spPr>
          <a:xfrm>
            <a:off x="4211960" y="1124744"/>
            <a:ext cx="1656184" cy="369332"/>
          </a:xfrm>
          <a:prstGeom prst="rect">
            <a:avLst/>
          </a:prstGeom>
          <a:noFill/>
        </p:spPr>
        <p:txBody>
          <a:bodyPr wrap="square" rtlCol="0">
            <a:spAutoFit/>
          </a:bodyPr>
          <a:lstStyle/>
          <a:p>
            <a:r>
              <a:rPr lang="en-US" altLang="zh-CN" b="1" dirty="0" smtClean="0"/>
              <a:t>ACK</a:t>
            </a:r>
            <a:endParaRPr lang="zh-CN" altLang="en-US" b="1" dirty="0"/>
          </a:p>
        </p:txBody>
      </p:sp>
      <p:sp>
        <p:nvSpPr>
          <p:cNvPr id="44"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45"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46" name="灯片编号占位符 3"/>
          <p:cNvSpPr>
            <a:spLocks noGrp="1"/>
          </p:cNvSpPr>
          <p:nvPr>
            <p:ph type="sldNum" sz="quarter" idx="12"/>
          </p:nvPr>
        </p:nvSpPr>
        <p:spPr>
          <a:xfrm>
            <a:off x="8204396" y="6476999"/>
            <a:ext cx="733864" cy="274320"/>
          </a:xfrm>
          <a:prstGeom prst="rect">
            <a:avLst/>
          </a:prstGeom>
        </p:spPr>
        <p:txBody>
          <a:bodyPr/>
          <a:lstStyle/>
          <a:p>
            <a:pPr algn="ctr">
              <a:defRPr/>
            </a:pPr>
            <a:fld id="{A52F2995-70D2-4C90-8155-837E51B10493}" type="slidenum">
              <a:rPr lang="en-US" altLang="zh-CN">
                <a:solidFill>
                  <a:schemeClr val="tx1"/>
                </a:solidFill>
              </a:rPr>
              <a:pPr algn="ctr">
                <a:defRPr/>
              </a:pPr>
              <a:t>74</a:t>
            </a:fld>
            <a:endParaRPr lang="en-US" altLang="zh-CN"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74289"/>
                                        </p:tgtEl>
                                        <p:attrNameLst>
                                          <p:attrName>style.visibility</p:attrName>
                                        </p:attrNameLst>
                                      </p:cBhvr>
                                      <p:to>
                                        <p:strVal val="visible"/>
                                      </p:to>
                                    </p:set>
                                    <p:animEffect transition="in" filter="wipe(down)">
                                      <p:cBhvr>
                                        <p:cTn id="7" dur="500"/>
                                        <p:tgtEl>
                                          <p:spTgt spid="1974289"/>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righ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38"/>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4289" grpId="0" animBg="1"/>
      <p:bldP spid="38" grpId="0"/>
      <p:bldP spid="39" grpId="0"/>
    </p:bldLst>
  </p:timing>
</p:sld>
</file>

<file path=ppt/slides/slide7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76322" name="Rectangle 2"/>
          <p:cNvSpPr>
            <a:spLocks noGrp="1" noChangeArrowheads="1"/>
          </p:cNvSpPr>
          <p:nvPr>
            <p:ph idx="1"/>
          </p:nvPr>
        </p:nvSpPr>
        <p:spPr>
          <a:xfrm>
            <a:off x="323850" y="1773238"/>
            <a:ext cx="7772400" cy="4710112"/>
          </a:xfrm>
        </p:spPr>
        <p:txBody>
          <a:bodyPr/>
          <a:lstStyle/>
          <a:p>
            <a:pPr lvl="1" algn="just" eaLnBrk="1" hangingPunct="1"/>
            <a:r>
              <a:rPr lang="zh-CN" altLang="en-US" dirty="0" smtClean="0"/>
              <a:t>准备迁移的信箱在收集完毕所有</a:t>
            </a:r>
            <a:r>
              <a:rPr lang="en-US" altLang="zh-CN" i="1" dirty="0" smtClean="0"/>
              <a:t>Path</a:t>
            </a:r>
            <a:r>
              <a:rPr lang="en-US" altLang="zh-CN" i="1" baseline="-25000" dirty="0" smtClean="0"/>
              <a:t>m</a:t>
            </a:r>
            <a:r>
              <a:rPr lang="en-US" altLang="zh-CN" i="1" dirty="0" smtClean="0"/>
              <a:t>(A)</a:t>
            </a:r>
            <a:r>
              <a:rPr lang="zh-CN" altLang="en-US" dirty="0" smtClean="0"/>
              <a:t>上的节点之</a:t>
            </a:r>
            <a:r>
              <a:rPr lang="en-US" altLang="zh-CN" dirty="0" smtClean="0"/>
              <a:t>ACK</a:t>
            </a:r>
            <a:r>
              <a:rPr lang="zh-CN" altLang="en-US" dirty="0" smtClean="0"/>
              <a:t>信件后，迁移至节点 </a:t>
            </a:r>
            <a:r>
              <a:rPr lang="en-US" altLang="zh-CN" i="1" dirty="0" smtClean="0"/>
              <a:t>h</a:t>
            </a:r>
            <a:r>
              <a:rPr lang="en-US" altLang="zh-CN" i="1" baseline="-25000" dirty="0" smtClean="0"/>
              <a:t>a(i+1)</a:t>
            </a:r>
            <a:r>
              <a:rPr lang="en-US" altLang="zh-CN" dirty="0" smtClean="0"/>
              <a:t>.</a:t>
            </a:r>
          </a:p>
          <a:p>
            <a:pPr lvl="1" algn="just" eaLnBrk="1" hangingPunct="1"/>
            <a:r>
              <a:rPr lang="en-US" altLang="zh-CN" dirty="0" smtClean="0"/>
              <a:t>Agent A</a:t>
            </a:r>
            <a:r>
              <a:rPr lang="zh-CN" altLang="en-US" dirty="0" smtClean="0"/>
              <a:t>及其信箱到达</a:t>
            </a:r>
            <a:r>
              <a:rPr lang="en-US" altLang="zh-CN" i="1" dirty="0" smtClean="0"/>
              <a:t>h</a:t>
            </a:r>
            <a:r>
              <a:rPr lang="en-US" altLang="zh-CN" i="1" baseline="-25000" dirty="0" smtClean="0"/>
              <a:t>a(i+1)</a:t>
            </a:r>
            <a:r>
              <a:rPr lang="zh-CN" altLang="en-US" dirty="0" smtClean="0"/>
              <a:t>后，向</a:t>
            </a:r>
            <a:r>
              <a:rPr lang="en-US" altLang="zh-CN" i="1" dirty="0" smtClean="0"/>
              <a:t>Path</a:t>
            </a:r>
            <a:r>
              <a:rPr lang="en-US" altLang="zh-CN" i="1" baseline="-25000" dirty="0" smtClean="0"/>
              <a:t>m</a:t>
            </a:r>
            <a:r>
              <a:rPr lang="en-US" altLang="zh-CN" i="1" dirty="0" smtClean="0"/>
              <a:t>(A)</a:t>
            </a:r>
            <a:r>
              <a:rPr lang="zh-CN" altLang="en-US" dirty="0" smtClean="0"/>
              <a:t>上的所有节点进行新地址注册（此时</a:t>
            </a:r>
            <a:r>
              <a:rPr lang="en-US" altLang="zh-CN" i="1" dirty="0" smtClean="0"/>
              <a:t>h</a:t>
            </a:r>
            <a:r>
              <a:rPr lang="en-US" altLang="zh-CN" i="1" baseline="-25000" dirty="0" smtClean="0"/>
              <a:t>a(i+1) </a:t>
            </a:r>
            <a:r>
              <a:rPr lang="zh-CN" altLang="en-US" i="1" dirty="0" smtClean="0"/>
              <a:t>在 </a:t>
            </a:r>
            <a:r>
              <a:rPr lang="en-US" altLang="zh-CN" i="1" dirty="0" smtClean="0"/>
              <a:t>Path</a:t>
            </a:r>
            <a:r>
              <a:rPr lang="en-US" altLang="zh-CN" i="1" baseline="-25000" dirty="0" smtClean="0"/>
              <a:t>m</a:t>
            </a:r>
            <a:r>
              <a:rPr lang="en-US" altLang="zh-CN" i="1" dirty="0" smtClean="0"/>
              <a:t>(A) </a:t>
            </a:r>
            <a:r>
              <a:rPr lang="zh-CN" altLang="en-US" i="1" dirty="0" smtClean="0"/>
              <a:t>中</a:t>
            </a:r>
            <a:r>
              <a:rPr lang="zh-CN" altLang="en-US" dirty="0" smtClean="0"/>
              <a:t>）</a:t>
            </a:r>
          </a:p>
          <a:p>
            <a:pPr lvl="1" algn="just" eaLnBrk="1" hangingPunct="1"/>
            <a:r>
              <a:rPr lang="zh-CN" altLang="en-US" dirty="0" smtClean="0"/>
              <a:t>收到注册信件的节点，将其地址表中相应信箱的地址设置为新地址并标明</a:t>
            </a:r>
            <a:r>
              <a:rPr lang="zh-CN" altLang="en-US" dirty="0" smtClean="0">
                <a:latin typeface="Times New Roman" pitchFamily="18" charset="0"/>
              </a:rPr>
              <a:t>“</a:t>
            </a:r>
            <a:r>
              <a:rPr lang="zh-CN" altLang="en-US" dirty="0" smtClean="0"/>
              <a:t>有效</a:t>
            </a:r>
            <a:r>
              <a:rPr lang="zh-CN" altLang="en-US" dirty="0" smtClean="0">
                <a:latin typeface="Times New Roman" pitchFamily="18" charset="0"/>
              </a:rPr>
              <a:t>”</a:t>
            </a:r>
            <a:endParaRPr lang="zh-CN" altLang="en-US" dirty="0" smtClean="0"/>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75</a:t>
            </a:fld>
            <a:endParaRPr lang="en-US" altLang="zh-CN" dirty="0">
              <a:solidFill>
                <a:schemeClr val="bg1"/>
              </a:solidFill>
            </a:endParaRPr>
          </a:p>
        </p:txBody>
      </p:sp>
      <p:sp>
        <p:nvSpPr>
          <p:cNvPr id="5" name="标题 39"/>
          <p:cNvSpPr>
            <a:spLocks noGrp="1"/>
          </p:cNvSpPr>
          <p:nvPr>
            <p:ph type="title"/>
          </p:nvPr>
        </p:nvSpPr>
        <p:spPr>
          <a:xfrm>
            <a:off x="457200" y="155448"/>
            <a:ext cx="8229600" cy="1252728"/>
          </a:xfrm>
        </p:spPr>
        <p:txBody>
          <a:bodyPr/>
          <a:lstStyle/>
          <a:p>
            <a:r>
              <a:rPr lang="zh-CN" altLang="en-US" dirty="0" smtClean="0"/>
              <a:t>位置更新</a:t>
            </a:r>
            <a:endParaRPr lang="zh-CN" altLang="en-US" dirty="0"/>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76322">
                                            <p:txEl>
                                              <p:pRg st="0" end="0"/>
                                            </p:txEl>
                                          </p:spTgt>
                                        </p:tgtEl>
                                        <p:attrNameLst>
                                          <p:attrName>style.visibility</p:attrName>
                                        </p:attrNameLst>
                                      </p:cBhvr>
                                      <p:to>
                                        <p:strVal val="visible"/>
                                      </p:to>
                                    </p:set>
                                    <p:anim calcmode="lin" valueType="num">
                                      <p:cBhvr additive="base">
                                        <p:cTn id="7" dur="500" fill="hold"/>
                                        <p:tgtEl>
                                          <p:spTgt spid="19763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76322">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76322">
                                            <p:txEl>
                                              <p:pRg st="1" end="1"/>
                                            </p:txEl>
                                          </p:spTgt>
                                        </p:tgtEl>
                                        <p:attrNameLst>
                                          <p:attrName>style.visibility</p:attrName>
                                        </p:attrNameLst>
                                      </p:cBhvr>
                                      <p:to>
                                        <p:strVal val="visible"/>
                                      </p:to>
                                    </p:set>
                                    <p:anim calcmode="lin" valueType="num">
                                      <p:cBhvr additive="base">
                                        <p:cTn id="13" dur="500" fill="hold"/>
                                        <p:tgtEl>
                                          <p:spTgt spid="197632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76322">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76322">
                                            <p:txEl>
                                              <p:pRg st="2" end="2"/>
                                            </p:txEl>
                                          </p:spTgt>
                                        </p:tgtEl>
                                        <p:attrNameLst>
                                          <p:attrName>style.visibility</p:attrName>
                                        </p:attrNameLst>
                                      </p:cBhvr>
                                      <p:to>
                                        <p:strVal val="visible"/>
                                      </p:to>
                                    </p:set>
                                    <p:anim calcmode="lin" valueType="num">
                                      <p:cBhvr additive="base">
                                        <p:cTn id="19" dur="500" fill="hold"/>
                                        <p:tgtEl>
                                          <p:spTgt spid="197632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7632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6322" grpId="0" build="p" bldLvl="2" autoUpdateAnimBg="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标题 51"/>
          <p:cNvSpPr>
            <a:spLocks noGrp="1"/>
          </p:cNvSpPr>
          <p:nvPr>
            <p:ph type="title"/>
          </p:nvPr>
        </p:nvSpPr>
        <p:spPr/>
        <p:txBody>
          <a:bodyPr/>
          <a:lstStyle/>
          <a:p>
            <a:r>
              <a:rPr lang="zh-CN" altLang="en-US" dirty="0" smtClean="0"/>
              <a:t>位置更新</a:t>
            </a:r>
            <a:endParaRPr lang="zh-CN" altLang="en-US" dirty="0"/>
          </a:p>
        </p:txBody>
      </p:sp>
      <p:grpSp>
        <p:nvGrpSpPr>
          <p:cNvPr id="2" name="Group 2"/>
          <p:cNvGrpSpPr>
            <a:grpSpLocks/>
          </p:cNvGrpSpPr>
          <p:nvPr/>
        </p:nvGrpSpPr>
        <p:grpSpPr bwMode="auto">
          <a:xfrm>
            <a:off x="2447033" y="3229123"/>
            <a:ext cx="1724025" cy="852488"/>
            <a:chOff x="532" y="1318"/>
            <a:chExt cx="1257" cy="537"/>
          </a:xfrm>
        </p:grpSpPr>
        <p:sp>
          <p:nvSpPr>
            <p:cNvPr id="201776" name="Rectangle 3"/>
            <p:cNvSpPr>
              <a:spLocks noChangeArrowheads="1"/>
            </p:cNvSpPr>
            <p:nvPr/>
          </p:nvSpPr>
          <p:spPr bwMode="auto">
            <a:xfrm>
              <a:off x="532" y="1615"/>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h1</a:t>
              </a:r>
            </a:p>
          </p:txBody>
        </p:sp>
        <p:sp>
          <p:nvSpPr>
            <p:cNvPr id="201777" name="Oval 4"/>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sp>
          <p:nvSpPr>
            <p:cNvPr id="201778" name="Rectangle 5"/>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nvGrpSpPr>
          <p:cNvPr id="3" name="Group 6"/>
          <p:cNvGrpSpPr>
            <a:grpSpLocks/>
          </p:cNvGrpSpPr>
          <p:nvPr/>
        </p:nvGrpSpPr>
        <p:grpSpPr bwMode="auto">
          <a:xfrm>
            <a:off x="4679058" y="3243411"/>
            <a:ext cx="1631950" cy="842962"/>
            <a:chOff x="2260" y="1327"/>
            <a:chExt cx="1200" cy="531"/>
          </a:xfrm>
        </p:grpSpPr>
        <p:sp>
          <p:nvSpPr>
            <p:cNvPr id="201774" name="Rectangle 7"/>
            <p:cNvSpPr>
              <a:spLocks noChangeArrowheads="1"/>
            </p:cNvSpPr>
            <p:nvPr/>
          </p:nvSpPr>
          <p:spPr bwMode="auto">
            <a:xfrm>
              <a:off x="2260" y="1618"/>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h2</a:t>
              </a:r>
            </a:p>
          </p:txBody>
        </p:sp>
        <p:sp>
          <p:nvSpPr>
            <p:cNvPr id="201775" name="Oval 8"/>
            <p:cNvSpPr>
              <a:spLocks noChangeArrowheads="1"/>
            </p:cNvSpPr>
            <p:nvPr/>
          </p:nvSpPr>
          <p:spPr bwMode="auto">
            <a:xfrm>
              <a:off x="2488" y="1327"/>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grpSp>
      <p:grpSp>
        <p:nvGrpSpPr>
          <p:cNvPr id="4" name="Group 9"/>
          <p:cNvGrpSpPr>
            <a:grpSpLocks/>
          </p:cNvGrpSpPr>
          <p:nvPr/>
        </p:nvGrpSpPr>
        <p:grpSpPr bwMode="auto">
          <a:xfrm>
            <a:off x="6984108" y="3248173"/>
            <a:ext cx="1579562" cy="842963"/>
            <a:chOff x="4036" y="1330"/>
            <a:chExt cx="1200" cy="531"/>
          </a:xfrm>
        </p:grpSpPr>
        <p:sp>
          <p:nvSpPr>
            <p:cNvPr id="201772" name="Rectangle 10"/>
            <p:cNvSpPr>
              <a:spLocks noChangeArrowheads="1"/>
            </p:cNvSpPr>
            <p:nvPr/>
          </p:nvSpPr>
          <p:spPr bwMode="auto">
            <a:xfrm>
              <a:off x="4036" y="1621"/>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h3</a:t>
              </a:r>
            </a:p>
          </p:txBody>
        </p:sp>
        <p:sp>
          <p:nvSpPr>
            <p:cNvPr id="201773" name="Oval 11"/>
            <p:cNvSpPr>
              <a:spLocks noChangeArrowheads="1"/>
            </p:cNvSpPr>
            <p:nvPr/>
          </p:nvSpPr>
          <p:spPr bwMode="auto">
            <a:xfrm>
              <a:off x="4264" y="1330"/>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grpSp>
      <p:sp>
        <p:nvSpPr>
          <p:cNvPr id="1978380" name="Rectangle 12"/>
          <p:cNvSpPr>
            <a:spLocks noChangeArrowheads="1"/>
          </p:cNvSpPr>
          <p:nvPr/>
        </p:nvSpPr>
        <p:spPr bwMode="auto">
          <a:xfrm>
            <a:off x="8352533" y="3270398"/>
            <a:ext cx="304800" cy="304800"/>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MB</a:t>
            </a:r>
          </a:p>
        </p:txBody>
      </p:sp>
      <p:sp>
        <p:nvSpPr>
          <p:cNvPr id="201737" name="Rectangle 13"/>
          <p:cNvSpPr>
            <a:spLocks noChangeArrowheads="1"/>
          </p:cNvSpPr>
          <p:nvPr/>
        </p:nvSpPr>
        <p:spPr bwMode="auto">
          <a:xfrm>
            <a:off x="1096070" y="6072336"/>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h4</a:t>
            </a:r>
          </a:p>
        </p:txBody>
      </p:sp>
      <p:sp>
        <p:nvSpPr>
          <p:cNvPr id="201738" name="Oval 14"/>
          <p:cNvSpPr>
            <a:spLocks noChangeArrowheads="1"/>
          </p:cNvSpPr>
          <p:nvPr/>
        </p:nvSpPr>
        <p:spPr bwMode="auto">
          <a:xfrm>
            <a:off x="1458020" y="5610373"/>
            <a:ext cx="1219200" cy="304800"/>
          </a:xfrm>
          <a:prstGeom prst="ellipse">
            <a:avLst/>
          </a:prstGeom>
          <a:solidFill>
            <a:srgbClr val="C0C0C0"/>
          </a:solidFill>
          <a:ln w="9525">
            <a:solidFill>
              <a:schemeClr val="tx1"/>
            </a:solidFill>
            <a:round/>
            <a:headEnd/>
            <a:tailEnd/>
          </a:ln>
        </p:spPr>
        <p:txBody>
          <a:bodyPr wrap="none" anchor="ctr"/>
          <a:lstStyle/>
          <a:p>
            <a:pPr algn="ctr"/>
            <a:r>
              <a:rPr lang="en-US" altLang="zh-CN" sz="1600">
                <a:latin typeface="Times New Roman" pitchFamily="18" charset="0"/>
              </a:rPr>
              <a:t>Receiver</a:t>
            </a:r>
          </a:p>
        </p:txBody>
      </p:sp>
      <p:sp>
        <p:nvSpPr>
          <p:cNvPr id="201739" name="Oval 15"/>
          <p:cNvSpPr>
            <a:spLocks noChangeArrowheads="1"/>
          </p:cNvSpPr>
          <p:nvPr/>
        </p:nvSpPr>
        <p:spPr bwMode="auto">
          <a:xfrm>
            <a:off x="1458020" y="5615136"/>
            <a:ext cx="1219200" cy="304800"/>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Receiver</a:t>
            </a:r>
          </a:p>
        </p:txBody>
      </p:sp>
      <p:sp>
        <p:nvSpPr>
          <p:cNvPr id="201740" name="Rectangle 16"/>
          <p:cNvSpPr>
            <a:spLocks noChangeArrowheads="1"/>
          </p:cNvSpPr>
          <p:nvPr/>
        </p:nvSpPr>
        <p:spPr bwMode="auto">
          <a:xfrm>
            <a:off x="6201470" y="6072336"/>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h5</a:t>
            </a:r>
          </a:p>
        </p:txBody>
      </p:sp>
      <p:sp>
        <p:nvSpPr>
          <p:cNvPr id="1978385" name="Line 17"/>
          <p:cNvSpPr>
            <a:spLocks noChangeShapeType="1"/>
          </p:cNvSpPr>
          <p:nvPr/>
        </p:nvSpPr>
        <p:spPr bwMode="auto">
          <a:xfrm flipV="1">
            <a:off x="2086670" y="3494236"/>
            <a:ext cx="6324600" cy="2057400"/>
          </a:xfrm>
          <a:prstGeom prst="line">
            <a:avLst/>
          </a:prstGeom>
          <a:noFill/>
          <a:ln w="28575">
            <a:solidFill>
              <a:schemeClr val="tx1"/>
            </a:solidFill>
            <a:round/>
            <a:headEnd/>
            <a:tailEnd type="triangle" w="med" len="med"/>
          </a:ln>
        </p:spPr>
        <p:txBody>
          <a:bodyPr wrap="none"/>
          <a:lstStyle/>
          <a:p>
            <a:endParaRPr lang="zh-CN" altLang="en-US"/>
          </a:p>
        </p:txBody>
      </p:sp>
      <p:grpSp>
        <p:nvGrpSpPr>
          <p:cNvPr id="5" name="Group 18"/>
          <p:cNvGrpSpPr>
            <a:grpSpLocks/>
          </p:cNvGrpSpPr>
          <p:nvPr/>
        </p:nvGrpSpPr>
        <p:grpSpPr bwMode="auto">
          <a:xfrm>
            <a:off x="1510408" y="5573861"/>
            <a:ext cx="6248400" cy="334962"/>
            <a:chOff x="793" y="2821"/>
            <a:chExt cx="3936" cy="211"/>
          </a:xfrm>
        </p:grpSpPr>
        <p:grpSp>
          <p:nvGrpSpPr>
            <p:cNvPr id="6" name="Group 19"/>
            <p:cNvGrpSpPr>
              <a:grpSpLocks/>
            </p:cNvGrpSpPr>
            <p:nvPr/>
          </p:nvGrpSpPr>
          <p:grpSpPr bwMode="auto">
            <a:xfrm>
              <a:off x="793" y="2821"/>
              <a:ext cx="3936" cy="211"/>
              <a:chOff x="793" y="2821"/>
              <a:chExt cx="3936" cy="211"/>
            </a:xfrm>
          </p:grpSpPr>
          <p:sp>
            <p:nvSpPr>
              <p:cNvPr id="201770" name="Oval 20"/>
              <p:cNvSpPr>
                <a:spLocks noChangeArrowheads="1"/>
              </p:cNvSpPr>
              <p:nvPr/>
            </p:nvSpPr>
            <p:spPr bwMode="auto">
              <a:xfrm>
                <a:off x="3961" y="2821"/>
                <a:ext cx="768" cy="192"/>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Receiver</a:t>
                </a:r>
              </a:p>
            </p:txBody>
          </p:sp>
          <p:sp>
            <p:nvSpPr>
              <p:cNvPr id="201771" name="Oval 21"/>
              <p:cNvSpPr>
                <a:spLocks noChangeArrowheads="1"/>
              </p:cNvSpPr>
              <p:nvPr/>
            </p:nvSpPr>
            <p:spPr bwMode="auto">
              <a:xfrm>
                <a:off x="793" y="2840"/>
                <a:ext cx="768" cy="192"/>
              </a:xfrm>
              <a:prstGeom prst="ellipse">
                <a:avLst/>
              </a:prstGeom>
              <a:solidFill>
                <a:schemeClr val="bg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bg1"/>
                </a:extrusionClr>
              </a:sp3d>
            </p:spPr>
            <p:txBody>
              <a:bodyPr wrap="none" anchor="ctr">
                <a:flatTx/>
              </a:bodyPr>
              <a:lstStyle/>
              <a:p>
                <a:pPr algn="ctr"/>
                <a:r>
                  <a:rPr lang="en-US" altLang="zh-CN" sz="1600">
                    <a:latin typeface="Times New Roman" pitchFamily="18" charset="0"/>
                  </a:rPr>
                  <a:t>Receiver</a:t>
                </a:r>
              </a:p>
            </p:txBody>
          </p:sp>
        </p:grpSp>
        <p:sp>
          <p:nvSpPr>
            <p:cNvPr id="201769" name="Line 22"/>
            <p:cNvSpPr>
              <a:spLocks noChangeShapeType="1"/>
            </p:cNvSpPr>
            <p:nvPr/>
          </p:nvSpPr>
          <p:spPr bwMode="auto">
            <a:xfrm>
              <a:off x="1610" y="2931"/>
              <a:ext cx="2359" cy="0"/>
            </a:xfrm>
            <a:prstGeom prst="line">
              <a:avLst/>
            </a:prstGeom>
            <a:noFill/>
            <a:ln w="38100">
              <a:solidFill>
                <a:schemeClr val="tx1"/>
              </a:solidFill>
              <a:round/>
              <a:headEnd/>
              <a:tailEnd type="triangle" w="med" len="med"/>
            </a:ln>
          </p:spPr>
          <p:txBody>
            <a:bodyPr/>
            <a:lstStyle/>
            <a:p>
              <a:endParaRPr lang="zh-CN" altLang="en-US"/>
            </a:p>
          </p:txBody>
        </p:sp>
      </p:grpSp>
      <p:grpSp>
        <p:nvGrpSpPr>
          <p:cNvPr id="7" name="Group 23"/>
          <p:cNvGrpSpPr>
            <a:grpSpLocks/>
          </p:cNvGrpSpPr>
          <p:nvPr/>
        </p:nvGrpSpPr>
        <p:grpSpPr bwMode="auto">
          <a:xfrm>
            <a:off x="251520" y="3197373"/>
            <a:ext cx="1873250" cy="854075"/>
            <a:chOff x="521" y="1318"/>
            <a:chExt cx="1268" cy="538"/>
          </a:xfrm>
        </p:grpSpPr>
        <p:sp>
          <p:nvSpPr>
            <p:cNvPr id="201765" name="Rectangle 24"/>
            <p:cNvSpPr>
              <a:spLocks noChangeArrowheads="1"/>
            </p:cNvSpPr>
            <p:nvPr/>
          </p:nvSpPr>
          <p:spPr bwMode="auto">
            <a:xfrm>
              <a:off x="521" y="1616"/>
              <a:ext cx="1200" cy="24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Home</a:t>
              </a:r>
            </a:p>
          </p:txBody>
        </p:sp>
        <p:sp>
          <p:nvSpPr>
            <p:cNvPr id="201766" name="Oval 25"/>
            <p:cNvSpPr>
              <a:spLocks noChangeArrowheads="1"/>
            </p:cNvSpPr>
            <p:nvPr/>
          </p:nvSpPr>
          <p:spPr bwMode="auto">
            <a:xfrm>
              <a:off x="760" y="1324"/>
              <a:ext cx="768" cy="192"/>
            </a:xfrm>
            <a:prstGeom prst="ellipse">
              <a:avLst/>
            </a:prstGeom>
            <a:solidFill>
              <a:schemeClr val="bg1"/>
            </a:solidFill>
            <a:ln w="9525">
              <a:solidFill>
                <a:schemeClr val="tx1"/>
              </a:solidFill>
              <a:round/>
              <a:headEnd/>
              <a:tailEnd/>
            </a:ln>
          </p:spPr>
          <p:txBody>
            <a:bodyPr wrap="none" anchor="ctr"/>
            <a:lstStyle/>
            <a:p>
              <a:pPr algn="ctr"/>
              <a:r>
                <a:rPr lang="en-US" altLang="zh-CN" sz="1600">
                  <a:latin typeface="Times New Roman" pitchFamily="18" charset="0"/>
                </a:rPr>
                <a:t>R</a:t>
              </a:r>
            </a:p>
          </p:txBody>
        </p:sp>
        <p:sp>
          <p:nvSpPr>
            <p:cNvPr id="201767" name="Rectangle 26"/>
            <p:cNvSpPr>
              <a:spLocks noChangeArrowheads="1"/>
            </p:cNvSpPr>
            <p:nvPr/>
          </p:nvSpPr>
          <p:spPr bwMode="auto">
            <a:xfrm>
              <a:off x="1597" y="1318"/>
              <a:ext cx="192" cy="192"/>
            </a:xfrm>
            <a:prstGeom prst="rect">
              <a:avLst/>
            </a:prstGeom>
            <a:solidFill>
              <a:schemeClr val="bg1"/>
            </a:solidFill>
            <a:ln w="9525">
              <a:noFill/>
              <a:miter lim="800000"/>
              <a:headEnd/>
              <a:tailEnd/>
            </a:ln>
          </p:spPr>
          <p:txBody>
            <a:bodyPr wrap="none" anchor="ctr"/>
            <a:lstStyle/>
            <a:p>
              <a:pPr algn="ctr"/>
              <a:r>
                <a:rPr lang="en-US" altLang="zh-CN" sz="1400">
                  <a:latin typeface="Times New Roman" pitchFamily="18" charset="0"/>
                </a:rPr>
                <a:t>MB</a:t>
              </a:r>
            </a:p>
          </p:txBody>
        </p:sp>
      </p:grpSp>
      <p:grpSp>
        <p:nvGrpSpPr>
          <p:cNvPr id="8" name="Group 27"/>
          <p:cNvGrpSpPr>
            <a:grpSpLocks/>
          </p:cNvGrpSpPr>
          <p:nvPr/>
        </p:nvGrpSpPr>
        <p:grpSpPr bwMode="auto">
          <a:xfrm>
            <a:off x="2015233" y="2837011"/>
            <a:ext cx="6400800" cy="415925"/>
            <a:chOff x="1111" y="1071"/>
            <a:chExt cx="4032" cy="262"/>
          </a:xfrm>
        </p:grpSpPr>
        <p:sp>
          <p:nvSpPr>
            <p:cNvPr id="201761" name="Line 28"/>
            <p:cNvSpPr>
              <a:spLocks noChangeShapeType="1"/>
            </p:cNvSpPr>
            <p:nvPr/>
          </p:nvSpPr>
          <p:spPr bwMode="auto">
            <a:xfrm flipV="1">
              <a:off x="5143" y="1093"/>
              <a:ext cx="0" cy="240"/>
            </a:xfrm>
            <a:prstGeom prst="line">
              <a:avLst/>
            </a:prstGeom>
            <a:noFill/>
            <a:ln w="28575">
              <a:solidFill>
                <a:schemeClr val="tx1"/>
              </a:solidFill>
              <a:round/>
              <a:headEnd/>
              <a:tailEnd type="stealth" w="lg" len="lg"/>
            </a:ln>
          </p:spPr>
          <p:txBody>
            <a:bodyPr wrap="none"/>
            <a:lstStyle/>
            <a:p>
              <a:endParaRPr lang="zh-CN" altLang="en-US"/>
            </a:p>
          </p:txBody>
        </p:sp>
        <p:sp>
          <p:nvSpPr>
            <p:cNvPr id="201762" name="Line 29"/>
            <p:cNvSpPr>
              <a:spLocks noChangeShapeType="1"/>
            </p:cNvSpPr>
            <p:nvPr/>
          </p:nvSpPr>
          <p:spPr bwMode="auto">
            <a:xfrm flipH="1">
              <a:off x="1111" y="1093"/>
              <a:ext cx="4030" cy="0"/>
            </a:xfrm>
            <a:prstGeom prst="line">
              <a:avLst/>
            </a:prstGeom>
            <a:noFill/>
            <a:ln w="28575">
              <a:solidFill>
                <a:schemeClr val="tx1"/>
              </a:solidFill>
              <a:round/>
              <a:headEnd/>
              <a:tailEnd type="stealth" w="lg" len="lg"/>
            </a:ln>
          </p:spPr>
          <p:txBody>
            <a:bodyPr wrap="none"/>
            <a:lstStyle/>
            <a:p>
              <a:endParaRPr lang="zh-CN" altLang="en-US"/>
            </a:p>
          </p:txBody>
        </p:sp>
        <p:sp>
          <p:nvSpPr>
            <p:cNvPr id="201763" name="Line 30"/>
            <p:cNvSpPr>
              <a:spLocks noChangeShapeType="1"/>
            </p:cNvSpPr>
            <p:nvPr/>
          </p:nvSpPr>
          <p:spPr bwMode="auto">
            <a:xfrm>
              <a:off x="2383" y="1093"/>
              <a:ext cx="0" cy="240"/>
            </a:xfrm>
            <a:prstGeom prst="line">
              <a:avLst/>
            </a:prstGeom>
            <a:noFill/>
            <a:ln w="28575">
              <a:solidFill>
                <a:schemeClr val="tx1"/>
              </a:solidFill>
              <a:round/>
              <a:headEnd/>
              <a:tailEnd type="stealth" w="lg" len="lg"/>
            </a:ln>
          </p:spPr>
          <p:txBody>
            <a:bodyPr wrap="none"/>
            <a:lstStyle/>
            <a:p>
              <a:endParaRPr lang="zh-CN" altLang="en-US"/>
            </a:p>
          </p:txBody>
        </p:sp>
        <p:sp>
          <p:nvSpPr>
            <p:cNvPr id="201764" name="Line 31"/>
            <p:cNvSpPr>
              <a:spLocks noChangeShapeType="1"/>
            </p:cNvSpPr>
            <p:nvPr/>
          </p:nvSpPr>
          <p:spPr bwMode="auto">
            <a:xfrm>
              <a:off x="1156" y="1071"/>
              <a:ext cx="0" cy="227"/>
            </a:xfrm>
            <a:prstGeom prst="line">
              <a:avLst/>
            </a:prstGeom>
            <a:noFill/>
            <a:ln w="9525">
              <a:solidFill>
                <a:schemeClr val="tx1"/>
              </a:solidFill>
              <a:round/>
              <a:headEnd/>
              <a:tailEnd type="triangle" w="med" len="med"/>
            </a:ln>
          </p:spPr>
          <p:txBody>
            <a:bodyPr wrap="none"/>
            <a:lstStyle/>
            <a:p>
              <a:endParaRPr lang="zh-CN" altLang="en-US"/>
            </a:p>
          </p:txBody>
        </p:sp>
      </p:grpSp>
      <p:grpSp>
        <p:nvGrpSpPr>
          <p:cNvPr id="9" name="Group 32"/>
          <p:cNvGrpSpPr>
            <a:grpSpLocks/>
          </p:cNvGrpSpPr>
          <p:nvPr/>
        </p:nvGrpSpPr>
        <p:grpSpPr bwMode="auto">
          <a:xfrm>
            <a:off x="1943795" y="2621111"/>
            <a:ext cx="6619875" cy="631825"/>
            <a:chOff x="1066" y="935"/>
            <a:chExt cx="4170" cy="398"/>
          </a:xfrm>
        </p:grpSpPr>
        <p:sp>
          <p:nvSpPr>
            <p:cNvPr id="201757" name="Line 33"/>
            <p:cNvSpPr>
              <a:spLocks noChangeShapeType="1"/>
            </p:cNvSpPr>
            <p:nvPr/>
          </p:nvSpPr>
          <p:spPr bwMode="auto">
            <a:xfrm flipV="1">
              <a:off x="2200" y="949"/>
              <a:ext cx="0" cy="384"/>
            </a:xfrm>
            <a:prstGeom prst="line">
              <a:avLst/>
            </a:prstGeom>
            <a:noFill/>
            <a:ln w="28575">
              <a:solidFill>
                <a:schemeClr val="tx1"/>
              </a:solidFill>
              <a:round/>
              <a:headEnd/>
              <a:tailEnd type="arrow" w="lg" len="lg"/>
            </a:ln>
          </p:spPr>
          <p:txBody>
            <a:bodyPr wrap="none"/>
            <a:lstStyle/>
            <a:p>
              <a:endParaRPr lang="zh-CN" altLang="en-US"/>
            </a:p>
          </p:txBody>
        </p:sp>
        <p:sp>
          <p:nvSpPr>
            <p:cNvPr id="201758" name="Line 34"/>
            <p:cNvSpPr>
              <a:spLocks noChangeShapeType="1"/>
            </p:cNvSpPr>
            <p:nvPr/>
          </p:nvSpPr>
          <p:spPr bwMode="auto">
            <a:xfrm>
              <a:off x="1066" y="949"/>
              <a:ext cx="4170" cy="0"/>
            </a:xfrm>
            <a:prstGeom prst="line">
              <a:avLst/>
            </a:prstGeom>
            <a:noFill/>
            <a:ln w="28575">
              <a:solidFill>
                <a:schemeClr val="tx1"/>
              </a:solidFill>
              <a:round/>
              <a:headEnd/>
              <a:tailEnd type="arrow" w="lg" len="lg"/>
            </a:ln>
          </p:spPr>
          <p:txBody>
            <a:bodyPr wrap="none"/>
            <a:lstStyle/>
            <a:p>
              <a:endParaRPr lang="zh-CN" altLang="en-US"/>
            </a:p>
          </p:txBody>
        </p:sp>
        <p:sp>
          <p:nvSpPr>
            <p:cNvPr id="201759" name="Line 35"/>
            <p:cNvSpPr>
              <a:spLocks noChangeShapeType="1"/>
            </p:cNvSpPr>
            <p:nvPr/>
          </p:nvSpPr>
          <p:spPr bwMode="auto">
            <a:xfrm>
              <a:off x="5236" y="949"/>
              <a:ext cx="0" cy="384"/>
            </a:xfrm>
            <a:prstGeom prst="line">
              <a:avLst/>
            </a:prstGeom>
            <a:noFill/>
            <a:ln w="28575">
              <a:solidFill>
                <a:schemeClr val="tx1"/>
              </a:solidFill>
              <a:round/>
              <a:headEnd/>
              <a:tailEnd type="arrow" w="lg" len="lg"/>
            </a:ln>
          </p:spPr>
          <p:txBody>
            <a:bodyPr wrap="none"/>
            <a:lstStyle/>
            <a:p>
              <a:endParaRPr lang="zh-CN" altLang="en-US"/>
            </a:p>
          </p:txBody>
        </p:sp>
        <p:sp>
          <p:nvSpPr>
            <p:cNvPr id="201760" name="Line 36"/>
            <p:cNvSpPr>
              <a:spLocks noChangeShapeType="1"/>
            </p:cNvSpPr>
            <p:nvPr/>
          </p:nvSpPr>
          <p:spPr bwMode="auto">
            <a:xfrm flipV="1">
              <a:off x="1066" y="935"/>
              <a:ext cx="0" cy="318"/>
            </a:xfrm>
            <a:prstGeom prst="line">
              <a:avLst/>
            </a:prstGeom>
            <a:noFill/>
            <a:ln w="9525">
              <a:solidFill>
                <a:schemeClr val="tx1"/>
              </a:solidFill>
              <a:round/>
              <a:headEnd/>
              <a:tailEnd type="triangle" w="med" len="med"/>
            </a:ln>
          </p:spPr>
          <p:txBody>
            <a:bodyPr wrap="none"/>
            <a:lstStyle/>
            <a:p>
              <a:endParaRPr lang="zh-CN" altLang="en-US"/>
            </a:p>
          </p:txBody>
        </p:sp>
      </p:grpSp>
      <p:grpSp>
        <p:nvGrpSpPr>
          <p:cNvPr id="10" name="Group 37"/>
          <p:cNvGrpSpPr>
            <a:grpSpLocks/>
          </p:cNvGrpSpPr>
          <p:nvPr/>
        </p:nvGrpSpPr>
        <p:grpSpPr bwMode="auto">
          <a:xfrm>
            <a:off x="2015233" y="3486298"/>
            <a:ext cx="6192837" cy="2159000"/>
            <a:chOff x="1111" y="1480"/>
            <a:chExt cx="3901" cy="1360"/>
          </a:xfrm>
        </p:grpSpPr>
        <p:sp>
          <p:nvSpPr>
            <p:cNvPr id="201754" name="Line 38"/>
            <p:cNvSpPr>
              <a:spLocks noChangeShapeType="1"/>
            </p:cNvSpPr>
            <p:nvPr/>
          </p:nvSpPr>
          <p:spPr bwMode="auto">
            <a:xfrm flipH="1" flipV="1">
              <a:off x="2426" y="1525"/>
              <a:ext cx="2416" cy="1270"/>
            </a:xfrm>
            <a:prstGeom prst="line">
              <a:avLst/>
            </a:prstGeom>
            <a:noFill/>
            <a:ln w="28575">
              <a:solidFill>
                <a:schemeClr val="tx1"/>
              </a:solidFill>
              <a:round/>
              <a:headEnd/>
              <a:tailEnd type="triangle" w="med" len="med"/>
            </a:ln>
          </p:spPr>
          <p:txBody>
            <a:bodyPr/>
            <a:lstStyle/>
            <a:p>
              <a:endParaRPr lang="zh-CN" altLang="en-US"/>
            </a:p>
          </p:txBody>
        </p:sp>
        <p:sp>
          <p:nvSpPr>
            <p:cNvPr id="201755" name="Line 39"/>
            <p:cNvSpPr>
              <a:spLocks noChangeShapeType="1"/>
            </p:cNvSpPr>
            <p:nvPr/>
          </p:nvSpPr>
          <p:spPr bwMode="auto">
            <a:xfrm flipV="1">
              <a:off x="4875" y="1525"/>
              <a:ext cx="137" cy="1172"/>
            </a:xfrm>
            <a:prstGeom prst="line">
              <a:avLst/>
            </a:prstGeom>
            <a:noFill/>
            <a:ln w="28575">
              <a:solidFill>
                <a:schemeClr val="tx1"/>
              </a:solidFill>
              <a:round/>
              <a:headEnd/>
              <a:tailEnd type="triangle" w="med" len="med"/>
            </a:ln>
          </p:spPr>
          <p:txBody>
            <a:bodyPr/>
            <a:lstStyle/>
            <a:p>
              <a:endParaRPr lang="zh-CN" altLang="en-US"/>
            </a:p>
          </p:txBody>
        </p:sp>
        <p:sp>
          <p:nvSpPr>
            <p:cNvPr id="201756" name="Line 40"/>
            <p:cNvSpPr>
              <a:spLocks noChangeShapeType="1"/>
            </p:cNvSpPr>
            <p:nvPr/>
          </p:nvSpPr>
          <p:spPr bwMode="auto">
            <a:xfrm flipH="1" flipV="1">
              <a:off x="1111" y="1480"/>
              <a:ext cx="3686" cy="1360"/>
            </a:xfrm>
            <a:prstGeom prst="line">
              <a:avLst/>
            </a:prstGeom>
            <a:noFill/>
            <a:ln w="28575">
              <a:solidFill>
                <a:schemeClr val="tx1"/>
              </a:solidFill>
              <a:round/>
              <a:headEnd/>
              <a:tailEnd type="triangle" w="med" len="med"/>
            </a:ln>
          </p:spPr>
          <p:txBody>
            <a:bodyPr/>
            <a:lstStyle/>
            <a:p>
              <a:endParaRPr lang="zh-CN" altLang="en-US"/>
            </a:p>
          </p:txBody>
        </p:sp>
      </p:grpSp>
      <p:grpSp>
        <p:nvGrpSpPr>
          <p:cNvPr id="11" name="Group 41"/>
          <p:cNvGrpSpPr>
            <a:grpSpLocks/>
          </p:cNvGrpSpPr>
          <p:nvPr/>
        </p:nvGrpSpPr>
        <p:grpSpPr bwMode="auto">
          <a:xfrm>
            <a:off x="7847708" y="3629173"/>
            <a:ext cx="647700" cy="2249488"/>
            <a:chOff x="4785" y="1570"/>
            <a:chExt cx="408" cy="1417"/>
          </a:xfrm>
        </p:grpSpPr>
        <p:sp>
          <p:nvSpPr>
            <p:cNvPr id="201752" name="Rectangle 42"/>
            <p:cNvSpPr>
              <a:spLocks noChangeArrowheads="1"/>
            </p:cNvSpPr>
            <p:nvPr/>
          </p:nvSpPr>
          <p:spPr bwMode="auto">
            <a:xfrm>
              <a:off x="4785" y="2795"/>
              <a:ext cx="192" cy="192"/>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MB</a:t>
              </a:r>
            </a:p>
          </p:txBody>
        </p:sp>
        <p:sp>
          <p:nvSpPr>
            <p:cNvPr id="201753" name="Line 43"/>
            <p:cNvSpPr>
              <a:spLocks noChangeShapeType="1"/>
            </p:cNvSpPr>
            <p:nvPr/>
          </p:nvSpPr>
          <p:spPr bwMode="auto">
            <a:xfrm flipH="1">
              <a:off x="5012" y="1570"/>
              <a:ext cx="181" cy="1180"/>
            </a:xfrm>
            <a:prstGeom prst="line">
              <a:avLst/>
            </a:prstGeom>
            <a:noFill/>
            <a:ln w="9525">
              <a:solidFill>
                <a:schemeClr val="tx1"/>
              </a:solidFill>
              <a:round/>
              <a:headEnd/>
              <a:tailEnd type="triangle" w="med" len="med"/>
            </a:ln>
          </p:spPr>
          <p:txBody>
            <a:bodyPr wrap="none"/>
            <a:lstStyle/>
            <a:p>
              <a:endParaRPr lang="zh-CN" altLang="en-US"/>
            </a:p>
          </p:txBody>
        </p:sp>
      </p:grpSp>
      <p:grpSp>
        <p:nvGrpSpPr>
          <p:cNvPr id="12" name="Group 44"/>
          <p:cNvGrpSpPr>
            <a:grpSpLocks/>
          </p:cNvGrpSpPr>
          <p:nvPr/>
        </p:nvGrpSpPr>
        <p:grpSpPr bwMode="auto">
          <a:xfrm>
            <a:off x="3815458" y="1470173"/>
            <a:ext cx="4464050" cy="1727200"/>
            <a:chOff x="2245" y="210"/>
            <a:chExt cx="2812" cy="1088"/>
          </a:xfrm>
        </p:grpSpPr>
        <p:sp>
          <p:nvSpPr>
            <p:cNvPr id="201749" name="AutoShape 45"/>
            <p:cNvSpPr>
              <a:spLocks/>
            </p:cNvSpPr>
            <p:nvPr/>
          </p:nvSpPr>
          <p:spPr bwMode="auto">
            <a:xfrm>
              <a:off x="2562" y="210"/>
              <a:ext cx="1080" cy="384"/>
            </a:xfrm>
            <a:prstGeom prst="borderCallout1">
              <a:avLst>
                <a:gd name="adj1" fmla="val 18750"/>
                <a:gd name="adj2" fmla="val -4444"/>
                <a:gd name="adj3" fmla="val 242190"/>
                <a:gd name="adj4" fmla="val -130093"/>
              </a:avLst>
            </a:prstGeom>
            <a:solidFill>
              <a:schemeClr val="accent1"/>
            </a:solidFill>
            <a:ln w="9525">
              <a:solidFill>
                <a:schemeClr val="tx1"/>
              </a:solidFill>
              <a:miter lim="800000"/>
              <a:headEnd/>
              <a:tailEnd/>
            </a:ln>
          </p:spPr>
          <p:txBody>
            <a:bodyPr/>
            <a:lstStyle/>
            <a:p>
              <a:pPr algn="ctr"/>
              <a:r>
                <a:rPr lang="en-US" altLang="zh-CN" sz="3200"/>
                <a:t>update</a:t>
              </a:r>
            </a:p>
          </p:txBody>
        </p:sp>
        <p:sp>
          <p:nvSpPr>
            <p:cNvPr id="201750" name="Line 46"/>
            <p:cNvSpPr>
              <a:spLocks noChangeShapeType="1"/>
            </p:cNvSpPr>
            <p:nvPr/>
          </p:nvSpPr>
          <p:spPr bwMode="auto">
            <a:xfrm flipH="1">
              <a:off x="2245" y="618"/>
              <a:ext cx="454" cy="680"/>
            </a:xfrm>
            <a:prstGeom prst="line">
              <a:avLst/>
            </a:prstGeom>
            <a:noFill/>
            <a:ln w="9525">
              <a:solidFill>
                <a:schemeClr val="tx1"/>
              </a:solidFill>
              <a:round/>
              <a:headEnd/>
              <a:tailEnd/>
            </a:ln>
          </p:spPr>
          <p:txBody>
            <a:bodyPr wrap="none"/>
            <a:lstStyle/>
            <a:p>
              <a:endParaRPr lang="zh-CN" altLang="en-US"/>
            </a:p>
          </p:txBody>
        </p:sp>
        <p:sp>
          <p:nvSpPr>
            <p:cNvPr id="201751" name="Line 47"/>
            <p:cNvSpPr>
              <a:spLocks noChangeShapeType="1"/>
            </p:cNvSpPr>
            <p:nvPr/>
          </p:nvSpPr>
          <p:spPr bwMode="auto">
            <a:xfrm>
              <a:off x="3560" y="618"/>
              <a:ext cx="1497" cy="680"/>
            </a:xfrm>
            <a:prstGeom prst="line">
              <a:avLst/>
            </a:prstGeom>
            <a:noFill/>
            <a:ln w="9525">
              <a:solidFill>
                <a:schemeClr val="tx1"/>
              </a:solidFill>
              <a:round/>
              <a:headEnd/>
              <a:tailEnd/>
            </a:ln>
          </p:spPr>
          <p:txBody>
            <a:bodyPr wrap="none"/>
            <a:lstStyle/>
            <a:p>
              <a:endParaRPr lang="zh-CN" altLang="en-US"/>
            </a:p>
          </p:txBody>
        </p:sp>
      </p:grpSp>
      <p:sp>
        <p:nvSpPr>
          <p:cNvPr id="49" name="TextBox 48"/>
          <p:cNvSpPr txBox="1"/>
          <p:nvPr/>
        </p:nvSpPr>
        <p:spPr>
          <a:xfrm>
            <a:off x="4463480" y="2837606"/>
            <a:ext cx="1656184" cy="369332"/>
          </a:xfrm>
          <a:prstGeom prst="rect">
            <a:avLst/>
          </a:prstGeom>
          <a:noFill/>
        </p:spPr>
        <p:txBody>
          <a:bodyPr wrap="square" rtlCol="0">
            <a:spAutoFit/>
          </a:bodyPr>
          <a:lstStyle/>
          <a:p>
            <a:r>
              <a:rPr lang="en-US" altLang="zh-CN" b="1" dirty="0" smtClean="0"/>
              <a:t>deregister</a:t>
            </a:r>
            <a:endParaRPr lang="zh-CN" altLang="en-US" b="1" dirty="0"/>
          </a:p>
        </p:txBody>
      </p:sp>
      <p:sp>
        <p:nvSpPr>
          <p:cNvPr id="50" name="TextBox 49"/>
          <p:cNvSpPr txBox="1"/>
          <p:nvPr/>
        </p:nvSpPr>
        <p:spPr>
          <a:xfrm>
            <a:off x="4463480" y="2261542"/>
            <a:ext cx="1656184" cy="369332"/>
          </a:xfrm>
          <a:prstGeom prst="rect">
            <a:avLst/>
          </a:prstGeom>
          <a:noFill/>
        </p:spPr>
        <p:txBody>
          <a:bodyPr wrap="square" rtlCol="0">
            <a:spAutoFit/>
          </a:bodyPr>
          <a:lstStyle/>
          <a:p>
            <a:r>
              <a:rPr lang="en-US" altLang="zh-CN" b="1" dirty="0" smtClean="0"/>
              <a:t>ACK</a:t>
            </a:r>
            <a:endParaRPr lang="zh-CN" altLang="en-US" b="1" dirty="0"/>
          </a:p>
        </p:txBody>
      </p:sp>
      <p:sp>
        <p:nvSpPr>
          <p:cNvPr id="51" name="TextBox 50"/>
          <p:cNvSpPr txBox="1"/>
          <p:nvPr/>
        </p:nvSpPr>
        <p:spPr>
          <a:xfrm>
            <a:off x="6767736" y="4700522"/>
            <a:ext cx="1656184" cy="369332"/>
          </a:xfrm>
          <a:prstGeom prst="rect">
            <a:avLst/>
          </a:prstGeom>
          <a:noFill/>
        </p:spPr>
        <p:txBody>
          <a:bodyPr wrap="square" rtlCol="0">
            <a:spAutoFit/>
          </a:bodyPr>
          <a:lstStyle/>
          <a:p>
            <a:r>
              <a:rPr lang="en-US" altLang="zh-CN" b="1" dirty="0" smtClean="0"/>
              <a:t>register</a:t>
            </a:r>
            <a:endParaRPr lang="zh-CN" altLang="en-US" b="1" dirty="0"/>
          </a:p>
        </p:txBody>
      </p:sp>
      <p:sp>
        <p:nvSpPr>
          <p:cNvPr id="56"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57"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58" name="灯片编号占位符 3"/>
          <p:cNvSpPr>
            <a:spLocks noGrp="1"/>
          </p:cNvSpPr>
          <p:nvPr>
            <p:ph type="sldNum" sz="quarter" idx="12"/>
          </p:nvPr>
        </p:nvSpPr>
        <p:spPr>
          <a:xfrm>
            <a:off x="8204396" y="6476999"/>
            <a:ext cx="733864" cy="274320"/>
          </a:xfrm>
          <a:prstGeom prst="rect">
            <a:avLst/>
          </a:prstGeom>
        </p:spPr>
        <p:txBody>
          <a:bodyPr/>
          <a:lstStyle/>
          <a:p>
            <a:pPr algn="ctr">
              <a:defRPr/>
            </a:pPr>
            <a:fld id="{A52F2995-70D2-4C90-8155-837E51B10493}" type="slidenum">
              <a:rPr lang="en-US" altLang="zh-CN">
                <a:solidFill>
                  <a:schemeClr val="tx1"/>
                </a:solidFill>
              </a:rPr>
              <a:pPr algn="ctr">
                <a:defRPr/>
              </a:pPr>
              <a:t>76</a:t>
            </a:fld>
            <a:endParaRPr lang="en-US" altLang="zh-CN" dirty="0">
              <a:solidFill>
                <a:schemeClr val="tx1"/>
              </a:solidFill>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978385"/>
                                        </p:tgtEl>
                                        <p:attrNameLst>
                                          <p:attrName>style.visibility</p:attrName>
                                        </p:attrNameLst>
                                      </p:cBhvr>
                                      <p:to>
                                        <p:strVal val="visible"/>
                                      </p:to>
                                    </p:set>
                                    <p:animEffect transition="in" filter="wipe(down)">
                                      <p:cBhvr>
                                        <p:cTn id="7" dur="500"/>
                                        <p:tgtEl>
                                          <p:spTgt spid="1978385"/>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left)">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2"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wipe(right)">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49"/>
                                        </p:tgtEl>
                                        <p:attrNameLst>
                                          <p:attrName>style.visibility</p:attrName>
                                        </p:attrNameLst>
                                      </p:cBhvr>
                                      <p:to>
                                        <p:strVal val="visible"/>
                                      </p:to>
                                    </p:set>
                                  </p:childTnLst>
                                </p:cTn>
                              </p:par>
                            </p:childTnLst>
                          </p:cTn>
                        </p:par>
                      </p:childTnLst>
                    </p:cTn>
                  </p:par>
                  <p:par>
                    <p:cTn id="22" fill="hold">
                      <p:stCondLst>
                        <p:cond delay="indefinite"/>
                      </p:stCondLst>
                      <p:childTnLst>
                        <p:par>
                          <p:cTn id="23" fill="hold">
                            <p:stCondLst>
                              <p:cond delay="0"/>
                            </p:stCondLst>
                            <p:childTnLst>
                              <p:par>
                                <p:cTn id="24" presetID="22" presetClass="entr" presetSubtype="8" fill="hold" nodeType="clickEffect">
                                  <p:stCondLst>
                                    <p:cond delay="0"/>
                                  </p:stCondLst>
                                  <p:childTnLst>
                                    <p:set>
                                      <p:cBhvr>
                                        <p:cTn id="25" dur="1" fill="hold">
                                          <p:stCondLst>
                                            <p:cond delay="0"/>
                                          </p:stCondLst>
                                        </p:cTn>
                                        <p:tgtEl>
                                          <p:spTgt spid="9"/>
                                        </p:tgtEl>
                                        <p:attrNameLst>
                                          <p:attrName>style.visibility</p:attrName>
                                        </p:attrNameLst>
                                      </p:cBhvr>
                                      <p:to>
                                        <p:strVal val="visible"/>
                                      </p:to>
                                    </p:set>
                                    <p:animEffect transition="in" filter="wipe(left)">
                                      <p:cBhvr>
                                        <p:cTn id="26" dur="500"/>
                                        <p:tgtEl>
                                          <p:spTgt spid="9"/>
                                        </p:tgtEl>
                                      </p:cBhvr>
                                    </p:animEffec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0"/>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6" presetClass="emph" presetSubtype="0" fill="hold" grpId="0" nodeType="clickEffect">
                                  <p:stCondLst>
                                    <p:cond delay="0"/>
                                  </p:stCondLst>
                                  <p:childTnLst>
                                    <p:animScale>
                                      <p:cBhvr>
                                        <p:cTn id="34" dur="1000" fill="hold"/>
                                        <p:tgtEl>
                                          <p:spTgt spid="1978380"/>
                                        </p:tgtEl>
                                      </p:cBhvr>
                                      <p:by x="50000" y="50000"/>
                                    </p:animScale>
                                  </p:childTnLst>
                                </p:cTn>
                              </p:par>
                            </p:childTnLst>
                          </p:cTn>
                        </p:par>
                      </p:childTnLst>
                    </p:cTn>
                  </p:par>
                  <p:par>
                    <p:cTn id="35" fill="hold">
                      <p:stCondLst>
                        <p:cond delay="indefinite"/>
                      </p:stCondLst>
                      <p:childTnLst>
                        <p:par>
                          <p:cTn id="36" fill="hold">
                            <p:stCondLst>
                              <p:cond delay="0"/>
                            </p:stCondLst>
                            <p:childTnLst>
                              <p:par>
                                <p:cTn id="37" presetID="22" presetClass="entr" presetSubtype="1"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wipe(up)">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4" fill="hold" nodeType="clickEffect">
                                  <p:stCondLst>
                                    <p:cond delay="0"/>
                                  </p:stCondLst>
                                  <p:childTnLst>
                                    <p:set>
                                      <p:cBhvr>
                                        <p:cTn id="43" dur="1" fill="hold">
                                          <p:stCondLst>
                                            <p:cond delay="0"/>
                                          </p:stCondLst>
                                        </p:cTn>
                                        <p:tgtEl>
                                          <p:spTgt spid="10"/>
                                        </p:tgtEl>
                                        <p:attrNameLst>
                                          <p:attrName>style.visibility</p:attrName>
                                        </p:attrNameLst>
                                      </p:cBhvr>
                                      <p:to>
                                        <p:strVal val="visible"/>
                                      </p:to>
                                    </p:set>
                                    <p:animEffect transition="in" filter="wipe(down)">
                                      <p:cBhvr>
                                        <p:cTn id="44" dur="500"/>
                                        <p:tgtEl>
                                          <p:spTgt spid="10"/>
                                        </p:tgtEl>
                                      </p:cBhvr>
                                    </p:animEffec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51"/>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22" presetClass="entr" presetSubtype="4" fill="hold" nodeType="clickEffect">
                                  <p:stCondLst>
                                    <p:cond delay="0"/>
                                  </p:stCondLst>
                                  <p:childTnLst>
                                    <p:set>
                                      <p:cBhvr>
                                        <p:cTn id="52" dur="1" fill="hold">
                                          <p:stCondLst>
                                            <p:cond delay="0"/>
                                          </p:stCondLst>
                                        </p:cTn>
                                        <p:tgtEl>
                                          <p:spTgt spid="12"/>
                                        </p:tgtEl>
                                        <p:attrNameLst>
                                          <p:attrName>style.visibility</p:attrName>
                                        </p:attrNameLst>
                                      </p:cBhvr>
                                      <p:to>
                                        <p:strVal val="visible"/>
                                      </p:to>
                                    </p:set>
                                    <p:animEffect transition="in" filter="wipe(down)">
                                      <p:cBhvr>
                                        <p:cTn id="5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78380" grpId="0" animBg="1"/>
      <p:bldP spid="1978385" grpId="0" animBg="1"/>
      <p:bldP spid="49" grpId="0"/>
      <p:bldP spid="50" grpId="0"/>
      <p:bldP spid="51" grpId="0"/>
    </p:bldLst>
  </p:timing>
</p:sld>
</file>

<file path=ppt/slides/slide7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p:txBody>
          <a:bodyPr/>
          <a:lstStyle/>
          <a:p>
            <a:pPr eaLnBrk="1" hangingPunct="1"/>
            <a:r>
              <a:rPr lang="en-US" altLang="zh-CN" dirty="0" smtClean="0"/>
              <a:t>The </a:t>
            </a:r>
            <a:r>
              <a:rPr lang="en-US" altLang="zh-CN" b="1" i="1" dirty="0" smtClean="0"/>
              <a:t>ARP</a:t>
            </a:r>
            <a:r>
              <a:rPr lang="en-US" altLang="zh-CN" dirty="0" smtClean="0"/>
              <a:t> Protocol </a:t>
            </a:r>
            <a:br>
              <a:rPr lang="en-US" altLang="zh-CN" dirty="0" smtClean="0"/>
            </a:br>
            <a:r>
              <a:rPr lang="en-US" altLang="zh-CN" sz="2500" dirty="0" smtClean="0">
                <a:latin typeface="Arial" charset="0"/>
              </a:rPr>
              <a:t>–</a:t>
            </a:r>
            <a:r>
              <a:rPr lang="en-US" altLang="zh-CN" sz="2500" dirty="0" smtClean="0"/>
              <a:t> Basic Idea</a:t>
            </a:r>
          </a:p>
        </p:txBody>
      </p:sp>
      <p:sp>
        <p:nvSpPr>
          <p:cNvPr id="1980419" name="Rectangle 3"/>
          <p:cNvSpPr>
            <a:spLocks noGrp="1" noChangeArrowheads="1"/>
          </p:cNvSpPr>
          <p:nvPr>
            <p:ph idx="1"/>
          </p:nvPr>
        </p:nvSpPr>
        <p:spPr>
          <a:xfrm>
            <a:off x="566738" y="1752600"/>
            <a:ext cx="8001000" cy="4700588"/>
          </a:xfrm>
        </p:spPr>
        <p:txBody>
          <a:bodyPr/>
          <a:lstStyle/>
          <a:p>
            <a:pPr eaLnBrk="1" hangingPunct="1"/>
            <a:r>
              <a:rPr lang="zh-CN" altLang="en-US" sz="2800" dirty="0" smtClean="0"/>
              <a:t>信件路由</a:t>
            </a:r>
          </a:p>
          <a:p>
            <a:pPr lvl="1" eaLnBrk="1" hangingPunct="1"/>
            <a:r>
              <a:rPr lang="zh-CN" altLang="en-US" dirty="0" smtClean="0"/>
              <a:t>每个发送者维护一个接受者</a:t>
            </a:r>
            <a:r>
              <a:rPr lang="en-US" altLang="zh-CN" dirty="0" smtClean="0"/>
              <a:t>agent</a:t>
            </a:r>
            <a:r>
              <a:rPr lang="zh-CN" altLang="en-US" dirty="0" smtClean="0"/>
              <a:t>的信箱地址变量：如果是第一次通信，该地址设置为接受者</a:t>
            </a:r>
            <a:r>
              <a:rPr lang="en-US" altLang="zh-CN" dirty="0" smtClean="0"/>
              <a:t>agent</a:t>
            </a:r>
            <a:r>
              <a:rPr lang="zh-CN" altLang="en-US" dirty="0" smtClean="0"/>
              <a:t>的</a:t>
            </a:r>
            <a:r>
              <a:rPr lang="en-US" altLang="zh-CN" dirty="0" smtClean="0"/>
              <a:t>home </a:t>
            </a:r>
            <a:r>
              <a:rPr lang="en-US" altLang="zh-CN" i="1" dirty="0" smtClean="0"/>
              <a:t>h</a:t>
            </a:r>
            <a:r>
              <a:rPr lang="en-US" altLang="zh-CN" i="1" baseline="-25000" dirty="0" smtClean="0"/>
              <a:t>m0</a:t>
            </a:r>
            <a:endParaRPr lang="en-US" altLang="zh-CN" dirty="0" smtClean="0"/>
          </a:p>
          <a:p>
            <a:pPr lvl="1" eaLnBrk="1" hangingPunct="1"/>
            <a:r>
              <a:rPr lang="zh-CN" altLang="en-US" dirty="0" smtClean="0"/>
              <a:t>信件直接发送给变量中存放的地址节点。</a:t>
            </a:r>
          </a:p>
          <a:p>
            <a:pPr lvl="1" eaLnBrk="1" hangingPunct="1"/>
            <a:r>
              <a:rPr lang="zh-CN" altLang="en-US" dirty="0" smtClean="0"/>
              <a:t>节点收到某个信件，检查该信件欲送达的信箱是否还在本节点。如果还在，直接送到信箱中。</a:t>
            </a:r>
          </a:p>
          <a:p>
            <a:pPr lvl="1" eaLnBrk="1" hangingPunct="1"/>
            <a:r>
              <a:rPr lang="zh-CN" altLang="en-US" dirty="0" smtClean="0"/>
              <a:t>否则，查看这个节点维护的地址表，检查地址表中该信箱的地址是否为</a:t>
            </a:r>
            <a:r>
              <a:rPr lang="zh-CN" altLang="en-US" dirty="0" smtClean="0">
                <a:latin typeface="Times New Roman" pitchFamily="18" charset="0"/>
              </a:rPr>
              <a:t>“</a:t>
            </a:r>
            <a:r>
              <a:rPr lang="zh-CN" altLang="en-US" dirty="0" smtClean="0"/>
              <a:t>有效</a:t>
            </a:r>
            <a:r>
              <a:rPr lang="zh-CN" altLang="en-US" dirty="0" smtClean="0">
                <a:latin typeface="Times New Roman" pitchFamily="18" charset="0"/>
              </a:rPr>
              <a:t>”</a:t>
            </a:r>
            <a:r>
              <a:rPr lang="zh-CN" altLang="en-US" dirty="0" smtClean="0"/>
              <a:t>地址。</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77</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77</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80419">
                                            <p:txEl>
                                              <p:pRg st="0" end="0"/>
                                            </p:txEl>
                                          </p:spTgt>
                                        </p:tgtEl>
                                        <p:attrNameLst>
                                          <p:attrName>style.visibility</p:attrName>
                                        </p:attrNameLst>
                                      </p:cBhvr>
                                      <p:to>
                                        <p:strVal val="visible"/>
                                      </p:to>
                                    </p:set>
                                    <p:anim calcmode="lin" valueType="num">
                                      <p:cBhvr additive="base">
                                        <p:cTn id="7" dur="500" fill="hold"/>
                                        <p:tgtEl>
                                          <p:spTgt spid="1980419">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80419">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80419">
                                            <p:txEl>
                                              <p:pRg st="1" end="1"/>
                                            </p:txEl>
                                          </p:spTgt>
                                        </p:tgtEl>
                                        <p:attrNameLst>
                                          <p:attrName>style.visibility</p:attrName>
                                        </p:attrNameLst>
                                      </p:cBhvr>
                                      <p:to>
                                        <p:strVal val="visible"/>
                                      </p:to>
                                    </p:set>
                                    <p:anim calcmode="lin" valueType="num">
                                      <p:cBhvr additive="base">
                                        <p:cTn id="13" dur="500" fill="hold"/>
                                        <p:tgtEl>
                                          <p:spTgt spid="1980419">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8041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80419">
                                            <p:txEl>
                                              <p:pRg st="2" end="2"/>
                                            </p:txEl>
                                          </p:spTgt>
                                        </p:tgtEl>
                                        <p:attrNameLst>
                                          <p:attrName>style.visibility</p:attrName>
                                        </p:attrNameLst>
                                      </p:cBhvr>
                                      <p:to>
                                        <p:strVal val="visible"/>
                                      </p:to>
                                    </p:set>
                                    <p:anim calcmode="lin" valueType="num">
                                      <p:cBhvr additive="base">
                                        <p:cTn id="19" dur="500" fill="hold"/>
                                        <p:tgtEl>
                                          <p:spTgt spid="1980419">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80419">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80419">
                                            <p:txEl>
                                              <p:pRg st="3" end="3"/>
                                            </p:txEl>
                                          </p:spTgt>
                                        </p:tgtEl>
                                        <p:attrNameLst>
                                          <p:attrName>style.visibility</p:attrName>
                                        </p:attrNameLst>
                                      </p:cBhvr>
                                      <p:to>
                                        <p:strVal val="visible"/>
                                      </p:to>
                                    </p:set>
                                    <p:anim calcmode="lin" valueType="num">
                                      <p:cBhvr additive="base">
                                        <p:cTn id="25" dur="500" fill="hold"/>
                                        <p:tgtEl>
                                          <p:spTgt spid="1980419">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80419">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1980419">
                                            <p:txEl>
                                              <p:pRg st="4" end="4"/>
                                            </p:txEl>
                                          </p:spTgt>
                                        </p:tgtEl>
                                        <p:attrNameLst>
                                          <p:attrName>style.visibility</p:attrName>
                                        </p:attrNameLst>
                                      </p:cBhvr>
                                      <p:to>
                                        <p:strVal val="visible"/>
                                      </p:to>
                                    </p:set>
                                    <p:anim calcmode="lin" valueType="num">
                                      <p:cBhvr additive="base">
                                        <p:cTn id="31" dur="500" fill="hold"/>
                                        <p:tgtEl>
                                          <p:spTgt spid="1980419">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1980419">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0419" grpId="0" build="p" bldLvl="2" autoUpdateAnimBg="0"/>
    </p:bldLst>
  </p:timing>
</p:sld>
</file>

<file path=ppt/slides/slide7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82466" name="Rectangle 2"/>
          <p:cNvSpPr>
            <a:spLocks noGrp="1" noChangeArrowheads="1"/>
          </p:cNvSpPr>
          <p:nvPr>
            <p:ph idx="1"/>
          </p:nvPr>
        </p:nvSpPr>
        <p:spPr>
          <a:xfrm>
            <a:off x="468313" y="1773238"/>
            <a:ext cx="8064500" cy="3960812"/>
          </a:xfrm>
        </p:spPr>
        <p:txBody>
          <a:bodyPr>
            <a:normAutofit fontScale="92500"/>
          </a:bodyPr>
          <a:lstStyle/>
          <a:p>
            <a:pPr lvl="1" eaLnBrk="1" hangingPunct="1"/>
            <a:r>
              <a:rPr lang="zh-CN" altLang="en-US" dirty="0" smtClean="0"/>
              <a:t>如果地址有效，节点将该信件转发给这个地址，并通知发送者：该信件欲送达之信箱新地址更改为***</a:t>
            </a:r>
            <a:r>
              <a:rPr lang="en-US" altLang="zh-CN" dirty="0" smtClean="0"/>
              <a:t>.</a:t>
            </a:r>
            <a:r>
              <a:rPr lang="zh-CN" altLang="en-US" dirty="0" smtClean="0"/>
              <a:t>发送者收到此信件后，更新地址变量为最新地址</a:t>
            </a:r>
          </a:p>
          <a:p>
            <a:pPr lvl="1" eaLnBrk="1" hangingPunct="1"/>
            <a:r>
              <a:rPr lang="zh-CN" altLang="en-US" dirty="0" smtClean="0"/>
              <a:t>如果地址无效，信件被阻塞，进入相应队列中。</a:t>
            </a:r>
          </a:p>
          <a:p>
            <a:pPr lvl="1" eaLnBrk="1" hangingPunct="1"/>
            <a:r>
              <a:rPr lang="zh-CN" altLang="en-US" dirty="0" smtClean="0"/>
              <a:t>该节点必定收到</a:t>
            </a:r>
            <a:r>
              <a:rPr lang="en-US" altLang="zh-CN" dirty="0" smtClean="0"/>
              <a:t>agent</a:t>
            </a:r>
            <a:r>
              <a:rPr lang="zh-CN" altLang="en-US" dirty="0" smtClean="0"/>
              <a:t>信箱的注册信息，更新地址表中相关内容，恢复地址为</a:t>
            </a:r>
            <a:r>
              <a:rPr lang="zh-CN" altLang="en-US" dirty="0" smtClean="0">
                <a:latin typeface="Times New Roman" pitchFamily="18" charset="0"/>
              </a:rPr>
              <a:t>“</a:t>
            </a:r>
            <a:r>
              <a:rPr lang="zh-CN" altLang="en-US" dirty="0" smtClean="0"/>
              <a:t>有效</a:t>
            </a:r>
            <a:r>
              <a:rPr lang="zh-CN" altLang="en-US" dirty="0" smtClean="0">
                <a:latin typeface="Times New Roman" pitchFamily="18" charset="0"/>
              </a:rPr>
              <a:t>”</a:t>
            </a:r>
            <a:r>
              <a:rPr lang="zh-CN" altLang="en-US" dirty="0" smtClean="0"/>
              <a:t>，转发所有阻塞信件。一一通知相应发送者进行地址更新。</a:t>
            </a:r>
          </a:p>
          <a:p>
            <a:pPr lvl="1" eaLnBrk="1" hangingPunct="1"/>
            <a:r>
              <a:rPr lang="zh-CN" altLang="en-US" dirty="0" smtClean="0"/>
              <a:t>最终，</a:t>
            </a:r>
            <a:r>
              <a:rPr lang="en-US" altLang="zh-CN" dirty="0" smtClean="0"/>
              <a:t>agent</a:t>
            </a:r>
            <a:r>
              <a:rPr lang="zh-CN" altLang="en-US" dirty="0" smtClean="0"/>
              <a:t>可以从信箱中获得相应信件。</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78</a:t>
            </a:fld>
            <a:endParaRPr lang="en-US" altLang="zh-CN" dirty="0">
              <a:solidFill>
                <a:schemeClr val="bg1"/>
              </a:solidFill>
            </a:endParaRPr>
          </a:p>
        </p:txBody>
      </p:sp>
      <p:sp>
        <p:nvSpPr>
          <p:cNvPr id="5" name="Rectangle 2"/>
          <p:cNvSpPr>
            <a:spLocks noGrp="1" noChangeArrowheads="1"/>
          </p:cNvSpPr>
          <p:nvPr>
            <p:ph type="title"/>
          </p:nvPr>
        </p:nvSpPr>
        <p:spPr>
          <a:xfrm>
            <a:off x="457200" y="155448"/>
            <a:ext cx="8229600" cy="1252728"/>
          </a:xfrm>
        </p:spPr>
        <p:txBody>
          <a:bodyPr/>
          <a:lstStyle/>
          <a:p>
            <a:pPr eaLnBrk="1" hangingPunct="1"/>
            <a:r>
              <a:rPr lang="en-US" altLang="zh-CN" dirty="0" smtClean="0"/>
              <a:t>The </a:t>
            </a:r>
            <a:r>
              <a:rPr lang="en-US" altLang="zh-CN" b="1" i="1" dirty="0" smtClean="0"/>
              <a:t>ARP</a:t>
            </a:r>
            <a:r>
              <a:rPr lang="en-US" altLang="zh-CN" dirty="0" smtClean="0"/>
              <a:t> Protocol </a:t>
            </a:r>
            <a:br>
              <a:rPr lang="en-US" altLang="zh-CN" dirty="0" smtClean="0"/>
            </a:br>
            <a:r>
              <a:rPr lang="en-US" altLang="zh-CN" sz="2500" dirty="0" smtClean="0">
                <a:latin typeface="Arial" charset="0"/>
              </a:rPr>
              <a:t>–</a:t>
            </a:r>
            <a:r>
              <a:rPr lang="en-US" altLang="zh-CN" sz="2500" dirty="0" smtClean="0"/>
              <a:t> Basic Idea</a:t>
            </a: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982466">
                                            <p:txEl>
                                              <p:pRg st="0" end="0"/>
                                            </p:txEl>
                                          </p:spTgt>
                                        </p:tgtEl>
                                        <p:attrNameLst>
                                          <p:attrName>style.visibility</p:attrName>
                                        </p:attrNameLst>
                                      </p:cBhvr>
                                      <p:to>
                                        <p:strVal val="visible"/>
                                      </p:to>
                                    </p:set>
                                    <p:anim calcmode="lin" valueType="num">
                                      <p:cBhvr additive="base">
                                        <p:cTn id="7" dur="500" fill="hold"/>
                                        <p:tgtEl>
                                          <p:spTgt spid="198246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982466">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1982466">
                                            <p:txEl>
                                              <p:pRg st="1" end="1"/>
                                            </p:txEl>
                                          </p:spTgt>
                                        </p:tgtEl>
                                        <p:attrNameLst>
                                          <p:attrName>style.visibility</p:attrName>
                                        </p:attrNameLst>
                                      </p:cBhvr>
                                      <p:to>
                                        <p:strVal val="visible"/>
                                      </p:to>
                                    </p:set>
                                    <p:anim calcmode="lin" valueType="num">
                                      <p:cBhvr additive="base">
                                        <p:cTn id="13" dur="500" fill="hold"/>
                                        <p:tgtEl>
                                          <p:spTgt spid="198246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1982466">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1982466">
                                            <p:txEl>
                                              <p:pRg st="2" end="2"/>
                                            </p:txEl>
                                          </p:spTgt>
                                        </p:tgtEl>
                                        <p:attrNameLst>
                                          <p:attrName>style.visibility</p:attrName>
                                        </p:attrNameLst>
                                      </p:cBhvr>
                                      <p:to>
                                        <p:strVal val="visible"/>
                                      </p:to>
                                    </p:set>
                                    <p:anim calcmode="lin" valueType="num">
                                      <p:cBhvr additive="base">
                                        <p:cTn id="19" dur="500" fill="hold"/>
                                        <p:tgtEl>
                                          <p:spTgt spid="1982466">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1982466">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1982466">
                                            <p:txEl>
                                              <p:pRg st="3" end="3"/>
                                            </p:txEl>
                                          </p:spTgt>
                                        </p:tgtEl>
                                        <p:attrNameLst>
                                          <p:attrName>style.visibility</p:attrName>
                                        </p:attrNameLst>
                                      </p:cBhvr>
                                      <p:to>
                                        <p:strVal val="visible"/>
                                      </p:to>
                                    </p:set>
                                    <p:anim calcmode="lin" valueType="num">
                                      <p:cBhvr additive="base">
                                        <p:cTn id="25" dur="500" fill="hold"/>
                                        <p:tgtEl>
                                          <p:spTgt spid="1982466">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1982466">
                                            <p:txEl>
                                              <p:pRg st="3" end="3"/>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2466" grpId="0" build="p" bldLvl="2" autoUpdateAnimBg="0"/>
    </p:bld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5" name="Rectangle 2"/>
          <p:cNvSpPr>
            <a:spLocks noChangeArrowheads="1"/>
          </p:cNvSpPr>
          <p:nvPr/>
        </p:nvSpPr>
        <p:spPr bwMode="auto">
          <a:xfrm>
            <a:off x="2627313" y="2637110"/>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MAP</a:t>
            </a:r>
          </a:p>
        </p:txBody>
      </p:sp>
      <p:sp>
        <p:nvSpPr>
          <p:cNvPr id="204806" name="Oval 3"/>
          <p:cNvSpPr>
            <a:spLocks noChangeArrowheads="1"/>
          </p:cNvSpPr>
          <p:nvPr/>
        </p:nvSpPr>
        <p:spPr bwMode="auto">
          <a:xfrm>
            <a:off x="2989263" y="2175147"/>
            <a:ext cx="1219200" cy="304800"/>
          </a:xfrm>
          <a:prstGeom prst="ellipse">
            <a:avLst/>
          </a:prstGeom>
          <a:solidFill>
            <a:schemeClr val="accent1"/>
          </a:solidFill>
          <a:ln w="9525">
            <a:round/>
            <a:headEnd/>
            <a:tailEnd/>
          </a:ln>
          <a:scene3d>
            <a:camera prst="legacyObliqueTopRight">
              <a:rot lat="20999988" lon="0" rev="0"/>
            </a:camera>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600">
                <a:latin typeface="Times New Roman" pitchFamily="18" charset="0"/>
              </a:rPr>
              <a:t>Sender</a:t>
            </a:r>
          </a:p>
        </p:txBody>
      </p:sp>
      <p:sp>
        <p:nvSpPr>
          <p:cNvPr id="204807" name="Rectangle 4"/>
          <p:cNvSpPr>
            <a:spLocks noChangeArrowheads="1"/>
          </p:cNvSpPr>
          <p:nvPr/>
        </p:nvSpPr>
        <p:spPr bwMode="auto">
          <a:xfrm>
            <a:off x="1295400" y="4915172"/>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MAP</a:t>
            </a:r>
          </a:p>
        </p:txBody>
      </p:sp>
      <p:sp>
        <p:nvSpPr>
          <p:cNvPr id="204808" name="Rectangle 5"/>
          <p:cNvSpPr>
            <a:spLocks noChangeArrowheads="1"/>
          </p:cNvSpPr>
          <p:nvPr/>
        </p:nvSpPr>
        <p:spPr bwMode="auto">
          <a:xfrm>
            <a:off x="5791200" y="4919935"/>
            <a:ext cx="1905000" cy="381000"/>
          </a:xfrm>
          <a:prstGeom prst="rect">
            <a:avLst/>
          </a:prstGeom>
          <a:solidFill>
            <a:schemeClr val="accent1"/>
          </a:solidFill>
          <a:ln w="9525">
            <a:miter lim="800000"/>
            <a:headEnd/>
            <a:tailEnd/>
          </a:ln>
          <a:scene3d>
            <a:camera prst="legacyObliqueTopRight"/>
            <a:lightRig rig="legacyFlat3" dir="b"/>
          </a:scene3d>
          <a:sp3d extrusionH="1243000" prstMaterial="legacyMatte">
            <a:bevelT w="13500" h="13500" prst="angle"/>
            <a:bevelB w="13500" h="13500" prst="angle"/>
            <a:extrusionClr>
              <a:schemeClr val="accent1"/>
            </a:extrusionClr>
          </a:sp3d>
        </p:spPr>
        <p:txBody>
          <a:bodyPr wrap="none" anchor="ctr">
            <a:flatTx/>
          </a:bodyPr>
          <a:lstStyle/>
          <a:p>
            <a:pPr algn="ctr"/>
            <a:r>
              <a:rPr lang="en-US" altLang="zh-CN" sz="2400">
                <a:latin typeface="Times New Roman" pitchFamily="18" charset="0"/>
              </a:rPr>
              <a:t>MAP</a:t>
            </a:r>
          </a:p>
        </p:txBody>
      </p:sp>
      <p:sp>
        <p:nvSpPr>
          <p:cNvPr id="204809" name="Rectangle 6"/>
          <p:cNvSpPr>
            <a:spLocks noChangeArrowheads="1"/>
          </p:cNvSpPr>
          <p:nvPr/>
        </p:nvSpPr>
        <p:spPr bwMode="auto">
          <a:xfrm>
            <a:off x="1763713" y="4364310"/>
            <a:ext cx="1427162" cy="454025"/>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Receiver’s MB</a:t>
            </a:r>
          </a:p>
        </p:txBody>
      </p:sp>
      <p:sp>
        <p:nvSpPr>
          <p:cNvPr id="1984519" name="Line 7"/>
          <p:cNvSpPr>
            <a:spLocks noChangeShapeType="1"/>
          </p:cNvSpPr>
          <p:nvPr/>
        </p:nvSpPr>
        <p:spPr bwMode="auto">
          <a:xfrm flipV="1">
            <a:off x="3348038" y="2421210"/>
            <a:ext cx="215900" cy="2160587"/>
          </a:xfrm>
          <a:prstGeom prst="line">
            <a:avLst/>
          </a:prstGeom>
          <a:noFill/>
          <a:ln w="28575">
            <a:solidFill>
              <a:schemeClr val="tx1"/>
            </a:solidFill>
            <a:round/>
            <a:headEnd/>
            <a:tailEnd type="stealth" w="lg" len="lg"/>
          </a:ln>
        </p:spPr>
        <p:txBody>
          <a:bodyPr wrap="none"/>
          <a:lstStyle/>
          <a:p>
            <a:endParaRPr lang="zh-CN" altLang="en-US"/>
          </a:p>
        </p:txBody>
      </p:sp>
      <p:sp>
        <p:nvSpPr>
          <p:cNvPr id="204811" name="AutoShape 8"/>
          <p:cNvSpPr>
            <a:spLocks/>
          </p:cNvSpPr>
          <p:nvPr/>
        </p:nvSpPr>
        <p:spPr bwMode="auto">
          <a:xfrm>
            <a:off x="395288" y="1556022"/>
            <a:ext cx="2087562" cy="855663"/>
          </a:xfrm>
          <a:prstGeom prst="borderCallout1">
            <a:avLst>
              <a:gd name="adj1" fmla="val 13356"/>
              <a:gd name="adj2" fmla="val 103648"/>
              <a:gd name="adj3" fmla="val 67347"/>
              <a:gd name="adj4" fmla="val 151787"/>
            </a:avLst>
          </a:prstGeom>
          <a:solidFill>
            <a:schemeClr val="accent1"/>
          </a:solidFill>
          <a:ln w="9525">
            <a:solidFill>
              <a:schemeClr val="tx1"/>
            </a:solidFill>
            <a:miter lim="800000"/>
            <a:headEnd/>
            <a:tailEnd/>
          </a:ln>
        </p:spPr>
        <p:txBody>
          <a:bodyPr/>
          <a:lstStyle/>
          <a:p>
            <a:pPr algn="ctr">
              <a:spcBef>
                <a:spcPct val="50000"/>
              </a:spcBef>
            </a:pPr>
            <a:r>
              <a:rPr lang="zh-CN" altLang="en-US" sz="2400" b="1">
                <a:solidFill>
                  <a:schemeClr val="bg2"/>
                </a:solidFill>
                <a:latin typeface="Times New Roman" pitchFamily="18" charset="0"/>
              </a:rPr>
              <a:t>存有接受者信箱地址</a:t>
            </a:r>
            <a:r>
              <a:rPr lang="en-US" altLang="zh-CN" sz="2400" b="1">
                <a:solidFill>
                  <a:schemeClr val="bg2"/>
                </a:solidFill>
                <a:latin typeface="Times New Roman" pitchFamily="18" charset="0"/>
              </a:rPr>
              <a:t>H1</a:t>
            </a:r>
          </a:p>
        </p:txBody>
      </p:sp>
      <p:sp>
        <p:nvSpPr>
          <p:cNvPr id="204812" name="Text Box 9"/>
          <p:cNvSpPr txBox="1">
            <a:spLocks noChangeArrowheads="1"/>
          </p:cNvSpPr>
          <p:nvPr/>
        </p:nvSpPr>
        <p:spPr bwMode="auto">
          <a:xfrm>
            <a:off x="2051050" y="5300935"/>
            <a:ext cx="557213" cy="457200"/>
          </a:xfrm>
          <a:prstGeom prst="rect">
            <a:avLst/>
          </a:prstGeom>
          <a:noFill/>
          <a:ln w="9525">
            <a:noFill/>
            <a:miter lim="800000"/>
            <a:headEnd/>
            <a:tailEnd/>
          </a:ln>
        </p:spPr>
        <p:txBody>
          <a:bodyPr wrap="none">
            <a:spAutoFit/>
          </a:bodyPr>
          <a:lstStyle/>
          <a:p>
            <a:pPr>
              <a:spcBef>
                <a:spcPct val="50000"/>
              </a:spcBef>
            </a:pPr>
            <a:r>
              <a:rPr lang="en-US" altLang="zh-CN" sz="2400">
                <a:latin typeface="Times New Roman" pitchFamily="18" charset="0"/>
              </a:rPr>
              <a:t>H1</a:t>
            </a:r>
          </a:p>
        </p:txBody>
      </p:sp>
      <p:sp>
        <p:nvSpPr>
          <p:cNvPr id="1984522" name="Freeform 10"/>
          <p:cNvSpPr>
            <a:spLocks/>
          </p:cNvSpPr>
          <p:nvPr/>
        </p:nvSpPr>
        <p:spPr bwMode="auto">
          <a:xfrm>
            <a:off x="2484438" y="4797697"/>
            <a:ext cx="4895850" cy="1092200"/>
          </a:xfrm>
          <a:custGeom>
            <a:avLst/>
            <a:gdLst>
              <a:gd name="T0" fmla="*/ 0 w 3084"/>
              <a:gd name="T1" fmla="*/ 2147483647 h 688"/>
              <a:gd name="T2" fmla="*/ 2147483647 w 3084"/>
              <a:gd name="T3" fmla="*/ 2147483647 h 688"/>
              <a:gd name="T4" fmla="*/ 2147483647 w 3084"/>
              <a:gd name="T5" fmla="*/ 0 h 688"/>
              <a:gd name="T6" fmla="*/ 0 60000 65536"/>
              <a:gd name="T7" fmla="*/ 0 60000 65536"/>
              <a:gd name="T8" fmla="*/ 0 60000 65536"/>
              <a:gd name="T9" fmla="*/ 0 w 3084"/>
              <a:gd name="T10" fmla="*/ 0 h 688"/>
              <a:gd name="T11" fmla="*/ 3084 w 3084"/>
              <a:gd name="T12" fmla="*/ 688 h 688"/>
            </a:gdLst>
            <a:ahLst/>
            <a:cxnLst>
              <a:cxn ang="T6">
                <a:pos x="T0" y="T1"/>
              </a:cxn>
              <a:cxn ang="T7">
                <a:pos x="T2" y="T3"/>
              </a:cxn>
              <a:cxn ang="T8">
                <a:pos x="T4" y="T5"/>
              </a:cxn>
            </a:cxnLst>
            <a:rect l="T9" t="T10" r="T11" b="T12"/>
            <a:pathLst>
              <a:path w="3084" h="688">
                <a:moveTo>
                  <a:pt x="0" y="45"/>
                </a:moveTo>
                <a:cubicBezTo>
                  <a:pt x="491" y="366"/>
                  <a:pt x="982" y="688"/>
                  <a:pt x="1496" y="680"/>
                </a:cubicBezTo>
                <a:cubicBezTo>
                  <a:pt x="2010" y="672"/>
                  <a:pt x="2547" y="336"/>
                  <a:pt x="3084" y="0"/>
                </a:cubicBezTo>
              </a:path>
            </a:pathLst>
          </a:custGeom>
          <a:noFill/>
          <a:ln w="28575">
            <a:solidFill>
              <a:schemeClr val="hlink"/>
            </a:solidFill>
            <a:round/>
            <a:headEnd/>
            <a:tailEnd type="stealth" w="lg" len="lg"/>
          </a:ln>
        </p:spPr>
        <p:txBody>
          <a:bodyPr/>
          <a:lstStyle/>
          <a:p>
            <a:endParaRPr lang="zh-CN" altLang="en-US"/>
          </a:p>
        </p:txBody>
      </p:sp>
      <p:sp>
        <p:nvSpPr>
          <p:cNvPr id="204814" name="Text Box 11"/>
          <p:cNvSpPr txBox="1">
            <a:spLocks noChangeArrowheads="1"/>
          </p:cNvSpPr>
          <p:nvPr/>
        </p:nvSpPr>
        <p:spPr bwMode="auto">
          <a:xfrm>
            <a:off x="6496050" y="5321572"/>
            <a:ext cx="557213" cy="457200"/>
          </a:xfrm>
          <a:prstGeom prst="rect">
            <a:avLst/>
          </a:prstGeom>
          <a:noFill/>
          <a:ln w="9525">
            <a:noFill/>
            <a:miter lim="800000"/>
            <a:headEnd/>
            <a:tailEnd/>
          </a:ln>
        </p:spPr>
        <p:txBody>
          <a:bodyPr wrap="none">
            <a:spAutoFit/>
          </a:bodyPr>
          <a:lstStyle/>
          <a:p>
            <a:pPr>
              <a:spcBef>
                <a:spcPct val="50000"/>
              </a:spcBef>
            </a:pPr>
            <a:r>
              <a:rPr lang="en-US" altLang="zh-CN" sz="2400">
                <a:latin typeface="Times New Roman" pitchFamily="18" charset="0"/>
              </a:rPr>
              <a:t>H2</a:t>
            </a:r>
          </a:p>
        </p:txBody>
      </p:sp>
      <p:sp>
        <p:nvSpPr>
          <p:cNvPr id="1984524" name="AutoShape 12"/>
          <p:cNvSpPr>
            <a:spLocks/>
          </p:cNvSpPr>
          <p:nvPr/>
        </p:nvSpPr>
        <p:spPr bwMode="auto">
          <a:xfrm>
            <a:off x="395288" y="1556022"/>
            <a:ext cx="2087562" cy="855663"/>
          </a:xfrm>
          <a:prstGeom prst="borderCallout1">
            <a:avLst>
              <a:gd name="adj1" fmla="val 13356"/>
              <a:gd name="adj2" fmla="val 103648"/>
              <a:gd name="adj3" fmla="val 66606"/>
              <a:gd name="adj4" fmla="val 149884"/>
            </a:avLst>
          </a:prstGeom>
          <a:solidFill>
            <a:schemeClr val="tx2"/>
          </a:solidFill>
          <a:ln w="9525">
            <a:solidFill>
              <a:schemeClr val="tx1"/>
            </a:solidFill>
            <a:miter lim="800000"/>
            <a:headEnd/>
            <a:tailEnd/>
          </a:ln>
        </p:spPr>
        <p:txBody>
          <a:bodyPr/>
          <a:lstStyle/>
          <a:p>
            <a:pPr algn="ctr">
              <a:spcBef>
                <a:spcPct val="50000"/>
              </a:spcBef>
            </a:pPr>
            <a:r>
              <a:rPr lang="zh-CN" altLang="en-US" sz="2400" b="1">
                <a:solidFill>
                  <a:schemeClr val="bg2"/>
                </a:solidFill>
                <a:latin typeface="Times New Roman" pitchFamily="18" charset="0"/>
              </a:rPr>
              <a:t>更新接受者信箱地址</a:t>
            </a:r>
            <a:r>
              <a:rPr lang="en-US" altLang="zh-CN" sz="2400" b="1">
                <a:solidFill>
                  <a:schemeClr val="bg2"/>
                </a:solidFill>
                <a:latin typeface="Times New Roman" pitchFamily="18" charset="0"/>
              </a:rPr>
              <a:t>H2</a:t>
            </a:r>
          </a:p>
        </p:txBody>
      </p:sp>
      <p:sp>
        <p:nvSpPr>
          <p:cNvPr id="1984526" name="AutoShape 14"/>
          <p:cNvSpPr>
            <a:spLocks/>
          </p:cNvSpPr>
          <p:nvPr/>
        </p:nvSpPr>
        <p:spPr bwMode="auto">
          <a:xfrm>
            <a:off x="1984375" y="5733256"/>
            <a:ext cx="2011363" cy="762000"/>
          </a:xfrm>
          <a:prstGeom prst="borderCallout1">
            <a:avLst>
              <a:gd name="adj1" fmla="val 15000"/>
              <a:gd name="adj2" fmla="val -3787"/>
              <a:gd name="adj3" fmla="val -98542"/>
              <a:gd name="adj4" fmla="val -21704"/>
            </a:avLst>
          </a:prstGeom>
          <a:solidFill>
            <a:schemeClr val="accent1"/>
          </a:solidFill>
          <a:ln w="9525">
            <a:solidFill>
              <a:schemeClr val="tx1"/>
            </a:solidFill>
            <a:miter lim="800000"/>
            <a:headEnd/>
            <a:tailEnd/>
          </a:ln>
        </p:spPr>
        <p:txBody>
          <a:bodyPr/>
          <a:lstStyle/>
          <a:p>
            <a:pPr algn="ctr">
              <a:spcBef>
                <a:spcPct val="50000"/>
              </a:spcBef>
            </a:pPr>
            <a:r>
              <a:rPr lang="zh-CN" altLang="en-US" sz="2400" b="1" dirty="0">
                <a:solidFill>
                  <a:schemeClr val="bg2"/>
                </a:solidFill>
                <a:latin typeface="Times New Roman" pitchFamily="18" charset="0"/>
              </a:rPr>
              <a:t>得知接受者信箱地址</a:t>
            </a:r>
            <a:r>
              <a:rPr lang="en-US" altLang="zh-CN" sz="2400" b="1" dirty="0">
                <a:solidFill>
                  <a:schemeClr val="bg2"/>
                </a:solidFill>
                <a:latin typeface="Times New Roman" pitchFamily="18" charset="0"/>
              </a:rPr>
              <a:t>H2</a:t>
            </a:r>
          </a:p>
        </p:txBody>
      </p:sp>
      <p:sp>
        <p:nvSpPr>
          <p:cNvPr id="204817" name="Rectangle 17"/>
          <p:cNvSpPr>
            <a:spLocks noChangeArrowheads="1"/>
          </p:cNvSpPr>
          <p:nvPr/>
        </p:nvSpPr>
        <p:spPr bwMode="auto">
          <a:xfrm>
            <a:off x="1763713" y="4364310"/>
            <a:ext cx="1427162" cy="454025"/>
          </a:xfrm>
          <a:prstGeom prst="rect">
            <a:avLst/>
          </a:prstGeom>
          <a:solidFill>
            <a:srgbClr val="666699"/>
          </a:solidFill>
          <a:ln w="9525">
            <a:miter lim="800000"/>
            <a:headEnd/>
            <a:tailEnd/>
          </a:ln>
          <a:scene3d>
            <a:camera prst="legacyObliqueTopRight"/>
            <a:lightRig rig="legacyFlat3" dir="b"/>
          </a:scene3d>
          <a:sp3d extrusionH="303200" prstMaterial="legacyMatte">
            <a:bevelT w="13500" h="13500" prst="angle"/>
            <a:bevelB w="13500" h="13500" prst="angle"/>
            <a:extrusionClr>
              <a:srgbClr val="666699"/>
            </a:extrusionClr>
          </a:sp3d>
        </p:spPr>
        <p:txBody>
          <a:bodyPr wrap="none" anchor="ctr">
            <a:flatTx/>
          </a:bodyPr>
          <a:lstStyle/>
          <a:p>
            <a:pPr algn="ctr"/>
            <a:r>
              <a:rPr lang="en-US" altLang="zh-CN" sz="1400">
                <a:latin typeface="Times New Roman" pitchFamily="18" charset="0"/>
              </a:rPr>
              <a:t>Receiver’s MB</a:t>
            </a:r>
          </a:p>
        </p:txBody>
      </p:sp>
      <p:sp>
        <p:nvSpPr>
          <p:cNvPr id="204818" name="Rectangle 18"/>
          <p:cNvSpPr>
            <a:spLocks noChangeArrowheads="1"/>
          </p:cNvSpPr>
          <p:nvPr/>
        </p:nvSpPr>
        <p:spPr bwMode="auto">
          <a:xfrm>
            <a:off x="6156325" y="4364310"/>
            <a:ext cx="1427163" cy="454025"/>
          </a:xfrm>
          <a:prstGeom prst="rect">
            <a:avLst/>
          </a:prstGeom>
          <a:solidFill>
            <a:schemeClr val="accent1"/>
          </a:solidFill>
          <a:ln w="9525">
            <a:miter lim="800000"/>
            <a:headEnd/>
            <a:tailEnd/>
          </a:ln>
          <a:scene3d>
            <a:camera prst="legacyObliqueTopRight"/>
            <a:lightRig rig="legacyFlat3" dir="b"/>
          </a:scene3d>
          <a:sp3d extrusionH="303200" prstMaterial="legacyMatte">
            <a:bevelT w="13500" h="13500" prst="angle"/>
            <a:bevelB w="13500" h="13500" prst="angle"/>
            <a:extrusionClr>
              <a:schemeClr val="accent1"/>
            </a:extrusionClr>
          </a:sp3d>
        </p:spPr>
        <p:txBody>
          <a:bodyPr wrap="none" anchor="ctr">
            <a:flatTx/>
          </a:bodyPr>
          <a:lstStyle/>
          <a:p>
            <a:pPr algn="ctr"/>
            <a:r>
              <a:rPr lang="en-US" altLang="zh-CN" sz="1400">
                <a:latin typeface="Times New Roman" pitchFamily="18" charset="0"/>
              </a:rPr>
              <a:t>Receiver’s MB</a:t>
            </a:r>
          </a:p>
        </p:txBody>
      </p:sp>
      <p:sp>
        <p:nvSpPr>
          <p:cNvPr id="1984531" name="Line 19"/>
          <p:cNvSpPr>
            <a:spLocks noChangeShapeType="1"/>
          </p:cNvSpPr>
          <p:nvPr/>
        </p:nvSpPr>
        <p:spPr bwMode="auto">
          <a:xfrm flipH="1">
            <a:off x="2555875" y="2421210"/>
            <a:ext cx="863600" cy="2087562"/>
          </a:xfrm>
          <a:prstGeom prst="line">
            <a:avLst/>
          </a:prstGeom>
          <a:noFill/>
          <a:ln w="38100">
            <a:solidFill>
              <a:schemeClr val="tx1"/>
            </a:solidFill>
            <a:round/>
            <a:headEnd/>
            <a:tailEnd type="triangle" w="med" len="med"/>
          </a:ln>
        </p:spPr>
        <p:txBody>
          <a:bodyPr wrap="none"/>
          <a:lstStyle/>
          <a:p>
            <a:endParaRPr lang="zh-CN" altLang="en-US"/>
          </a:p>
        </p:txBody>
      </p:sp>
      <p:sp>
        <p:nvSpPr>
          <p:cNvPr id="18"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79</a:t>
            </a:fld>
            <a:endParaRPr lang="en-US" altLang="zh-CN" dirty="0">
              <a:solidFill>
                <a:schemeClr val="bg1"/>
              </a:solidFill>
            </a:endParaRPr>
          </a:p>
        </p:txBody>
      </p:sp>
      <p:sp>
        <p:nvSpPr>
          <p:cNvPr id="19" name="Rectangle 2"/>
          <p:cNvSpPr>
            <a:spLocks noGrp="1" noChangeArrowheads="1"/>
          </p:cNvSpPr>
          <p:nvPr>
            <p:ph type="title"/>
          </p:nvPr>
        </p:nvSpPr>
        <p:spPr>
          <a:xfrm>
            <a:off x="457200" y="155448"/>
            <a:ext cx="8229600" cy="1252728"/>
          </a:xfrm>
        </p:spPr>
        <p:txBody>
          <a:bodyPr/>
          <a:lstStyle/>
          <a:p>
            <a:pPr eaLnBrk="1" hangingPunct="1"/>
            <a:r>
              <a:rPr lang="en-US" altLang="zh-CN" dirty="0" smtClean="0"/>
              <a:t>The </a:t>
            </a:r>
            <a:r>
              <a:rPr lang="en-US" altLang="zh-CN" b="1" i="1" dirty="0" smtClean="0"/>
              <a:t>ARP</a:t>
            </a:r>
            <a:r>
              <a:rPr lang="en-US" altLang="zh-CN" dirty="0" smtClean="0"/>
              <a:t> Protocol </a:t>
            </a:r>
            <a:br>
              <a:rPr lang="en-US" altLang="zh-CN" dirty="0" smtClean="0"/>
            </a:br>
            <a:r>
              <a:rPr lang="en-US" altLang="zh-CN" sz="2500" dirty="0" smtClean="0">
                <a:latin typeface="Arial" charset="0"/>
              </a:rPr>
              <a:t>–</a:t>
            </a:r>
            <a:r>
              <a:rPr lang="en-US" altLang="zh-CN" sz="2500" dirty="0" smtClean="0"/>
              <a:t> Basic Idea</a:t>
            </a:r>
          </a:p>
        </p:txBody>
      </p:sp>
      <p:sp>
        <p:nvSpPr>
          <p:cNvPr id="22"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23"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24"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79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984526"/>
                                        </p:tgtEl>
                                        <p:attrNameLst>
                                          <p:attrName>style.visibility</p:attrName>
                                        </p:attrNameLst>
                                      </p:cBhvr>
                                      <p:to>
                                        <p:strVal val="visible"/>
                                      </p:to>
                                    </p:set>
                                    <p:animEffect transition="in" filter="wipe(left)">
                                      <p:cBhvr>
                                        <p:cTn id="7" dur="500"/>
                                        <p:tgtEl>
                                          <p:spTgt spid="1984526"/>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1984531"/>
                                        </p:tgtEl>
                                        <p:attrNameLst>
                                          <p:attrName>style.visibility</p:attrName>
                                        </p:attrNameLst>
                                      </p:cBhvr>
                                      <p:to>
                                        <p:strVal val="visible"/>
                                      </p:to>
                                    </p:set>
                                    <p:animEffect transition="in" filter="wipe(up)">
                                      <p:cBhvr>
                                        <p:cTn id="12" dur="500"/>
                                        <p:tgtEl>
                                          <p:spTgt spid="1984531"/>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984522"/>
                                        </p:tgtEl>
                                        <p:attrNameLst>
                                          <p:attrName>style.visibility</p:attrName>
                                        </p:attrNameLst>
                                      </p:cBhvr>
                                      <p:to>
                                        <p:strVal val="visible"/>
                                      </p:to>
                                    </p:set>
                                    <p:animEffect transition="in" filter="wipe(left)">
                                      <p:cBhvr>
                                        <p:cTn id="17" dur="500"/>
                                        <p:tgtEl>
                                          <p:spTgt spid="1984522"/>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1984519"/>
                                        </p:tgtEl>
                                        <p:attrNameLst>
                                          <p:attrName>style.visibility</p:attrName>
                                        </p:attrNameLst>
                                      </p:cBhvr>
                                      <p:to>
                                        <p:strVal val="visible"/>
                                      </p:to>
                                    </p:set>
                                    <p:animEffect transition="in" filter="wipe(down)">
                                      <p:cBhvr>
                                        <p:cTn id="22" dur="500"/>
                                        <p:tgtEl>
                                          <p:spTgt spid="1984519"/>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2" fill="hold" grpId="0" nodeType="clickEffect">
                                  <p:stCondLst>
                                    <p:cond delay="0"/>
                                  </p:stCondLst>
                                  <p:childTnLst>
                                    <p:set>
                                      <p:cBhvr>
                                        <p:cTn id="26" dur="1" fill="hold">
                                          <p:stCondLst>
                                            <p:cond delay="0"/>
                                          </p:stCondLst>
                                        </p:cTn>
                                        <p:tgtEl>
                                          <p:spTgt spid="1984524"/>
                                        </p:tgtEl>
                                        <p:attrNameLst>
                                          <p:attrName>style.visibility</p:attrName>
                                        </p:attrNameLst>
                                      </p:cBhvr>
                                      <p:to>
                                        <p:strVal val="visible"/>
                                      </p:to>
                                    </p:set>
                                    <p:animEffect transition="in" filter="wipe(right)">
                                      <p:cBhvr>
                                        <p:cTn id="27" dur="500"/>
                                        <p:tgtEl>
                                          <p:spTgt spid="19845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84519" grpId="0" animBg="1"/>
      <p:bldP spid="1984522" grpId="0" animBg="1"/>
      <p:bldP spid="1984524" grpId="0" animBg="1"/>
      <p:bldP spid="1984526" grpId="0" animBg="1"/>
      <p:bldP spid="1984531" grpId="0" animBg="1"/>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a:xfrm>
            <a:off x="317500" y="52388"/>
            <a:ext cx="8637588" cy="1431925"/>
          </a:xfrm>
        </p:spPr>
        <p:txBody>
          <a:bodyPr/>
          <a:lstStyle/>
          <a:p>
            <a:r>
              <a:rPr lang="zh-CN" altLang="en-US" dirty="0" smtClean="0"/>
              <a:t>移动</a:t>
            </a:r>
            <a:r>
              <a:rPr lang="en-US" altLang="zh-CN" dirty="0" smtClean="0"/>
              <a:t>Agent</a:t>
            </a:r>
            <a:r>
              <a:rPr lang="zh-CN" altLang="en-US" dirty="0" smtClean="0"/>
              <a:t>通信框架</a:t>
            </a:r>
            <a:endParaRPr lang="zh-CN" altLang="en-US" sz="2500" dirty="0" smtClean="0">
              <a:solidFill>
                <a:schemeClr val="tx1"/>
              </a:solidFill>
            </a:endParaRPr>
          </a:p>
        </p:txBody>
      </p:sp>
      <p:sp>
        <p:nvSpPr>
          <p:cNvPr id="1869827" name="Rectangle 3"/>
          <p:cNvSpPr>
            <a:spLocks noGrp="1" noChangeArrowheads="1"/>
          </p:cNvSpPr>
          <p:nvPr>
            <p:ph idx="1"/>
          </p:nvPr>
        </p:nvSpPr>
        <p:spPr>
          <a:xfrm>
            <a:off x="568325" y="1688877"/>
            <a:ext cx="7691438" cy="4116387"/>
          </a:xfrm>
        </p:spPr>
        <p:txBody>
          <a:bodyPr/>
          <a:lstStyle/>
          <a:p>
            <a:pPr eaLnBrk="1" hangingPunct="1"/>
            <a:r>
              <a:rPr lang="en-US" altLang="zh-CN" sz="2600" dirty="0" smtClean="0"/>
              <a:t>Agent</a:t>
            </a:r>
            <a:r>
              <a:rPr lang="zh-CN" altLang="en-US" sz="2600" dirty="0" smtClean="0"/>
              <a:t>之间的信息交流：</a:t>
            </a:r>
          </a:p>
          <a:p>
            <a:pPr lvl="1" eaLnBrk="1" hangingPunct="1"/>
            <a:r>
              <a:rPr lang="zh-CN" altLang="en-US" sz="2200" dirty="0" smtClean="0"/>
              <a:t>数据传输：</a:t>
            </a:r>
          </a:p>
          <a:p>
            <a:pPr lvl="2" eaLnBrk="1" hangingPunct="1"/>
            <a:r>
              <a:rPr lang="zh-CN" altLang="en-US" sz="2100" dirty="0" smtClean="0"/>
              <a:t>弱化数据处理逻辑</a:t>
            </a:r>
          </a:p>
          <a:p>
            <a:pPr lvl="2" eaLnBrk="1" hangingPunct="1"/>
            <a:r>
              <a:rPr lang="zh-CN" altLang="en-US" sz="2100" dirty="0" smtClean="0"/>
              <a:t>强调通信效率</a:t>
            </a:r>
          </a:p>
          <a:p>
            <a:pPr lvl="1" eaLnBrk="1" hangingPunct="1"/>
            <a:r>
              <a:rPr lang="zh-CN" altLang="en-US" sz="2200" dirty="0" smtClean="0"/>
              <a:t>消息传递：</a:t>
            </a:r>
          </a:p>
          <a:p>
            <a:pPr lvl="2" eaLnBrk="1" hangingPunct="1"/>
            <a:r>
              <a:rPr lang="zh-CN" altLang="en-US" sz="2100" dirty="0" smtClean="0"/>
              <a:t>数据和处理信息同时传输：简单的数据加工（信息）</a:t>
            </a:r>
          </a:p>
          <a:p>
            <a:pPr lvl="2" eaLnBrk="1" hangingPunct="1"/>
            <a:r>
              <a:rPr lang="zh-CN" altLang="en-US" sz="2100" dirty="0" smtClean="0"/>
              <a:t>较好的灵活性和较强的处理能力</a:t>
            </a:r>
          </a:p>
          <a:p>
            <a:pPr lvl="1" eaLnBrk="1" hangingPunct="1"/>
            <a:r>
              <a:rPr lang="zh-CN" altLang="en-US" sz="2200" dirty="0" smtClean="0"/>
              <a:t>知识交换：</a:t>
            </a:r>
          </a:p>
          <a:p>
            <a:pPr lvl="2" eaLnBrk="1" hangingPunct="1"/>
            <a:r>
              <a:rPr lang="zh-CN" altLang="en-US" sz="2100" dirty="0" smtClean="0"/>
              <a:t>更高的抽象层次，更利于进行复杂的协作</a:t>
            </a:r>
          </a:p>
          <a:p>
            <a:pPr lvl="2" eaLnBrk="1" hangingPunct="1"/>
            <a:r>
              <a:rPr lang="zh-CN" altLang="en-US" sz="2100" dirty="0" smtClean="0"/>
              <a:t>较高的表达要求</a:t>
            </a:r>
          </a:p>
        </p:txBody>
      </p:sp>
      <p:sp>
        <p:nvSpPr>
          <p:cNvPr id="4"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a:t>
            </a:fld>
            <a:endParaRPr lang="en-US" altLang="zh-CN" dirty="0">
              <a:solidFill>
                <a:schemeClr val="bg1"/>
              </a:solidFill>
            </a:endParaRPr>
          </a:p>
        </p:txBody>
      </p:sp>
      <p:sp>
        <p:nvSpPr>
          <p:cNvPr id="7"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8"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9"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869827">
                                            <p:txEl>
                                              <p:pRg st="0" end="0"/>
                                            </p:txEl>
                                          </p:spTgt>
                                        </p:tgtEl>
                                        <p:attrNameLst>
                                          <p:attrName>style.visibility</p:attrName>
                                        </p:attrNameLst>
                                      </p:cBhvr>
                                      <p:to>
                                        <p:strVal val="visible"/>
                                      </p:to>
                                    </p:set>
                                    <p:animEffect transition="in" filter="wipe(left)">
                                      <p:cBhvr>
                                        <p:cTn id="7" dur="500"/>
                                        <p:tgtEl>
                                          <p:spTgt spid="186982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1869827">
                                            <p:txEl>
                                              <p:pRg st="1" end="1"/>
                                            </p:txEl>
                                          </p:spTgt>
                                        </p:tgtEl>
                                        <p:attrNameLst>
                                          <p:attrName>style.visibility</p:attrName>
                                        </p:attrNameLst>
                                      </p:cBhvr>
                                      <p:to>
                                        <p:strVal val="visible"/>
                                      </p:to>
                                    </p:set>
                                    <p:animEffect transition="in" filter="wipe(left)">
                                      <p:cBhvr>
                                        <p:cTn id="12" dur="500"/>
                                        <p:tgtEl>
                                          <p:spTgt spid="1869827">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1869827">
                                            <p:txEl>
                                              <p:pRg st="2" end="2"/>
                                            </p:txEl>
                                          </p:spTgt>
                                        </p:tgtEl>
                                        <p:attrNameLst>
                                          <p:attrName>style.visibility</p:attrName>
                                        </p:attrNameLst>
                                      </p:cBhvr>
                                      <p:to>
                                        <p:strVal val="visible"/>
                                      </p:to>
                                    </p:set>
                                    <p:animEffect transition="in" filter="wipe(left)">
                                      <p:cBhvr>
                                        <p:cTn id="17" dur="500"/>
                                        <p:tgtEl>
                                          <p:spTgt spid="1869827">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1869827">
                                            <p:txEl>
                                              <p:pRg st="3" end="3"/>
                                            </p:txEl>
                                          </p:spTgt>
                                        </p:tgtEl>
                                        <p:attrNameLst>
                                          <p:attrName>style.visibility</p:attrName>
                                        </p:attrNameLst>
                                      </p:cBhvr>
                                      <p:to>
                                        <p:strVal val="visible"/>
                                      </p:to>
                                    </p:set>
                                    <p:animEffect transition="in" filter="wipe(left)">
                                      <p:cBhvr>
                                        <p:cTn id="22" dur="500"/>
                                        <p:tgtEl>
                                          <p:spTgt spid="1869827">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1869827">
                                            <p:txEl>
                                              <p:pRg st="4" end="4"/>
                                            </p:txEl>
                                          </p:spTgt>
                                        </p:tgtEl>
                                        <p:attrNameLst>
                                          <p:attrName>style.visibility</p:attrName>
                                        </p:attrNameLst>
                                      </p:cBhvr>
                                      <p:to>
                                        <p:strVal val="visible"/>
                                      </p:to>
                                    </p:set>
                                    <p:animEffect transition="in" filter="wipe(left)">
                                      <p:cBhvr>
                                        <p:cTn id="27" dur="500"/>
                                        <p:tgtEl>
                                          <p:spTgt spid="1869827">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1869827">
                                            <p:txEl>
                                              <p:pRg st="5" end="5"/>
                                            </p:txEl>
                                          </p:spTgt>
                                        </p:tgtEl>
                                        <p:attrNameLst>
                                          <p:attrName>style.visibility</p:attrName>
                                        </p:attrNameLst>
                                      </p:cBhvr>
                                      <p:to>
                                        <p:strVal val="visible"/>
                                      </p:to>
                                    </p:set>
                                    <p:animEffect transition="in" filter="wipe(left)">
                                      <p:cBhvr>
                                        <p:cTn id="32" dur="500"/>
                                        <p:tgtEl>
                                          <p:spTgt spid="1869827">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1869827">
                                            <p:txEl>
                                              <p:pRg st="6" end="6"/>
                                            </p:txEl>
                                          </p:spTgt>
                                        </p:tgtEl>
                                        <p:attrNameLst>
                                          <p:attrName>style.visibility</p:attrName>
                                        </p:attrNameLst>
                                      </p:cBhvr>
                                      <p:to>
                                        <p:strVal val="visible"/>
                                      </p:to>
                                    </p:set>
                                    <p:animEffect transition="in" filter="wipe(left)">
                                      <p:cBhvr>
                                        <p:cTn id="37" dur="500"/>
                                        <p:tgtEl>
                                          <p:spTgt spid="1869827">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869827">
                                            <p:txEl>
                                              <p:pRg st="7" end="7"/>
                                            </p:txEl>
                                          </p:spTgt>
                                        </p:tgtEl>
                                        <p:attrNameLst>
                                          <p:attrName>style.visibility</p:attrName>
                                        </p:attrNameLst>
                                      </p:cBhvr>
                                      <p:to>
                                        <p:strVal val="visible"/>
                                      </p:to>
                                    </p:set>
                                    <p:animEffect transition="in" filter="wipe(left)">
                                      <p:cBhvr>
                                        <p:cTn id="42" dur="500"/>
                                        <p:tgtEl>
                                          <p:spTgt spid="1869827">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1869827">
                                            <p:txEl>
                                              <p:pRg st="8" end="8"/>
                                            </p:txEl>
                                          </p:spTgt>
                                        </p:tgtEl>
                                        <p:attrNameLst>
                                          <p:attrName>style.visibility</p:attrName>
                                        </p:attrNameLst>
                                      </p:cBhvr>
                                      <p:to>
                                        <p:strVal val="visible"/>
                                      </p:to>
                                    </p:set>
                                    <p:animEffect transition="in" filter="wipe(left)">
                                      <p:cBhvr>
                                        <p:cTn id="47" dur="500"/>
                                        <p:tgtEl>
                                          <p:spTgt spid="1869827">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1869827">
                                            <p:txEl>
                                              <p:pRg st="9" end="9"/>
                                            </p:txEl>
                                          </p:spTgt>
                                        </p:tgtEl>
                                        <p:attrNameLst>
                                          <p:attrName>style.visibility</p:attrName>
                                        </p:attrNameLst>
                                      </p:cBhvr>
                                      <p:to>
                                        <p:strVal val="visible"/>
                                      </p:to>
                                    </p:set>
                                    <p:animEffect transition="in" filter="wipe(left)">
                                      <p:cBhvr>
                                        <p:cTn id="52" dur="500"/>
                                        <p:tgtEl>
                                          <p:spTgt spid="1869827">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69827" grpId="0" build="p" bldLvl="3" autoUpdateAnimBg="0"/>
    </p:bld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826" name="Rectangle 2"/>
          <p:cNvSpPr>
            <a:spLocks noGrp="1" noChangeArrowheads="1"/>
          </p:cNvSpPr>
          <p:nvPr>
            <p:ph type="title"/>
          </p:nvPr>
        </p:nvSpPr>
        <p:spPr>
          <a:xfrm>
            <a:off x="796925" y="406400"/>
            <a:ext cx="7556500" cy="1012825"/>
          </a:xfrm>
        </p:spPr>
        <p:txBody>
          <a:bodyPr>
            <a:normAutofit fontScale="90000"/>
          </a:bodyPr>
          <a:lstStyle/>
          <a:p>
            <a:pPr eaLnBrk="1" hangingPunct="1"/>
            <a:r>
              <a:rPr lang="en-US" altLang="zh-CN" smtClean="0"/>
              <a:t>The </a:t>
            </a:r>
            <a:r>
              <a:rPr lang="en-US" altLang="zh-CN" b="1" i="1" smtClean="0"/>
              <a:t>ARP</a:t>
            </a:r>
            <a:r>
              <a:rPr lang="en-US" altLang="zh-CN" smtClean="0"/>
              <a:t> Protocol </a:t>
            </a:r>
            <a:br>
              <a:rPr lang="en-US" altLang="zh-CN" smtClean="0"/>
            </a:br>
            <a:r>
              <a:rPr lang="en-US" altLang="zh-CN" sz="2500" smtClean="0">
                <a:latin typeface="Arial" charset="0"/>
              </a:rPr>
              <a:t>–</a:t>
            </a:r>
            <a:r>
              <a:rPr lang="en-US" altLang="zh-CN" sz="2500" smtClean="0"/>
              <a:t> </a:t>
            </a:r>
            <a:r>
              <a:rPr lang="zh-CN" altLang="en-US" sz="2500" smtClean="0"/>
              <a:t>特性</a:t>
            </a:r>
          </a:p>
        </p:txBody>
      </p:sp>
      <p:sp>
        <p:nvSpPr>
          <p:cNvPr id="205827" name="Rectangle 3"/>
          <p:cNvSpPr>
            <a:spLocks noGrp="1" noChangeArrowheads="1"/>
          </p:cNvSpPr>
          <p:nvPr>
            <p:ph idx="1"/>
          </p:nvPr>
        </p:nvSpPr>
        <p:spPr>
          <a:xfrm>
            <a:off x="788988" y="2005013"/>
            <a:ext cx="7556500" cy="3881437"/>
          </a:xfrm>
        </p:spPr>
        <p:txBody>
          <a:bodyPr/>
          <a:lstStyle/>
          <a:p>
            <a:pPr eaLnBrk="1" hangingPunct="1">
              <a:lnSpc>
                <a:spcPct val="90000"/>
              </a:lnSpc>
            </a:pPr>
            <a:r>
              <a:rPr lang="zh-CN" altLang="en-US" sz="2600" dirty="0" smtClean="0"/>
              <a:t>位置透明</a:t>
            </a:r>
            <a:r>
              <a:rPr lang="en-US" altLang="zh-CN" sz="2600" dirty="0" smtClean="0"/>
              <a:t>:</a:t>
            </a:r>
            <a:r>
              <a:rPr lang="zh-CN" altLang="en-US" sz="2600" dirty="0" smtClean="0"/>
              <a:t>发送者无需知道当前目标</a:t>
            </a:r>
            <a:r>
              <a:rPr lang="en-US" altLang="zh-CN" sz="2600" dirty="0" smtClean="0"/>
              <a:t>agent</a:t>
            </a:r>
            <a:r>
              <a:rPr lang="zh-CN" altLang="en-US" sz="2600" dirty="0" smtClean="0"/>
              <a:t>的物理地址。</a:t>
            </a:r>
          </a:p>
          <a:p>
            <a:pPr eaLnBrk="1" hangingPunct="1">
              <a:lnSpc>
                <a:spcPct val="90000"/>
              </a:lnSpc>
            </a:pPr>
            <a:r>
              <a:rPr lang="zh-CN" altLang="en-US" sz="2600" dirty="0" smtClean="0"/>
              <a:t>可靠</a:t>
            </a:r>
            <a:r>
              <a:rPr lang="en-US" altLang="zh-CN" sz="2600" dirty="0" smtClean="0"/>
              <a:t>: </a:t>
            </a:r>
            <a:r>
              <a:rPr lang="zh-CN" altLang="en-US" sz="2600" dirty="0" smtClean="0"/>
              <a:t>所有信件至多被转发一次即可到达接受者信箱。</a:t>
            </a:r>
          </a:p>
          <a:p>
            <a:pPr eaLnBrk="1" hangingPunct="1">
              <a:lnSpc>
                <a:spcPct val="90000"/>
              </a:lnSpc>
            </a:pPr>
            <a:r>
              <a:rPr lang="zh-CN" altLang="en-US" sz="2600" dirty="0" smtClean="0"/>
              <a:t>异步：</a:t>
            </a:r>
          </a:p>
          <a:p>
            <a:pPr lvl="1" eaLnBrk="1" hangingPunct="1">
              <a:lnSpc>
                <a:spcPct val="90000"/>
              </a:lnSpc>
            </a:pPr>
            <a:r>
              <a:rPr lang="zh-CN" altLang="en-US" sz="2200" dirty="0" smtClean="0"/>
              <a:t>降低对</a:t>
            </a:r>
            <a:r>
              <a:rPr lang="en-US" altLang="zh-CN" sz="2200" dirty="0" smtClean="0"/>
              <a:t>Home</a:t>
            </a:r>
            <a:r>
              <a:rPr lang="zh-CN" altLang="en-US" sz="2200" dirty="0" smtClean="0"/>
              <a:t>节点的依赖</a:t>
            </a:r>
          </a:p>
          <a:p>
            <a:pPr lvl="1" eaLnBrk="1" hangingPunct="1">
              <a:lnSpc>
                <a:spcPct val="90000"/>
              </a:lnSpc>
            </a:pPr>
            <a:r>
              <a:rPr lang="zh-CN" altLang="en-US" sz="2200" dirty="0" smtClean="0"/>
              <a:t>降低了对</a:t>
            </a:r>
            <a:r>
              <a:rPr lang="en-US" altLang="zh-CN" sz="2200" dirty="0" smtClean="0"/>
              <a:t>agent</a:t>
            </a:r>
            <a:r>
              <a:rPr lang="zh-CN" altLang="en-US" sz="2200" dirty="0" smtClean="0"/>
              <a:t>的移动的限制</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80</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80</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850" name="Rectangle 2"/>
          <p:cNvSpPr>
            <a:spLocks noGrp="1" noChangeArrowheads="1"/>
          </p:cNvSpPr>
          <p:nvPr>
            <p:ph type="title"/>
          </p:nvPr>
        </p:nvSpPr>
        <p:spPr>
          <a:xfrm>
            <a:off x="467544" y="325438"/>
            <a:ext cx="7556500" cy="1014412"/>
          </a:xfrm>
        </p:spPr>
        <p:txBody>
          <a:bodyPr/>
          <a:lstStyle/>
          <a:p>
            <a:pPr eaLnBrk="1" hangingPunct="1"/>
            <a:r>
              <a:rPr lang="en-US" altLang="zh-CN" dirty="0" smtClean="0"/>
              <a:t>The </a:t>
            </a:r>
            <a:r>
              <a:rPr lang="en-US" altLang="zh-CN" b="1" i="1" dirty="0" smtClean="0"/>
              <a:t>ARP</a:t>
            </a:r>
            <a:r>
              <a:rPr lang="en-US" altLang="zh-CN" dirty="0" smtClean="0"/>
              <a:t> Protocol </a:t>
            </a:r>
            <a:endParaRPr lang="en-US" altLang="zh-CN" sz="2500" dirty="0" smtClean="0"/>
          </a:p>
        </p:txBody>
      </p:sp>
      <p:sp>
        <p:nvSpPr>
          <p:cNvPr id="206851" name="Rectangle 3"/>
          <p:cNvSpPr>
            <a:spLocks noGrp="1" noChangeArrowheads="1"/>
          </p:cNvSpPr>
          <p:nvPr>
            <p:ph idx="1"/>
          </p:nvPr>
        </p:nvSpPr>
        <p:spPr/>
        <p:txBody>
          <a:bodyPr/>
          <a:lstStyle/>
          <a:p>
            <a:pPr eaLnBrk="1" hangingPunct="1"/>
            <a:r>
              <a:rPr lang="zh-CN" altLang="en-US" smtClean="0"/>
              <a:t>信箱和</a:t>
            </a:r>
            <a:r>
              <a:rPr lang="en-US" altLang="zh-CN" smtClean="0"/>
              <a:t>agent</a:t>
            </a:r>
            <a:r>
              <a:rPr lang="zh-CN" altLang="en-US" smtClean="0"/>
              <a:t>的分离：</a:t>
            </a:r>
          </a:p>
          <a:p>
            <a:pPr lvl="1" eaLnBrk="1" hangingPunct="1"/>
            <a:r>
              <a:rPr lang="zh-CN" altLang="en-US" smtClean="0"/>
              <a:t>带来了迁移的自由度</a:t>
            </a:r>
          </a:p>
          <a:p>
            <a:pPr lvl="1" eaLnBrk="1" hangingPunct="1"/>
            <a:r>
              <a:rPr lang="zh-CN" altLang="en-US" smtClean="0"/>
              <a:t>带来了部分信件的通信开销的减少</a:t>
            </a:r>
          </a:p>
          <a:p>
            <a:pPr eaLnBrk="1" hangingPunct="1"/>
            <a:r>
              <a:rPr lang="zh-CN" altLang="en-US" smtClean="0"/>
              <a:t>但是：</a:t>
            </a:r>
          </a:p>
          <a:p>
            <a:pPr lvl="1" eaLnBrk="1" hangingPunct="1"/>
            <a:r>
              <a:rPr lang="zh-CN" altLang="en-US" smtClean="0"/>
              <a:t>带来了控制信息的开销</a:t>
            </a:r>
          </a:p>
          <a:p>
            <a:pPr lvl="1" eaLnBrk="1" hangingPunct="1"/>
            <a:r>
              <a:rPr lang="zh-CN" altLang="en-US" smtClean="0"/>
              <a:t>带来了信件转发的开销</a:t>
            </a:r>
          </a:p>
          <a:p>
            <a:pPr eaLnBrk="1" hangingPunct="1"/>
            <a:r>
              <a:rPr lang="zh-CN" altLang="en-US" smtClean="0"/>
              <a:t>何时带信箱迁移？得失如何？</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81</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81</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normAutofit/>
          </a:bodyPr>
          <a:lstStyle/>
          <a:p>
            <a:pPr eaLnBrk="1" hangingPunct="1"/>
            <a:r>
              <a:rPr lang="en-US" altLang="zh-CN" sz="3200" dirty="0" smtClean="0"/>
              <a:t>The </a:t>
            </a:r>
            <a:r>
              <a:rPr lang="en-US" altLang="zh-CN" sz="3200" b="1" i="1" dirty="0" smtClean="0"/>
              <a:t>ARP</a:t>
            </a:r>
            <a:r>
              <a:rPr lang="en-US" altLang="zh-CN" sz="3200" dirty="0" smtClean="0"/>
              <a:t> Protocol </a:t>
            </a:r>
          </a:p>
        </p:txBody>
      </p:sp>
      <p:sp>
        <p:nvSpPr>
          <p:cNvPr id="214019" name="Rectangle 3"/>
          <p:cNvSpPr>
            <a:spLocks noGrp="1" noChangeArrowheads="1"/>
          </p:cNvSpPr>
          <p:nvPr>
            <p:ph idx="1"/>
          </p:nvPr>
        </p:nvSpPr>
        <p:spPr>
          <a:xfrm>
            <a:off x="468313" y="1773238"/>
            <a:ext cx="8135937" cy="4419600"/>
          </a:xfrm>
        </p:spPr>
        <p:txBody>
          <a:bodyPr/>
          <a:lstStyle/>
          <a:p>
            <a:pPr eaLnBrk="1" hangingPunct="1"/>
            <a:r>
              <a:rPr lang="en-US" altLang="zh-CN" b="1" i="1" smtClean="0"/>
              <a:t>ARP</a:t>
            </a:r>
            <a:r>
              <a:rPr lang="zh-CN" altLang="en-US" b="1" i="1" smtClean="0"/>
              <a:t>协议的适应性</a:t>
            </a:r>
          </a:p>
          <a:p>
            <a:pPr lvl="1" eaLnBrk="1" hangingPunct="1"/>
            <a:r>
              <a:rPr lang="zh-CN" altLang="en-US" smtClean="0"/>
              <a:t>通过动态判断信箱迁移频率，可以有效平衡迁移开销和信件递送开销，使得总开销可以接受</a:t>
            </a:r>
          </a:p>
          <a:p>
            <a:pPr lvl="1" eaLnBrk="1" hangingPunct="1"/>
            <a:r>
              <a:rPr lang="zh-CN" altLang="en-US" smtClean="0"/>
              <a:t>可以参考的因素：</a:t>
            </a:r>
          </a:p>
          <a:p>
            <a:pPr lvl="2" eaLnBrk="1" hangingPunct="1"/>
            <a:r>
              <a:rPr lang="en-US" altLang="zh-CN" sz="2500" i="1" smtClean="0"/>
              <a:t>h</a:t>
            </a:r>
            <a:r>
              <a:rPr lang="en-US" altLang="zh-CN" sz="2500" i="1" baseline="-25000" smtClean="0"/>
              <a:t>ai</a:t>
            </a:r>
            <a:r>
              <a:rPr lang="zh-CN" altLang="en-US" sz="2500" smtClean="0"/>
              <a:t>上</a:t>
            </a:r>
            <a:r>
              <a:rPr lang="en-US" altLang="zh-CN" sz="2500" smtClean="0"/>
              <a:t>agent</a:t>
            </a:r>
            <a:r>
              <a:rPr lang="zh-CN" altLang="en-US" sz="2500" smtClean="0"/>
              <a:t>接收信件的数量</a:t>
            </a:r>
          </a:p>
          <a:p>
            <a:pPr lvl="2" eaLnBrk="1" hangingPunct="1"/>
            <a:r>
              <a:rPr lang="en-US" altLang="zh-CN" sz="2500" i="1" smtClean="0"/>
              <a:t>f(h</a:t>
            </a:r>
            <a:r>
              <a:rPr lang="en-US" altLang="zh-CN" sz="2500" i="1" baseline="-25000" smtClean="0"/>
              <a:t>a(i-1)</a:t>
            </a:r>
            <a:r>
              <a:rPr lang="en-US" altLang="zh-CN" sz="2500" i="1" smtClean="0"/>
              <a:t>)</a:t>
            </a:r>
            <a:r>
              <a:rPr lang="zh-CN" altLang="en-US" sz="2500" i="1" smtClean="0"/>
              <a:t>和</a:t>
            </a:r>
            <a:r>
              <a:rPr lang="en-US" altLang="zh-CN" sz="2500" i="1" smtClean="0"/>
              <a:t>h</a:t>
            </a:r>
            <a:r>
              <a:rPr lang="en-US" altLang="zh-CN" sz="2500" i="1" baseline="-25000" smtClean="0"/>
              <a:t>ai</a:t>
            </a:r>
            <a:r>
              <a:rPr lang="zh-CN" altLang="en-US" sz="2500" smtClean="0"/>
              <a:t>之间的距离</a:t>
            </a:r>
          </a:p>
          <a:p>
            <a:pPr lvl="2" eaLnBrk="1" hangingPunct="1"/>
            <a:r>
              <a:rPr lang="zh-CN" altLang="en-US" sz="2500" smtClean="0"/>
              <a:t>其它因素如实时等</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82</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82</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比较</a:t>
            </a:r>
            <a:endParaRPr lang="zh-CN" altLang="en-US" dirty="0"/>
          </a:p>
        </p:txBody>
      </p:sp>
      <p:pic>
        <p:nvPicPr>
          <p:cNvPr id="1026" name="Picture 2"/>
          <p:cNvPicPr>
            <a:picLocks noGrp="1" noChangeAspect="1" noChangeArrowheads="1"/>
          </p:cNvPicPr>
          <p:nvPr>
            <p:ph idx="1"/>
          </p:nvPr>
        </p:nvPicPr>
        <p:blipFill>
          <a:blip r:embed="rId2"/>
          <a:srcRect/>
          <a:stretch>
            <a:fillRect/>
          </a:stretch>
        </p:blipFill>
        <p:spPr bwMode="auto">
          <a:xfrm>
            <a:off x="579398" y="1916832"/>
            <a:ext cx="6965435" cy="3672408"/>
          </a:xfrm>
          <a:prstGeom prst="rect">
            <a:avLst/>
          </a:prstGeom>
          <a:noFill/>
          <a:ln w="9525">
            <a:noFill/>
            <a:miter lim="800000"/>
            <a:headEnd/>
            <a:tailEnd/>
          </a:ln>
        </p:spPr>
      </p:pic>
      <p:sp>
        <p:nvSpPr>
          <p:cNvPr id="6"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83</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83</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标题 1"/>
          <p:cNvSpPr>
            <a:spLocks noGrp="1"/>
          </p:cNvSpPr>
          <p:nvPr>
            <p:ph type="title"/>
          </p:nvPr>
        </p:nvSpPr>
        <p:spPr/>
        <p:txBody>
          <a:bodyPr/>
          <a:lstStyle/>
          <a:p>
            <a:pPr eaLnBrk="1" hangingPunct="1"/>
            <a:r>
              <a:rPr lang="zh-CN" altLang="en-US" dirty="0" smtClean="0"/>
              <a:t>思考题</a:t>
            </a:r>
          </a:p>
        </p:txBody>
      </p:sp>
      <p:sp>
        <p:nvSpPr>
          <p:cNvPr id="219139" name="内容占位符 2"/>
          <p:cNvSpPr>
            <a:spLocks noGrp="1"/>
          </p:cNvSpPr>
          <p:nvPr>
            <p:ph idx="1"/>
          </p:nvPr>
        </p:nvSpPr>
        <p:spPr/>
        <p:txBody>
          <a:bodyPr/>
          <a:lstStyle/>
          <a:p>
            <a:pPr eaLnBrk="1" hangingPunct="1">
              <a:lnSpc>
                <a:spcPct val="90000"/>
              </a:lnSpc>
            </a:pPr>
            <a:r>
              <a:rPr lang="zh-CN" altLang="en-US" dirty="0" smtClean="0"/>
              <a:t>移动</a:t>
            </a:r>
            <a:r>
              <a:rPr lang="en-US" altLang="zh-CN" dirty="0" smtClean="0"/>
              <a:t>agent</a:t>
            </a:r>
            <a:r>
              <a:rPr lang="zh-CN" altLang="en-US" dirty="0" smtClean="0"/>
              <a:t>命名应该具有什么特性？为什么？</a:t>
            </a:r>
          </a:p>
          <a:p>
            <a:pPr eaLnBrk="1" hangingPunct="1">
              <a:lnSpc>
                <a:spcPct val="90000"/>
              </a:lnSpc>
            </a:pPr>
            <a:r>
              <a:rPr lang="zh-CN" altLang="en-US" dirty="0" smtClean="0"/>
              <a:t>简述课堂讲授的双层名设计方案及其通信机制。</a:t>
            </a:r>
          </a:p>
          <a:p>
            <a:pPr eaLnBrk="1" hangingPunct="1">
              <a:lnSpc>
                <a:spcPct val="90000"/>
              </a:lnSpc>
            </a:pPr>
            <a:r>
              <a:rPr lang="zh-CN" altLang="en-US" dirty="0" smtClean="0"/>
              <a:t>什么是通信失效？其根本原因是什么？</a:t>
            </a:r>
          </a:p>
          <a:p>
            <a:pPr eaLnBrk="1" hangingPunct="1">
              <a:lnSpc>
                <a:spcPct val="90000"/>
              </a:lnSpc>
            </a:pPr>
            <a:r>
              <a:rPr lang="zh-CN" altLang="en-US" dirty="0" smtClean="0"/>
              <a:t>简述基于信箱的移动</a:t>
            </a:r>
            <a:r>
              <a:rPr lang="en-US" altLang="zh-CN" dirty="0" smtClean="0"/>
              <a:t>Agent</a:t>
            </a:r>
            <a:r>
              <a:rPr lang="zh-CN" altLang="en-US" dirty="0" smtClean="0"/>
              <a:t>系统的通信失效解决方案。</a:t>
            </a:r>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84</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84</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altLang="zh-CN" dirty="0" smtClean="0"/>
              <a:t>References</a:t>
            </a:r>
            <a:endParaRPr lang="zh-CN" altLang="en-US" dirty="0"/>
          </a:p>
        </p:txBody>
      </p:sp>
      <p:sp>
        <p:nvSpPr>
          <p:cNvPr id="3" name="内容占位符 2"/>
          <p:cNvSpPr>
            <a:spLocks noGrp="1"/>
          </p:cNvSpPr>
          <p:nvPr>
            <p:ph idx="1"/>
          </p:nvPr>
        </p:nvSpPr>
        <p:spPr>
          <a:xfrm>
            <a:off x="457200" y="1775191"/>
            <a:ext cx="8435280" cy="4625609"/>
          </a:xfrm>
        </p:spPr>
        <p:txBody>
          <a:bodyPr>
            <a:normAutofit fontScale="85000" lnSpcReduction="10000"/>
          </a:bodyPr>
          <a:lstStyle/>
          <a:p>
            <a:r>
              <a:rPr lang="en-US" dirty="0" smtClean="0"/>
              <a:t>Jiannong Cao, </a:t>
            </a:r>
            <a:r>
              <a:rPr lang="en-US" dirty="0" err="1" smtClean="0"/>
              <a:t>Xinyu</a:t>
            </a:r>
            <a:r>
              <a:rPr lang="en-US" dirty="0" smtClean="0"/>
              <a:t> </a:t>
            </a:r>
            <a:r>
              <a:rPr lang="en-US" dirty="0" err="1" smtClean="0"/>
              <a:t>Feng</a:t>
            </a:r>
            <a:r>
              <a:rPr lang="en-US" dirty="0" smtClean="0"/>
              <a:t>, </a:t>
            </a:r>
            <a:r>
              <a:rPr lang="en-US" dirty="0" err="1" smtClean="0"/>
              <a:t>Jian</a:t>
            </a:r>
            <a:r>
              <a:rPr lang="en-US" dirty="0" smtClean="0"/>
              <a:t> Lu, Sajal K. Das: Mailbox-Based Scheme for Designing Mobile Agent Communication Protocols. IEEE Computer 35(9): 54-60 (2002)</a:t>
            </a:r>
          </a:p>
          <a:p>
            <a:r>
              <a:rPr lang="en-US" altLang="zh-CN" dirty="0" smtClean="0"/>
              <a:t>Jiannong Cao, </a:t>
            </a:r>
            <a:r>
              <a:rPr lang="en-US" altLang="zh-CN" dirty="0" err="1" smtClean="0"/>
              <a:t>Xinyu</a:t>
            </a:r>
            <a:r>
              <a:rPr lang="en-US" altLang="zh-CN" dirty="0" smtClean="0"/>
              <a:t> </a:t>
            </a:r>
            <a:r>
              <a:rPr lang="en-US" altLang="zh-CN" dirty="0" err="1" smtClean="0"/>
              <a:t>Feng</a:t>
            </a:r>
            <a:r>
              <a:rPr lang="en-US" altLang="zh-CN" dirty="0" smtClean="0"/>
              <a:t>, </a:t>
            </a:r>
            <a:r>
              <a:rPr lang="en-US" altLang="zh-CN" dirty="0" err="1" smtClean="0"/>
              <a:t>Jian</a:t>
            </a:r>
            <a:r>
              <a:rPr lang="en-US" altLang="zh-CN" dirty="0" smtClean="0"/>
              <a:t> </a:t>
            </a:r>
            <a:r>
              <a:rPr lang="en-US" altLang="zh-CN" dirty="0" err="1" smtClean="0"/>
              <a:t>Lü</a:t>
            </a:r>
            <a:r>
              <a:rPr lang="en-US" altLang="zh-CN" dirty="0" smtClean="0"/>
              <a:t>, Henry C. B. Chan, Sajal K. Das: Reliable Message Delivery for Mobile Agents: Push or Pull. ICPADS 2002: 314-320</a:t>
            </a:r>
          </a:p>
          <a:p>
            <a:r>
              <a:rPr lang="en-US" altLang="zh-CN" dirty="0" smtClean="0"/>
              <a:t>Jiannong Cao, </a:t>
            </a:r>
            <a:r>
              <a:rPr lang="en-US" altLang="zh-CN" dirty="0" err="1" smtClean="0"/>
              <a:t>Xinyu</a:t>
            </a:r>
            <a:r>
              <a:rPr lang="en-US" altLang="zh-CN" dirty="0" smtClean="0"/>
              <a:t> </a:t>
            </a:r>
            <a:r>
              <a:rPr lang="en-US" altLang="zh-CN" dirty="0" err="1" smtClean="0"/>
              <a:t>Feng</a:t>
            </a:r>
            <a:r>
              <a:rPr lang="en-US" altLang="zh-CN" dirty="0" smtClean="0"/>
              <a:t>, </a:t>
            </a:r>
            <a:r>
              <a:rPr lang="en-US" altLang="zh-CN" dirty="0" err="1" smtClean="0"/>
              <a:t>Jian</a:t>
            </a:r>
            <a:r>
              <a:rPr lang="en-US" altLang="zh-CN" dirty="0" smtClean="0"/>
              <a:t> Lu, Henry C. B. Chan, Sajal K. Das: Reliable message delivery for mobile agents: push or pull? IEEE Transactions on Systems, Man, and Cybernetics, Part A 34(5): 577-587 (2004)</a:t>
            </a:r>
            <a:endParaRPr lang="zh-CN" altLang="en-US" dirty="0"/>
          </a:p>
        </p:txBody>
      </p:sp>
      <p:sp>
        <p:nvSpPr>
          <p:cNvPr id="5"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85</a:t>
            </a:fld>
            <a:endParaRPr lang="en-US" altLang="zh-CN" dirty="0">
              <a:solidFill>
                <a:schemeClr val="bg1"/>
              </a:solidFill>
            </a:endParaRPr>
          </a:p>
        </p:txBody>
      </p:sp>
      <p:sp>
        <p:nvSpPr>
          <p:cNvPr id="8"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9"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10"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85</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317500" y="52388"/>
            <a:ext cx="8637588" cy="1431925"/>
          </a:xfrm>
        </p:spPr>
        <p:txBody>
          <a:bodyPr/>
          <a:lstStyle/>
          <a:p>
            <a:r>
              <a:rPr lang="zh-CN" altLang="en-US" dirty="0" smtClean="0"/>
              <a:t>移动</a:t>
            </a:r>
            <a:r>
              <a:rPr lang="en-US" altLang="zh-CN" dirty="0" smtClean="0"/>
              <a:t>Agent</a:t>
            </a:r>
            <a:r>
              <a:rPr lang="zh-CN" altLang="en-US" dirty="0" smtClean="0"/>
              <a:t>通信框架</a:t>
            </a:r>
            <a:endParaRPr lang="zh-CN" altLang="en-US" sz="2500" dirty="0" smtClean="0">
              <a:solidFill>
                <a:schemeClr val="tx1"/>
              </a:solidFill>
            </a:endParaRPr>
          </a:p>
        </p:txBody>
      </p:sp>
      <p:sp>
        <p:nvSpPr>
          <p:cNvPr id="148483" name="Rectangle 3"/>
          <p:cNvSpPr>
            <a:spLocks noGrp="1" noChangeArrowheads="1"/>
          </p:cNvSpPr>
          <p:nvPr>
            <p:ph idx="1"/>
          </p:nvPr>
        </p:nvSpPr>
        <p:spPr/>
        <p:txBody>
          <a:bodyPr/>
          <a:lstStyle/>
          <a:p>
            <a:pPr eaLnBrk="1" hangingPunct="1"/>
            <a:r>
              <a:rPr lang="zh-CN" altLang="en-US" dirty="0" smtClean="0"/>
              <a:t>分层多模式通信框架</a:t>
            </a:r>
          </a:p>
        </p:txBody>
      </p:sp>
      <p:sp>
        <p:nvSpPr>
          <p:cNvPr id="29" name="灯片编号占位符 3"/>
          <p:cNvSpPr>
            <a:spLocks noGrp="1"/>
          </p:cNvSpPr>
          <p:nvPr>
            <p:ph type="sldNum" sz="quarter" idx="12"/>
          </p:nvPr>
        </p:nvSpPr>
        <p:spPr>
          <a:xfrm>
            <a:off x="8129016" y="5733256"/>
            <a:ext cx="547440" cy="522002"/>
          </a:xfrm>
          <a:prstGeom prst="rect">
            <a:avLst/>
          </a:prstGeom>
        </p:spPr>
        <p:txBody>
          <a:bodyPr/>
          <a:lstStyle/>
          <a:p>
            <a:pPr algn="ctr">
              <a:defRPr/>
            </a:pPr>
            <a:fld id="{A52F2995-70D2-4C90-8155-837E51B10493}" type="slidenum">
              <a:rPr lang="en-US" altLang="zh-CN">
                <a:solidFill>
                  <a:schemeClr val="bg1"/>
                </a:solidFill>
              </a:rPr>
              <a:pPr algn="ctr">
                <a:defRPr/>
              </a:pPr>
              <a:t>9</a:t>
            </a:fld>
            <a:endParaRPr lang="en-US" altLang="zh-CN" dirty="0">
              <a:solidFill>
                <a:schemeClr val="bg1"/>
              </a:solidFill>
            </a:endParaRPr>
          </a:p>
        </p:txBody>
      </p:sp>
      <p:grpSp>
        <p:nvGrpSpPr>
          <p:cNvPr id="2" name="Group 4"/>
          <p:cNvGrpSpPr>
            <a:grpSpLocks/>
          </p:cNvGrpSpPr>
          <p:nvPr/>
        </p:nvGrpSpPr>
        <p:grpSpPr bwMode="auto">
          <a:xfrm>
            <a:off x="928464" y="2420888"/>
            <a:ext cx="6019800" cy="3657600"/>
            <a:chOff x="1248" y="1728"/>
            <a:chExt cx="3408" cy="1996"/>
          </a:xfrm>
        </p:grpSpPr>
        <p:grpSp>
          <p:nvGrpSpPr>
            <p:cNvPr id="3" name="Group 5"/>
            <p:cNvGrpSpPr>
              <a:grpSpLocks/>
            </p:cNvGrpSpPr>
            <p:nvPr/>
          </p:nvGrpSpPr>
          <p:grpSpPr bwMode="auto">
            <a:xfrm>
              <a:off x="1248" y="3293"/>
              <a:ext cx="3408" cy="431"/>
              <a:chOff x="1632" y="3456"/>
              <a:chExt cx="2976" cy="384"/>
            </a:xfrm>
          </p:grpSpPr>
          <p:sp>
            <p:nvSpPr>
              <p:cNvPr id="148510" name="AutoShape 6"/>
              <p:cNvSpPr>
                <a:spLocks noChangeArrowheads="1"/>
              </p:cNvSpPr>
              <p:nvPr/>
            </p:nvSpPr>
            <p:spPr bwMode="auto">
              <a:xfrm>
                <a:off x="1632" y="3456"/>
                <a:ext cx="2976" cy="384"/>
              </a:xfrm>
              <a:prstGeom prst="cube">
                <a:avLst>
                  <a:gd name="adj" fmla="val 25000"/>
                </a:avLst>
              </a:prstGeom>
              <a:solidFill>
                <a:srgbClr val="FF0000"/>
              </a:solidFill>
              <a:ln w="9525">
                <a:solidFill>
                  <a:srgbClr val="FFFFFF"/>
                </a:solidFill>
                <a:miter lim="800000"/>
                <a:headEnd/>
                <a:tailEnd/>
              </a:ln>
            </p:spPr>
            <p:txBody>
              <a:bodyPr wrap="none" lIns="0" tIns="0" rIns="0" bIns="0" anchor="ctr"/>
              <a:lstStyle/>
              <a:p>
                <a:endParaRPr lang="zh-CN" altLang="en-US"/>
              </a:p>
            </p:txBody>
          </p:sp>
          <p:sp>
            <p:nvSpPr>
              <p:cNvPr id="148511" name="Rectangle 7"/>
              <p:cNvSpPr>
                <a:spLocks noChangeArrowheads="1"/>
              </p:cNvSpPr>
              <p:nvPr/>
            </p:nvSpPr>
            <p:spPr bwMode="auto">
              <a:xfrm>
                <a:off x="1968" y="3552"/>
                <a:ext cx="2208" cy="288"/>
              </a:xfrm>
              <a:prstGeom prst="rect">
                <a:avLst/>
              </a:prstGeom>
              <a:solidFill>
                <a:srgbClr val="FF0000"/>
              </a:solidFill>
              <a:ln w="9525">
                <a:noFill/>
                <a:miter lim="800000"/>
                <a:headEnd/>
                <a:tailEnd/>
              </a:ln>
            </p:spPr>
            <p:txBody>
              <a:bodyPr lIns="0" tIns="0" rIns="0" bIns="0"/>
              <a:lstStyle/>
              <a:p>
                <a:pPr algn="ctr" eaLnBrk="0" hangingPunct="0"/>
                <a:r>
                  <a:rPr lang="en-US" altLang="zh-CN" sz="2400" b="1" dirty="0" smtClean="0">
                    <a:solidFill>
                      <a:srgbClr val="FFFFFF"/>
                    </a:solidFill>
                    <a:latin typeface="楷体" pitchFamily="49" charset="-122"/>
                  </a:rPr>
                  <a:t>Operating System</a:t>
                </a:r>
                <a:r>
                  <a:rPr lang="zh-CN" altLang="en-US" sz="2400" b="1" dirty="0" smtClean="0">
                    <a:solidFill>
                      <a:srgbClr val="FFFFFF"/>
                    </a:solidFill>
                    <a:latin typeface="楷体" pitchFamily="49" charset="-122"/>
                  </a:rPr>
                  <a:t>通信</a:t>
                </a:r>
                <a:r>
                  <a:rPr lang="zh-CN" altLang="en-US" sz="2400" b="1" dirty="0">
                    <a:solidFill>
                      <a:srgbClr val="FFFFFF"/>
                    </a:solidFill>
                    <a:latin typeface="楷体" pitchFamily="49" charset="-122"/>
                  </a:rPr>
                  <a:t>层</a:t>
                </a:r>
              </a:p>
            </p:txBody>
          </p:sp>
        </p:grpSp>
        <p:grpSp>
          <p:nvGrpSpPr>
            <p:cNvPr id="4" name="Group 8"/>
            <p:cNvGrpSpPr>
              <a:grpSpLocks/>
            </p:cNvGrpSpPr>
            <p:nvPr/>
          </p:nvGrpSpPr>
          <p:grpSpPr bwMode="auto">
            <a:xfrm>
              <a:off x="1536" y="2976"/>
              <a:ext cx="2803" cy="432"/>
              <a:chOff x="1872" y="3168"/>
              <a:chExt cx="2448" cy="384"/>
            </a:xfrm>
          </p:grpSpPr>
          <p:sp>
            <p:nvSpPr>
              <p:cNvPr id="148508" name="AutoShape 9"/>
              <p:cNvSpPr>
                <a:spLocks noChangeArrowheads="1"/>
              </p:cNvSpPr>
              <p:nvPr/>
            </p:nvSpPr>
            <p:spPr bwMode="auto">
              <a:xfrm>
                <a:off x="1872" y="3168"/>
                <a:ext cx="2448" cy="384"/>
              </a:xfrm>
              <a:prstGeom prst="cube">
                <a:avLst>
                  <a:gd name="adj" fmla="val 25000"/>
                </a:avLst>
              </a:prstGeom>
              <a:solidFill>
                <a:srgbClr val="FFCC00"/>
              </a:solidFill>
              <a:ln w="9525">
                <a:solidFill>
                  <a:srgbClr val="FFFFFF"/>
                </a:solidFill>
                <a:miter lim="800000"/>
                <a:headEnd/>
                <a:tailEnd/>
              </a:ln>
            </p:spPr>
            <p:txBody>
              <a:bodyPr wrap="none" lIns="0" tIns="0" rIns="0" bIns="0" anchor="ctr"/>
              <a:lstStyle/>
              <a:p>
                <a:endParaRPr lang="zh-CN" altLang="en-US"/>
              </a:p>
            </p:txBody>
          </p:sp>
          <p:sp>
            <p:nvSpPr>
              <p:cNvPr id="148509" name="Rectangle 10"/>
              <p:cNvSpPr>
                <a:spLocks noChangeArrowheads="1"/>
              </p:cNvSpPr>
              <p:nvPr/>
            </p:nvSpPr>
            <p:spPr bwMode="auto">
              <a:xfrm>
                <a:off x="2148" y="3312"/>
                <a:ext cx="1788" cy="240"/>
              </a:xfrm>
              <a:prstGeom prst="rect">
                <a:avLst/>
              </a:prstGeom>
              <a:solidFill>
                <a:srgbClr val="FFCC00"/>
              </a:solidFill>
              <a:ln w="9525">
                <a:noFill/>
                <a:miter lim="800000"/>
                <a:headEnd/>
                <a:tailEnd/>
              </a:ln>
            </p:spPr>
            <p:txBody>
              <a:bodyPr lIns="0" tIns="0" rIns="0" bIns="0"/>
              <a:lstStyle/>
              <a:p>
                <a:pPr algn="ctr" eaLnBrk="0" hangingPunct="0"/>
                <a:r>
                  <a:rPr lang="zh-CN" altLang="en-US" sz="2400" b="1">
                    <a:solidFill>
                      <a:srgbClr val="4933EF"/>
                    </a:solidFill>
                    <a:latin typeface="楷体" pitchFamily="49" charset="-122"/>
                  </a:rPr>
                  <a:t>直接访问模式</a:t>
                </a:r>
              </a:p>
            </p:txBody>
          </p:sp>
        </p:grpSp>
        <p:grpSp>
          <p:nvGrpSpPr>
            <p:cNvPr id="5" name="Group 11"/>
            <p:cNvGrpSpPr>
              <a:grpSpLocks/>
            </p:cNvGrpSpPr>
            <p:nvPr/>
          </p:nvGrpSpPr>
          <p:grpSpPr bwMode="auto">
            <a:xfrm>
              <a:off x="1798" y="2645"/>
              <a:ext cx="2253" cy="431"/>
              <a:chOff x="1872" y="3168"/>
              <a:chExt cx="2448" cy="384"/>
            </a:xfrm>
          </p:grpSpPr>
          <p:sp>
            <p:nvSpPr>
              <p:cNvPr id="148506" name="AutoShape 12"/>
              <p:cNvSpPr>
                <a:spLocks noChangeArrowheads="1"/>
              </p:cNvSpPr>
              <p:nvPr/>
            </p:nvSpPr>
            <p:spPr bwMode="auto">
              <a:xfrm>
                <a:off x="1872" y="3168"/>
                <a:ext cx="2448" cy="384"/>
              </a:xfrm>
              <a:prstGeom prst="cube">
                <a:avLst>
                  <a:gd name="adj" fmla="val 25000"/>
                </a:avLst>
              </a:prstGeom>
              <a:solidFill>
                <a:srgbClr val="808000"/>
              </a:solidFill>
              <a:ln w="9525">
                <a:solidFill>
                  <a:srgbClr val="FFFFFF"/>
                </a:solidFill>
                <a:miter lim="800000"/>
                <a:headEnd/>
                <a:tailEnd/>
              </a:ln>
            </p:spPr>
            <p:txBody>
              <a:bodyPr wrap="none" lIns="0" tIns="0" rIns="0" bIns="0" anchor="ctr"/>
              <a:lstStyle/>
              <a:p>
                <a:endParaRPr lang="zh-CN" altLang="en-US"/>
              </a:p>
            </p:txBody>
          </p:sp>
          <p:sp>
            <p:nvSpPr>
              <p:cNvPr id="148507" name="Rectangle 13"/>
              <p:cNvSpPr>
                <a:spLocks noChangeArrowheads="1"/>
              </p:cNvSpPr>
              <p:nvPr/>
            </p:nvSpPr>
            <p:spPr bwMode="auto">
              <a:xfrm>
                <a:off x="2148" y="3312"/>
                <a:ext cx="1788" cy="240"/>
              </a:xfrm>
              <a:prstGeom prst="rect">
                <a:avLst/>
              </a:prstGeom>
              <a:solidFill>
                <a:srgbClr val="808000"/>
              </a:solidFill>
              <a:ln w="9525">
                <a:noFill/>
                <a:miter lim="800000"/>
                <a:headEnd/>
                <a:tailEnd/>
              </a:ln>
            </p:spPr>
            <p:txBody>
              <a:bodyPr lIns="0" tIns="0" rIns="0" bIns="0"/>
              <a:lstStyle/>
              <a:p>
                <a:pPr algn="ctr" eaLnBrk="0" hangingPunct="0"/>
                <a:r>
                  <a:rPr lang="zh-CN" altLang="en-US" sz="2400" b="1">
                    <a:solidFill>
                      <a:srgbClr val="FFFFFF"/>
                    </a:solidFill>
                    <a:latin typeface="楷体" pitchFamily="49" charset="-122"/>
                  </a:rPr>
                  <a:t>间接访问模式</a:t>
                </a:r>
              </a:p>
            </p:txBody>
          </p:sp>
        </p:grpSp>
        <p:grpSp>
          <p:nvGrpSpPr>
            <p:cNvPr id="6" name="Group 14"/>
            <p:cNvGrpSpPr>
              <a:grpSpLocks/>
            </p:cNvGrpSpPr>
            <p:nvPr/>
          </p:nvGrpSpPr>
          <p:grpSpPr bwMode="auto">
            <a:xfrm>
              <a:off x="2073" y="2322"/>
              <a:ext cx="1759" cy="431"/>
              <a:chOff x="1872" y="3168"/>
              <a:chExt cx="2448" cy="384"/>
            </a:xfrm>
          </p:grpSpPr>
          <p:sp>
            <p:nvSpPr>
              <p:cNvPr id="148504" name="AutoShape 15"/>
              <p:cNvSpPr>
                <a:spLocks noChangeArrowheads="1"/>
              </p:cNvSpPr>
              <p:nvPr/>
            </p:nvSpPr>
            <p:spPr bwMode="auto">
              <a:xfrm>
                <a:off x="1872" y="3168"/>
                <a:ext cx="2448" cy="384"/>
              </a:xfrm>
              <a:prstGeom prst="cube">
                <a:avLst>
                  <a:gd name="adj" fmla="val 25000"/>
                </a:avLst>
              </a:prstGeom>
              <a:solidFill>
                <a:srgbClr val="FF99CC"/>
              </a:solidFill>
              <a:ln w="9525">
                <a:solidFill>
                  <a:srgbClr val="FFFFFF"/>
                </a:solidFill>
                <a:miter lim="800000"/>
                <a:headEnd/>
                <a:tailEnd/>
              </a:ln>
            </p:spPr>
            <p:txBody>
              <a:bodyPr wrap="none" lIns="0" tIns="0" rIns="0" bIns="0" anchor="ctr"/>
              <a:lstStyle/>
              <a:p>
                <a:endParaRPr lang="zh-CN" altLang="en-US"/>
              </a:p>
            </p:txBody>
          </p:sp>
          <p:sp>
            <p:nvSpPr>
              <p:cNvPr id="148505" name="Rectangle 16"/>
              <p:cNvSpPr>
                <a:spLocks noChangeArrowheads="1"/>
              </p:cNvSpPr>
              <p:nvPr/>
            </p:nvSpPr>
            <p:spPr bwMode="auto">
              <a:xfrm>
                <a:off x="2148" y="3312"/>
                <a:ext cx="1788" cy="240"/>
              </a:xfrm>
              <a:prstGeom prst="rect">
                <a:avLst/>
              </a:prstGeom>
              <a:solidFill>
                <a:srgbClr val="FF99CC"/>
              </a:solidFill>
              <a:ln w="9525">
                <a:noFill/>
                <a:miter lim="800000"/>
                <a:headEnd/>
                <a:tailEnd/>
              </a:ln>
            </p:spPr>
            <p:txBody>
              <a:bodyPr lIns="0" tIns="0" rIns="0" bIns="0"/>
              <a:lstStyle/>
              <a:p>
                <a:pPr algn="ctr" eaLnBrk="0" hangingPunct="0"/>
                <a:r>
                  <a:rPr lang="en-US" altLang="zh-CN" sz="2400" b="1" dirty="0">
                    <a:solidFill>
                      <a:schemeClr val="bg1"/>
                    </a:solidFill>
                    <a:latin typeface="楷体" pitchFamily="49" charset="-122"/>
                  </a:rPr>
                  <a:t>KQML/XML</a:t>
                </a:r>
              </a:p>
            </p:txBody>
          </p:sp>
        </p:grpSp>
        <p:grpSp>
          <p:nvGrpSpPr>
            <p:cNvPr id="7" name="Group 17"/>
            <p:cNvGrpSpPr>
              <a:grpSpLocks/>
            </p:cNvGrpSpPr>
            <p:nvPr/>
          </p:nvGrpSpPr>
          <p:grpSpPr bwMode="auto">
            <a:xfrm>
              <a:off x="1358" y="1728"/>
              <a:ext cx="1429" cy="431"/>
              <a:chOff x="1632" y="2016"/>
              <a:chExt cx="2976" cy="384"/>
            </a:xfrm>
          </p:grpSpPr>
          <p:sp>
            <p:nvSpPr>
              <p:cNvPr id="148502" name="AutoShape 18"/>
              <p:cNvSpPr>
                <a:spLocks noChangeArrowheads="1"/>
              </p:cNvSpPr>
              <p:nvPr/>
            </p:nvSpPr>
            <p:spPr bwMode="auto">
              <a:xfrm>
                <a:off x="1632" y="2016"/>
                <a:ext cx="2976" cy="384"/>
              </a:xfrm>
              <a:prstGeom prst="cube">
                <a:avLst>
                  <a:gd name="adj" fmla="val 25000"/>
                </a:avLst>
              </a:prstGeom>
              <a:solidFill>
                <a:srgbClr val="1C6D9A"/>
              </a:solidFill>
              <a:ln w="9525">
                <a:solidFill>
                  <a:srgbClr val="FFFFFF"/>
                </a:solidFill>
                <a:miter lim="800000"/>
                <a:headEnd/>
                <a:tailEnd/>
              </a:ln>
            </p:spPr>
            <p:txBody>
              <a:bodyPr wrap="none" lIns="0" tIns="0" rIns="0" bIns="0" anchor="ctr"/>
              <a:lstStyle/>
              <a:p>
                <a:endParaRPr lang="zh-CN" altLang="en-US"/>
              </a:p>
            </p:txBody>
          </p:sp>
          <p:sp>
            <p:nvSpPr>
              <p:cNvPr id="148503" name="Rectangle 19"/>
              <p:cNvSpPr>
                <a:spLocks noChangeArrowheads="1"/>
              </p:cNvSpPr>
              <p:nvPr/>
            </p:nvSpPr>
            <p:spPr bwMode="auto">
              <a:xfrm>
                <a:off x="1968" y="2160"/>
                <a:ext cx="2208" cy="240"/>
              </a:xfrm>
              <a:prstGeom prst="rect">
                <a:avLst/>
              </a:prstGeom>
              <a:solidFill>
                <a:srgbClr val="1C6D9A"/>
              </a:solidFill>
              <a:ln w="9525">
                <a:noFill/>
                <a:miter lim="800000"/>
                <a:headEnd/>
                <a:tailEnd/>
              </a:ln>
            </p:spPr>
            <p:txBody>
              <a:bodyPr lIns="0" tIns="0" rIns="0" bIns="0"/>
              <a:lstStyle/>
              <a:p>
                <a:pPr algn="ctr" eaLnBrk="0" hangingPunct="0"/>
                <a:r>
                  <a:rPr lang="zh-CN" altLang="en-US" sz="2400" b="1">
                    <a:solidFill>
                      <a:srgbClr val="FFFFFF"/>
                    </a:solidFill>
                    <a:latin typeface="楷体" pitchFamily="49" charset="-122"/>
                  </a:rPr>
                  <a:t>移动</a:t>
                </a:r>
                <a:r>
                  <a:rPr lang="en-US" altLang="zh-CN" sz="2400" b="1">
                    <a:solidFill>
                      <a:srgbClr val="FFFFFF"/>
                    </a:solidFill>
                    <a:latin typeface="楷体" pitchFamily="49" charset="-122"/>
                  </a:rPr>
                  <a:t>agent</a:t>
                </a:r>
              </a:p>
            </p:txBody>
          </p:sp>
        </p:grpSp>
        <p:sp>
          <p:nvSpPr>
            <p:cNvPr id="148493" name="AutoShape 20"/>
            <p:cNvSpPr>
              <a:spLocks noChangeArrowheads="1"/>
            </p:cNvSpPr>
            <p:nvPr/>
          </p:nvSpPr>
          <p:spPr bwMode="auto">
            <a:xfrm>
              <a:off x="4107" y="2159"/>
              <a:ext cx="165" cy="860"/>
            </a:xfrm>
            <a:prstGeom prst="upDownArrow">
              <a:avLst>
                <a:gd name="adj1" fmla="val 50000"/>
                <a:gd name="adj2" fmla="val 104242"/>
              </a:avLst>
            </a:prstGeom>
            <a:solidFill>
              <a:srgbClr val="00B050"/>
            </a:solidFill>
            <a:ln w="9525">
              <a:solidFill>
                <a:srgbClr val="FFFFFF"/>
              </a:solidFill>
              <a:miter lim="800000"/>
              <a:headEnd/>
              <a:tailEnd/>
            </a:ln>
          </p:spPr>
          <p:txBody>
            <a:bodyPr vert="eaVert" wrap="none" lIns="0" tIns="0" rIns="0" bIns="0" anchor="ctr"/>
            <a:lstStyle/>
            <a:p>
              <a:endParaRPr lang="zh-CN" altLang="en-US"/>
            </a:p>
          </p:txBody>
        </p:sp>
        <p:sp>
          <p:nvSpPr>
            <p:cNvPr id="148494" name="AutoShape 21"/>
            <p:cNvSpPr>
              <a:spLocks noChangeArrowheads="1"/>
            </p:cNvSpPr>
            <p:nvPr/>
          </p:nvSpPr>
          <p:spPr bwMode="auto">
            <a:xfrm>
              <a:off x="1578" y="2159"/>
              <a:ext cx="165" cy="860"/>
            </a:xfrm>
            <a:prstGeom prst="upDownArrow">
              <a:avLst>
                <a:gd name="adj1" fmla="val 50000"/>
                <a:gd name="adj2" fmla="val 104242"/>
              </a:avLst>
            </a:prstGeom>
            <a:solidFill>
              <a:srgbClr val="00B050"/>
            </a:solidFill>
            <a:ln w="9525">
              <a:solidFill>
                <a:srgbClr val="FFFFFF"/>
              </a:solidFill>
              <a:miter lim="800000"/>
              <a:headEnd/>
              <a:tailEnd/>
            </a:ln>
          </p:spPr>
          <p:txBody>
            <a:bodyPr vert="eaVert" wrap="none" lIns="0" tIns="0" rIns="0" bIns="0" anchor="ctr"/>
            <a:lstStyle/>
            <a:p>
              <a:endParaRPr lang="zh-CN" altLang="en-US"/>
            </a:p>
          </p:txBody>
        </p:sp>
        <p:sp>
          <p:nvSpPr>
            <p:cNvPr id="148495" name="AutoShape 22"/>
            <p:cNvSpPr>
              <a:spLocks noChangeArrowheads="1"/>
            </p:cNvSpPr>
            <p:nvPr/>
          </p:nvSpPr>
          <p:spPr bwMode="auto">
            <a:xfrm>
              <a:off x="3832" y="2159"/>
              <a:ext cx="110" cy="537"/>
            </a:xfrm>
            <a:prstGeom prst="upDownArrow">
              <a:avLst>
                <a:gd name="adj1" fmla="val 50000"/>
                <a:gd name="adj2" fmla="val 97636"/>
              </a:avLst>
            </a:prstGeom>
            <a:solidFill>
              <a:srgbClr val="00B050"/>
            </a:solidFill>
            <a:ln w="9525">
              <a:solidFill>
                <a:srgbClr val="FFFFFF"/>
              </a:solidFill>
              <a:miter lim="800000"/>
              <a:headEnd/>
              <a:tailEnd/>
            </a:ln>
          </p:spPr>
          <p:txBody>
            <a:bodyPr vert="eaVert" wrap="none" lIns="0" tIns="0" rIns="0" bIns="0" anchor="ctr"/>
            <a:lstStyle/>
            <a:p>
              <a:endParaRPr lang="zh-CN" altLang="en-US"/>
            </a:p>
          </p:txBody>
        </p:sp>
        <p:sp>
          <p:nvSpPr>
            <p:cNvPr id="148496" name="AutoShape 23"/>
            <p:cNvSpPr>
              <a:spLocks noChangeArrowheads="1"/>
            </p:cNvSpPr>
            <p:nvPr/>
          </p:nvSpPr>
          <p:spPr bwMode="auto">
            <a:xfrm>
              <a:off x="1908" y="2159"/>
              <a:ext cx="110" cy="537"/>
            </a:xfrm>
            <a:prstGeom prst="upDownArrow">
              <a:avLst>
                <a:gd name="adj1" fmla="val 50000"/>
                <a:gd name="adj2" fmla="val 97636"/>
              </a:avLst>
            </a:prstGeom>
            <a:solidFill>
              <a:srgbClr val="00B050"/>
            </a:solidFill>
            <a:ln w="9525">
              <a:solidFill>
                <a:srgbClr val="FFFFFF"/>
              </a:solidFill>
              <a:miter lim="800000"/>
              <a:headEnd/>
              <a:tailEnd/>
            </a:ln>
          </p:spPr>
          <p:txBody>
            <a:bodyPr vert="eaVert" wrap="none" lIns="0" tIns="0" rIns="0" bIns="0" anchor="ctr"/>
            <a:lstStyle/>
            <a:p>
              <a:endParaRPr lang="zh-CN" altLang="en-US"/>
            </a:p>
          </p:txBody>
        </p:sp>
        <p:sp>
          <p:nvSpPr>
            <p:cNvPr id="148497" name="AutoShape 24"/>
            <p:cNvSpPr>
              <a:spLocks noChangeArrowheads="1"/>
            </p:cNvSpPr>
            <p:nvPr/>
          </p:nvSpPr>
          <p:spPr bwMode="auto">
            <a:xfrm>
              <a:off x="3392" y="2159"/>
              <a:ext cx="110" cy="213"/>
            </a:xfrm>
            <a:prstGeom prst="upDownArrow">
              <a:avLst>
                <a:gd name="adj1" fmla="val 50000"/>
                <a:gd name="adj2" fmla="val 38727"/>
              </a:avLst>
            </a:prstGeom>
            <a:solidFill>
              <a:srgbClr val="00B050"/>
            </a:solidFill>
            <a:ln w="9525">
              <a:solidFill>
                <a:srgbClr val="FFFFFF"/>
              </a:solidFill>
              <a:miter lim="800000"/>
              <a:headEnd/>
              <a:tailEnd/>
            </a:ln>
          </p:spPr>
          <p:txBody>
            <a:bodyPr vert="eaVert" wrap="none" lIns="0" tIns="0" rIns="0" bIns="0" anchor="ctr"/>
            <a:lstStyle/>
            <a:p>
              <a:endParaRPr lang="zh-CN" altLang="en-US"/>
            </a:p>
          </p:txBody>
        </p:sp>
        <p:sp>
          <p:nvSpPr>
            <p:cNvPr id="148498" name="AutoShape 25"/>
            <p:cNvSpPr>
              <a:spLocks noChangeArrowheads="1"/>
            </p:cNvSpPr>
            <p:nvPr/>
          </p:nvSpPr>
          <p:spPr bwMode="auto">
            <a:xfrm>
              <a:off x="2347" y="2159"/>
              <a:ext cx="110" cy="213"/>
            </a:xfrm>
            <a:prstGeom prst="upDownArrow">
              <a:avLst>
                <a:gd name="adj1" fmla="val 50000"/>
                <a:gd name="adj2" fmla="val 38727"/>
              </a:avLst>
            </a:prstGeom>
            <a:solidFill>
              <a:srgbClr val="00B050"/>
            </a:solidFill>
            <a:ln w="9525">
              <a:solidFill>
                <a:srgbClr val="FFFFFF"/>
              </a:solidFill>
              <a:miter lim="800000"/>
              <a:headEnd/>
              <a:tailEnd/>
            </a:ln>
          </p:spPr>
          <p:txBody>
            <a:bodyPr vert="eaVert" wrap="none" lIns="0" tIns="0" rIns="0" bIns="0" anchor="ctr"/>
            <a:lstStyle/>
            <a:p>
              <a:endParaRPr lang="zh-CN" altLang="en-US"/>
            </a:p>
          </p:txBody>
        </p:sp>
        <p:grpSp>
          <p:nvGrpSpPr>
            <p:cNvPr id="8" name="Group 26"/>
            <p:cNvGrpSpPr>
              <a:grpSpLocks/>
            </p:cNvGrpSpPr>
            <p:nvPr/>
          </p:nvGrpSpPr>
          <p:grpSpPr bwMode="auto">
            <a:xfrm>
              <a:off x="3172" y="1728"/>
              <a:ext cx="1429" cy="431"/>
              <a:chOff x="1632" y="2016"/>
              <a:chExt cx="2976" cy="384"/>
            </a:xfrm>
          </p:grpSpPr>
          <p:sp>
            <p:nvSpPr>
              <p:cNvPr id="148500" name="AutoShape 27"/>
              <p:cNvSpPr>
                <a:spLocks noChangeArrowheads="1"/>
              </p:cNvSpPr>
              <p:nvPr/>
            </p:nvSpPr>
            <p:spPr bwMode="auto">
              <a:xfrm>
                <a:off x="1632" y="2016"/>
                <a:ext cx="2976" cy="384"/>
              </a:xfrm>
              <a:prstGeom prst="cube">
                <a:avLst>
                  <a:gd name="adj" fmla="val 25000"/>
                </a:avLst>
              </a:prstGeom>
              <a:solidFill>
                <a:srgbClr val="1C6D9A"/>
              </a:solidFill>
              <a:ln w="9525">
                <a:solidFill>
                  <a:srgbClr val="FFFFFF"/>
                </a:solidFill>
                <a:miter lim="800000"/>
                <a:headEnd/>
                <a:tailEnd/>
              </a:ln>
            </p:spPr>
            <p:txBody>
              <a:bodyPr wrap="none" lIns="0" tIns="0" rIns="0" bIns="0" anchor="ctr"/>
              <a:lstStyle/>
              <a:p>
                <a:endParaRPr lang="zh-CN" altLang="en-US"/>
              </a:p>
            </p:txBody>
          </p:sp>
          <p:sp>
            <p:nvSpPr>
              <p:cNvPr id="148501" name="Rectangle 28"/>
              <p:cNvSpPr>
                <a:spLocks noChangeArrowheads="1"/>
              </p:cNvSpPr>
              <p:nvPr/>
            </p:nvSpPr>
            <p:spPr bwMode="auto">
              <a:xfrm>
                <a:off x="1968" y="2160"/>
                <a:ext cx="2208" cy="240"/>
              </a:xfrm>
              <a:prstGeom prst="rect">
                <a:avLst/>
              </a:prstGeom>
              <a:solidFill>
                <a:srgbClr val="1C6D9A"/>
              </a:solidFill>
              <a:ln w="9525">
                <a:noFill/>
                <a:miter lim="800000"/>
                <a:headEnd/>
                <a:tailEnd/>
              </a:ln>
            </p:spPr>
            <p:txBody>
              <a:bodyPr lIns="0" tIns="0" rIns="0" bIns="0"/>
              <a:lstStyle/>
              <a:p>
                <a:pPr algn="ctr" eaLnBrk="0" hangingPunct="0"/>
                <a:r>
                  <a:rPr lang="zh-CN" altLang="en-US" sz="2400" b="1">
                    <a:solidFill>
                      <a:srgbClr val="FFFFFF"/>
                    </a:solidFill>
                    <a:latin typeface="楷体" pitchFamily="49" charset="-122"/>
                  </a:rPr>
                  <a:t>移动</a:t>
                </a:r>
                <a:r>
                  <a:rPr lang="en-US" altLang="zh-CN" sz="2400" b="1">
                    <a:solidFill>
                      <a:srgbClr val="FFFFFF"/>
                    </a:solidFill>
                    <a:latin typeface="楷体" pitchFamily="49" charset="-122"/>
                  </a:rPr>
                  <a:t>agent</a:t>
                </a:r>
              </a:p>
            </p:txBody>
          </p:sp>
        </p:grpSp>
      </p:grpSp>
      <p:sp>
        <p:nvSpPr>
          <p:cNvPr id="32" name="日期占位符 5"/>
          <p:cNvSpPr>
            <a:spLocks noGrp="1"/>
          </p:cNvSpPr>
          <p:nvPr>
            <p:ph type="dt" sz="half" idx="10"/>
          </p:nvPr>
        </p:nvSpPr>
        <p:spPr>
          <a:xfrm>
            <a:off x="457200" y="6476999"/>
            <a:ext cx="2133600" cy="274320"/>
          </a:xfrm>
        </p:spPr>
        <p:txBody>
          <a:bodyPr/>
          <a:lstStyle/>
          <a:p>
            <a:pPr eaLnBrk="1" latinLnBrk="0" hangingPunct="1"/>
            <a:fld id="{6C417786-A423-4EBC-8EAB-687AA072FA36}" type="datetime1">
              <a:rPr lang="en-US" altLang="zh-CN" smtClean="0"/>
              <a:pPr eaLnBrk="1" latinLnBrk="0" hangingPunct="1"/>
              <a:t>12/13/2011</a:t>
            </a:fld>
            <a:endParaRPr lang="en-US" dirty="0"/>
          </a:p>
        </p:txBody>
      </p:sp>
      <p:sp>
        <p:nvSpPr>
          <p:cNvPr id="33" name="页脚占位符 4"/>
          <p:cNvSpPr>
            <a:spLocks noGrp="1"/>
          </p:cNvSpPr>
          <p:nvPr>
            <p:ph type="ftr" sz="quarter" idx="11"/>
          </p:nvPr>
        </p:nvSpPr>
        <p:spPr>
          <a:xfrm>
            <a:off x="2640596" y="6476999"/>
            <a:ext cx="5507719" cy="274320"/>
          </a:xfrm>
        </p:spPr>
        <p:txBody>
          <a:bodyPr/>
          <a:lstStyle/>
          <a:p>
            <a:r>
              <a:rPr kumimoji="0" lang="en-US" dirty="0" smtClean="0"/>
              <a:t>Institute of Computer Software, Nanjing University</a:t>
            </a:r>
            <a:endParaRPr kumimoji="0" lang="en-US" dirty="0"/>
          </a:p>
        </p:txBody>
      </p:sp>
      <p:sp>
        <p:nvSpPr>
          <p:cNvPr id="34" name="灯片编号占位符 3"/>
          <p:cNvSpPr txBox="1">
            <a:spLocks/>
          </p:cNvSpPr>
          <p:nvPr/>
        </p:nvSpPr>
        <p:spPr>
          <a:xfrm>
            <a:off x="8204396" y="6476999"/>
            <a:ext cx="733864" cy="274320"/>
          </a:xfrm>
          <a:prstGeom prst="rect">
            <a:avLst/>
          </a:prstGeom>
        </p:spPr>
        <p:txBody>
          <a:bodyPr vert="horz" bIns="0" rtlCol="0" anchor="b"/>
          <a:lstStyle/>
          <a:p>
            <a:pPr marL="0" marR="0" lvl="0" indent="0" algn="ctr" defTabSz="914400" rtl="0" eaLnBrk="1" fontAlgn="auto" latinLnBrk="0" hangingPunct="1">
              <a:lnSpc>
                <a:spcPct val="100000"/>
              </a:lnSpc>
              <a:spcBef>
                <a:spcPts val="0"/>
              </a:spcBef>
              <a:spcAft>
                <a:spcPts val="0"/>
              </a:spcAft>
              <a:buClrTx/>
              <a:buSzTx/>
              <a:buFontTx/>
              <a:buNone/>
              <a:tabLst/>
              <a:defRPr/>
            </a:pPr>
            <a:fld id="{A52F2995-70D2-4C90-8155-837E51B10493}" type="slidenum">
              <a:rPr kumimoji="0" lang="en-US" altLang="zh-CN" sz="1200" b="0" i="0" u="none" strike="noStrike" kern="1200" cap="none" spc="0" normalizeH="0" baseline="0" noProof="0" smtClean="0">
                <a:ln>
                  <a:noFill/>
                </a:ln>
                <a:solidFill>
                  <a:schemeClr val="tx1"/>
                </a:solidFill>
                <a:effectLst/>
                <a:uLnTx/>
                <a:uFillTx/>
                <a:latin typeface="+mn-lt"/>
                <a:ea typeface="+mn-ea"/>
                <a:cs typeface="+mn-cs"/>
              </a:rPr>
              <a:pPr marL="0" marR="0" lvl="0" indent="0" algn="ctr" defTabSz="914400" rtl="0" eaLnBrk="1" fontAlgn="auto" latinLnBrk="0" hangingPunct="1">
                <a:lnSpc>
                  <a:spcPct val="100000"/>
                </a:lnSpc>
                <a:spcBef>
                  <a:spcPts val="0"/>
                </a:spcBef>
                <a:spcAft>
                  <a:spcPts val="0"/>
                </a:spcAft>
                <a:buClrTx/>
                <a:buSzTx/>
                <a:buFontTx/>
                <a:buNone/>
                <a:tabLst/>
                <a:defRPr/>
              </a:pPr>
              <a:t>9</a:t>
            </a:fld>
            <a:endParaRPr kumimoji="0" lang="en-US" altLang="zh-CN" sz="12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模块">
  <a:themeElements>
    <a:clrScheme name="模块">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模块">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模块">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2589</TotalTime>
  <Words>4735</Words>
  <Application>Microsoft Office PowerPoint</Application>
  <PresentationFormat>全屏显示(4:3)</PresentationFormat>
  <Paragraphs>1066</Paragraphs>
  <Slides>85</Slides>
  <Notes>66</Notes>
  <HiddenSlides>0</HiddenSlides>
  <MMClips>0</MMClips>
  <ScaleCrop>false</ScaleCrop>
  <HeadingPairs>
    <vt:vector size="4" baseType="variant">
      <vt:variant>
        <vt:lpstr>主题</vt:lpstr>
      </vt:variant>
      <vt:variant>
        <vt:i4>1</vt:i4>
      </vt:variant>
      <vt:variant>
        <vt:lpstr>幻灯片标题</vt:lpstr>
      </vt:variant>
      <vt:variant>
        <vt:i4>85</vt:i4>
      </vt:variant>
    </vt:vector>
  </HeadingPairs>
  <TitlesOfParts>
    <vt:vector size="86" baseType="lpstr">
      <vt:lpstr>模块</vt:lpstr>
      <vt:lpstr>Software Agent</vt:lpstr>
      <vt:lpstr>Outline</vt:lpstr>
      <vt:lpstr>Agent协作</vt:lpstr>
      <vt:lpstr>Agent协作</vt:lpstr>
      <vt:lpstr>Agent协作</vt:lpstr>
      <vt:lpstr>Agent协作</vt:lpstr>
      <vt:lpstr>移动Agent通信框架</vt:lpstr>
      <vt:lpstr>移动Agent通信框架</vt:lpstr>
      <vt:lpstr>移动Agent通信框架</vt:lpstr>
      <vt:lpstr>移动Agent通信框架</vt:lpstr>
      <vt:lpstr>移动Agent通信框架</vt:lpstr>
      <vt:lpstr>移动Agent通信框架</vt:lpstr>
      <vt:lpstr>系统支撑－名设计</vt:lpstr>
      <vt:lpstr>系统支撑－名设计</vt:lpstr>
      <vt:lpstr>系统支撑－名设计</vt:lpstr>
      <vt:lpstr>寻址</vt:lpstr>
      <vt:lpstr>寻址</vt:lpstr>
      <vt:lpstr>寻址</vt:lpstr>
      <vt:lpstr>寻址</vt:lpstr>
      <vt:lpstr>寻址</vt:lpstr>
      <vt:lpstr>寻址</vt:lpstr>
      <vt:lpstr>寻址</vt:lpstr>
      <vt:lpstr>可靠通信</vt:lpstr>
      <vt:lpstr>可靠通信</vt:lpstr>
      <vt:lpstr>可靠通信</vt:lpstr>
      <vt:lpstr>可靠通信</vt:lpstr>
      <vt:lpstr>可靠通信</vt:lpstr>
      <vt:lpstr>可靠通信</vt:lpstr>
      <vt:lpstr>可靠通信</vt:lpstr>
      <vt:lpstr>可靠通信</vt:lpstr>
      <vt:lpstr>可靠通信</vt:lpstr>
      <vt:lpstr>可靠通信</vt:lpstr>
      <vt:lpstr>可靠通信</vt:lpstr>
      <vt:lpstr>可靠通信</vt:lpstr>
      <vt:lpstr>层次式通信框架  -通信失效解决方案</vt:lpstr>
      <vt:lpstr>层次式通信框架  -通信失效解决方案</vt:lpstr>
      <vt:lpstr>层次式通信框架  -通信失效解决方案</vt:lpstr>
      <vt:lpstr>层次式通信框架  -通信失效解决方案</vt:lpstr>
      <vt:lpstr>层次式通信框架</vt:lpstr>
      <vt:lpstr>层次式通信框架</vt:lpstr>
      <vt:lpstr>层次式通信框架</vt:lpstr>
      <vt:lpstr>层次式通信框架</vt:lpstr>
      <vt:lpstr>层次式通信框架</vt:lpstr>
      <vt:lpstr>层次式通信框架</vt:lpstr>
      <vt:lpstr>层次式通信框架</vt:lpstr>
      <vt:lpstr>Mobile agent通信再思考</vt:lpstr>
      <vt:lpstr>移动Agent通信机制需求</vt:lpstr>
      <vt:lpstr>工作分类</vt:lpstr>
      <vt:lpstr>通用通信框架</vt:lpstr>
      <vt:lpstr>通用通信框架</vt:lpstr>
      <vt:lpstr>基础框架</vt:lpstr>
      <vt:lpstr>基础框架：定义</vt:lpstr>
      <vt:lpstr>基础框架：假设</vt:lpstr>
      <vt:lpstr>基础框架：三维模型</vt:lpstr>
      <vt:lpstr>基础框架：三维模型</vt:lpstr>
      <vt:lpstr>基础框架：三维模型</vt:lpstr>
      <vt:lpstr>基础框架：协议组合</vt:lpstr>
      <vt:lpstr>Mobile IP Solution</vt:lpstr>
      <vt:lpstr>Mobile IP + Synchronization</vt:lpstr>
      <vt:lpstr>Mobile IP + Synchronization</vt:lpstr>
      <vt:lpstr>Mobile IP + Synchronization</vt:lpstr>
      <vt:lpstr>Mobile IP + Synchronization</vt:lpstr>
      <vt:lpstr>基础框架：协议组合</vt:lpstr>
      <vt:lpstr>基础框架：协议组合</vt:lpstr>
      <vt:lpstr>Distributed Home Scheme</vt:lpstr>
      <vt:lpstr>Distributed Home Scheme</vt:lpstr>
      <vt:lpstr>Distributed Home Scheme</vt:lpstr>
      <vt:lpstr>Distributed Home Scheme</vt:lpstr>
      <vt:lpstr>ARP (Adaptive and Reliable Protocol)协议</vt:lpstr>
      <vt:lpstr>The ARP Protocol</vt:lpstr>
      <vt:lpstr>位置更新</vt:lpstr>
      <vt:lpstr>位置更新</vt:lpstr>
      <vt:lpstr>位置更新</vt:lpstr>
      <vt:lpstr>位置更新</vt:lpstr>
      <vt:lpstr>位置更新</vt:lpstr>
      <vt:lpstr>位置更新</vt:lpstr>
      <vt:lpstr>The ARP Protocol  – Basic Idea</vt:lpstr>
      <vt:lpstr>The ARP Protocol  – Basic Idea</vt:lpstr>
      <vt:lpstr>The ARP Protocol  – Basic Idea</vt:lpstr>
      <vt:lpstr>The ARP Protocol  – 特性</vt:lpstr>
      <vt:lpstr>The ARP Protocol </vt:lpstr>
      <vt:lpstr>The ARP Protocol </vt:lpstr>
      <vt:lpstr>比较</vt:lpstr>
      <vt:lpstr>思考题</vt:lpstr>
      <vt:lpstr>References</vt:lpstr>
    </vt:vector>
  </TitlesOfParts>
  <Company>番茄花园</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移动Agent系统支撑</dc:title>
  <dc:creator>yuping</dc:creator>
  <cp:lastModifiedBy>yuping</cp:lastModifiedBy>
  <cp:revision>51</cp:revision>
  <dcterms:created xsi:type="dcterms:W3CDTF">2011-10-13T02:41:17Z</dcterms:created>
  <dcterms:modified xsi:type="dcterms:W3CDTF">2011-12-13T08:18:46Z</dcterms:modified>
</cp:coreProperties>
</file>